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1" r:id="rId2"/>
    <p:sldMasterId id="2147483653" r:id="rId3"/>
    <p:sldMasterId id="2147483656" r:id="rId4"/>
  </p:sldMasterIdLst>
  <p:notesMasterIdLst>
    <p:notesMasterId r:id="rId85"/>
  </p:notesMasterIdLst>
  <p:sldIdLst>
    <p:sldId id="256" r:id="rId5"/>
    <p:sldId id="257" r:id="rId6"/>
    <p:sldId id="280" r:id="rId7"/>
    <p:sldId id="281" r:id="rId8"/>
    <p:sldId id="282" r:id="rId9"/>
    <p:sldId id="283" r:id="rId10"/>
    <p:sldId id="284" r:id="rId11"/>
    <p:sldId id="285" r:id="rId12"/>
    <p:sldId id="286" r:id="rId13"/>
    <p:sldId id="287" r:id="rId14"/>
    <p:sldId id="288" r:id="rId15"/>
    <p:sldId id="289" r:id="rId16"/>
    <p:sldId id="290" r:id="rId17"/>
    <p:sldId id="291" r:id="rId18"/>
    <p:sldId id="292" r:id="rId19"/>
    <p:sldId id="293" r:id="rId20"/>
    <p:sldId id="294" r:id="rId21"/>
    <p:sldId id="295" r:id="rId22"/>
    <p:sldId id="296" r:id="rId23"/>
    <p:sldId id="297" r:id="rId24"/>
    <p:sldId id="298" r:id="rId25"/>
    <p:sldId id="299" r:id="rId26"/>
    <p:sldId id="300" r:id="rId27"/>
    <p:sldId id="301" r:id="rId28"/>
    <p:sldId id="302" r:id="rId29"/>
    <p:sldId id="303" r:id="rId30"/>
    <p:sldId id="304" r:id="rId31"/>
    <p:sldId id="305" r:id="rId32"/>
    <p:sldId id="306" r:id="rId33"/>
    <p:sldId id="307" r:id="rId34"/>
    <p:sldId id="308" r:id="rId35"/>
    <p:sldId id="309" r:id="rId36"/>
    <p:sldId id="310" r:id="rId37"/>
    <p:sldId id="311" r:id="rId38"/>
    <p:sldId id="312" r:id="rId39"/>
    <p:sldId id="313" r:id="rId40"/>
    <p:sldId id="314" r:id="rId41"/>
    <p:sldId id="315" r:id="rId42"/>
    <p:sldId id="316" r:id="rId43"/>
    <p:sldId id="317" r:id="rId44"/>
    <p:sldId id="318" r:id="rId45"/>
    <p:sldId id="319" r:id="rId46"/>
    <p:sldId id="320" r:id="rId47"/>
    <p:sldId id="321" r:id="rId48"/>
    <p:sldId id="322" r:id="rId49"/>
    <p:sldId id="323" r:id="rId50"/>
    <p:sldId id="324" r:id="rId51"/>
    <p:sldId id="325" r:id="rId52"/>
    <p:sldId id="326" r:id="rId53"/>
    <p:sldId id="327" r:id="rId54"/>
    <p:sldId id="328" r:id="rId55"/>
    <p:sldId id="329" r:id="rId56"/>
    <p:sldId id="330" r:id="rId57"/>
    <p:sldId id="331" r:id="rId58"/>
    <p:sldId id="332" r:id="rId59"/>
    <p:sldId id="333" r:id="rId60"/>
    <p:sldId id="334" r:id="rId61"/>
    <p:sldId id="335" r:id="rId62"/>
    <p:sldId id="336" r:id="rId63"/>
    <p:sldId id="337" r:id="rId64"/>
    <p:sldId id="338" r:id="rId65"/>
    <p:sldId id="339" r:id="rId66"/>
    <p:sldId id="340" r:id="rId67"/>
    <p:sldId id="341" r:id="rId68"/>
    <p:sldId id="342" r:id="rId69"/>
    <p:sldId id="343" r:id="rId70"/>
    <p:sldId id="344" r:id="rId71"/>
    <p:sldId id="345" r:id="rId72"/>
    <p:sldId id="346" r:id="rId73"/>
    <p:sldId id="347" r:id="rId74"/>
    <p:sldId id="348" r:id="rId75"/>
    <p:sldId id="349" r:id="rId76"/>
    <p:sldId id="350" r:id="rId77"/>
    <p:sldId id="351" r:id="rId78"/>
    <p:sldId id="352" r:id="rId79"/>
    <p:sldId id="353" r:id="rId80"/>
    <p:sldId id="354" r:id="rId81"/>
    <p:sldId id="355" r:id="rId82"/>
    <p:sldId id="356" r:id="rId83"/>
    <p:sldId id="278" r:id="rId84"/>
  </p:sldIdLst>
  <p:sldSz cx="12192000" cy="6858000"/>
  <p:notesSz cx="6858000" cy="12192000"/>
  <p:embeddedFontLst>
    <p:embeddedFont>
      <p:font typeface="Consolas" panose="020B0609020204030204" pitchFamily="49" charset="0"/>
      <p:regular r:id="rId86"/>
      <p:bold r:id="rId87"/>
      <p:italic r:id="rId88"/>
      <p:boldItalic r:id="rId89"/>
    </p:embeddedFont>
    <p:embeddedFont>
      <p:font typeface="Open Sans" panose="020B0606030504020204" pitchFamily="34" charset="0"/>
      <p:regular r:id="rId90"/>
      <p:bold r:id="rId91"/>
      <p:italic r:id="rId92"/>
      <p:boldItalic r:id="rId93"/>
    </p:embeddedFont>
    <p:embeddedFont>
      <p:font typeface="Roboto Medium" panose="020F0502020204030204" pitchFamily="34" charset="0"/>
      <p:regular r:id="rId94"/>
      <p:bold r:id="rId95"/>
      <p:italic r:id="rId96"/>
      <p:boldItalic r:id="rId9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98" roundtripDataSignature="AMtx7mgtRLYSAqA0kaF7mJFI1hWlCb8u1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avide Vaghetti"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27"/>
    <p:restoredTop sz="66229" autoAdjust="0"/>
  </p:normalViewPr>
  <p:slideViewPr>
    <p:cSldViewPr snapToGrid="0">
      <p:cViewPr varScale="1">
        <p:scale>
          <a:sx n="81" d="100"/>
          <a:sy n="81" d="100"/>
        </p:scale>
        <p:origin x="792" y="1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font" Target="fonts/font4.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theme" Target="theme/theme1.xml"/><Relationship Id="rId5" Type="http://schemas.openxmlformats.org/officeDocument/2006/relationships/slide" Target="slides/slide1.xml"/><Relationship Id="rId90" Type="http://schemas.openxmlformats.org/officeDocument/2006/relationships/font" Target="fonts/font5.fntdata"/><Relationship Id="rId95" Type="http://schemas.openxmlformats.org/officeDocument/2006/relationships/font" Target="fonts/font10.fntdata"/><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notesMaster" Target="notesMasters/notes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font" Target="fonts/font3.fntdata"/><Relationship Id="rId91" Type="http://schemas.openxmlformats.org/officeDocument/2006/relationships/font" Target="fonts/font6.fntdata"/><Relationship Id="rId96"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font" Target="fonts/font1.fntdata"/><Relationship Id="rId94" Type="http://schemas.openxmlformats.org/officeDocument/2006/relationships/font" Target="fonts/font9.fntdata"/><Relationship Id="rId99" Type="http://schemas.openxmlformats.org/officeDocument/2006/relationships/commentAuthors" Target="commentAuthors.xml"/><Relationship Id="rId10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font" Target="fonts/font12.fntdata"/><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font" Target="fonts/font7.fntdata"/><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font" Target="fonts/font2.fntdata"/><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font" Target="fonts/font8.fntdata"/><Relationship Id="rId98" Type="http://customschemas.google.com/relationships/presentationmetadata" Target="metadata"/><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6111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6111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11580813"/>
            <a:ext cx="2971800" cy="6111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refeds.org/category/research-and-scholarship"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8" Type="http://schemas.openxmlformats.org/officeDocument/2006/relationships/hyperlink" Target="https://help.switch.ch/aai/support/documents/attributes/mail/" TargetMode="External"/><Relationship Id="rId3" Type="http://schemas.openxmlformats.org/officeDocument/2006/relationships/hyperlink" Target="https://help.switch.ch/aai/support/documents/attributes/edupersonprincipalname/" TargetMode="External"/><Relationship Id="rId7" Type="http://schemas.openxmlformats.org/officeDocument/2006/relationships/hyperlink" Target="https://help.switch.ch/aai/support/documents/attributes/surname/"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help.switch.ch/aai/support/documents/attributes/givenname/" TargetMode="External"/><Relationship Id="rId5" Type="http://schemas.openxmlformats.org/officeDocument/2006/relationships/hyperlink" Target="https://help.switch.ch/aai/support/documents/attributes/displayname/" TargetMode="External"/><Relationship Id="rId10" Type="http://schemas.openxmlformats.org/officeDocument/2006/relationships/hyperlink" Target="https://refeds.org/category/research-and-scholarship" TargetMode="External"/><Relationship Id="rId4" Type="http://schemas.openxmlformats.org/officeDocument/2006/relationships/hyperlink" Target="https://help.switch.ch/aai/support/documents/attributes/edupersontargetedid/" TargetMode="External"/><Relationship Id="rId9" Type="http://schemas.openxmlformats.org/officeDocument/2006/relationships/hyperlink" Target="https://help.switch.ch/aai/support/documents/attributes/edupersonscopedaffiliation/"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https://refeds.org/category/code-of-conduct" TargetMode="External"/><Relationship Id="rId2" Type="http://schemas.openxmlformats.org/officeDocument/2006/relationships/slide" Target="../slides/slide44.xml"/><Relationship Id="rId1" Type="http://schemas.openxmlformats.org/officeDocument/2006/relationships/notesMaster" Target="../notesMasters/notesMaster1.xml"/><Relationship Id="rId4" Type="http://schemas.openxmlformats.org/officeDocument/2006/relationships/hyperlink" Target="https://refeds.org/wp-content/uploads/2022/05/REFEDS-CoCo-Best-Practicev2.pdf" TargetMode="External"/></Relationships>
</file>

<file path=ppt/notesSlides/_rels/notesSlide45.xml.rels><?xml version="1.0" encoding="UTF-8" standalone="yes"?>
<Relationships xmlns="http://schemas.openxmlformats.org/package/2006/relationships"><Relationship Id="rId3" Type="http://schemas.openxmlformats.org/officeDocument/2006/relationships/hyperlink" Target="https://refeds.org/category/code-of-conduct/v2" TargetMode="External"/><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refeds.org/category/hide-from-discovery" TargetMode="External"/><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tools.ietf.org/id/draft-young-entity-category-06.html#SAML2MetadataAttr"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iki.refeds.org/display/ENT/Entity-Categories+Home"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f3921b2527_1_15: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 name="Google Shape;91;g2f3921b2527_1_15: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2" name="Google Shape;92;g2f3921b2527_1_15:notes"/>
          <p:cNvSpPr txBox="1">
            <a:spLocks noGrp="1"/>
          </p:cNvSpPr>
          <p:nvPr>
            <p:ph type="sldNum" idx="12"/>
          </p:nvPr>
        </p:nvSpPr>
        <p:spPr>
          <a:xfrm>
            <a:off x="3884613" y="11580284"/>
            <a:ext cx="2971800" cy="611716"/>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9: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lnSpc>
                <a:spcPct val="80000"/>
              </a:lnSpc>
              <a:spcBef>
                <a:spcPts val="0"/>
              </a:spcBef>
              <a:spcAft>
                <a:spcPts val="0"/>
              </a:spcAft>
              <a:buClr>
                <a:srgbClr val="004360"/>
              </a:buClr>
              <a:buSzPts val="2220"/>
              <a:buFont typeface="Arial"/>
              <a:buNone/>
            </a:pPr>
            <a:r>
              <a:rPr lang="en-US"/>
              <a:t>It is fundamental for SPs to know which  IdPs support the category, in order to enable interoperation</a:t>
            </a:r>
            <a:endParaRPr/>
          </a:p>
          <a:p>
            <a:pPr marL="171450" lvl="0" indent="-30478" algn="l" rtl="0">
              <a:lnSpc>
                <a:spcPct val="80000"/>
              </a:lnSpc>
              <a:spcBef>
                <a:spcPts val="750"/>
              </a:spcBef>
              <a:spcAft>
                <a:spcPts val="0"/>
              </a:spcAft>
              <a:buClr>
                <a:srgbClr val="004360"/>
              </a:buClr>
              <a:buSzPts val="2220"/>
              <a:buFont typeface="Arial"/>
              <a:buNone/>
            </a:pPr>
            <a:endParaRPr/>
          </a:p>
          <a:p>
            <a:pPr marL="0" lvl="0" indent="0" algn="l" rtl="0">
              <a:lnSpc>
                <a:spcPct val="80000"/>
              </a:lnSpc>
              <a:spcBef>
                <a:spcPts val="750"/>
              </a:spcBef>
              <a:spcAft>
                <a:spcPts val="0"/>
              </a:spcAft>
              <a:buClr>
                <a:srgbClr val="004360"/>
              </a:buClr>
              <a:buSzPts val="2220"/>
              <a:buFont typeface="Arial"/>
              <a:buNone/>
            </a:pPr>
            <a:r>
              <a:rPr lang="en-US"/>
              <a:t>IdPs are asked to claim explicitly that they are supporting the category, by inserting a proper tag in their entity metadata:</a:t>
            </a:r>
            <a:br>
              <a:rPr lang="en-US" sz="2200" b="1">
                <a:solidFill>
                  <a:srgbClr val="004360"/>
                </a:solidFill>
              </a:rPr>
            </a:br>
            <a:endParaRPr sz="2200" b="1">
              <a:solidFill>
                <a:srgbClr val="004360"/>
              </a:solidFill>
            </a:endParaRPr>
          </a:p>
          <a:p>
            <a:pPr marL="0" lvl="0" indent="0" algn="l" rtl="0">
              <a:spcBef>
                <a:spcPts val="0"/>
              </a:spcBef>
              <a:spcAft>
                <a:spcPts val="0"/>
              </a:spcAft>
              <a:buNone/>
            </a:pPr>
            <a:endParaRPr/>
          </a:p>
        </p:txBody>
      </p:sp>
      <p:sp>
        <p:nvSpPr>
          <p:cNvPr id="493" name="Google Shape;493;p9: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p10: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0" name="Google Shape;500;p10: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So, once again, why have Entity Categories been introduced ?</a:t>
            </a:r>
            <a:endParaRPr dirty="0"/>
          </a:p>
          <a:p>
            <a:pPr marL="0" lvl="0" indent="0" algn="l" rtl="0">
              <a:spcBef>
                <a:spcPts val="0"/>
              </a:spcBef>
              <a:spcAft>
                <a:spcPts val="0"/>
              </a:spcAft>
              <a:buNone/>
            </a:pPr>
            <a:endParaRPr dirty="0"/>
          </a:p>
          <a:p>
            <a:pPr marL="0" lvl="0" indent="0" algn="l" rtl="0">
              <a:lnSpc>
                <a:spcPct val="90000"/>
              </a:lnSpc>
              <a:spcBef>
                <a:spcPts val="1000"/>
              </a:spcBef>
              <a:spcAft>
                <a:spcPts val="0"/>
              </a:spcAft>
              <a:buClr>
                <a:schemeClr val="dk1"/>
              </a:buClr>
              <a:buSzPts val="2800"/>
              <a:buFont typeface="Arial"/>
              <a:buNone/>
            </a:pPr>
            <a:r>
              <a:rPr lang="en-US" dirty="0"/>
              <a:t>One of the main reasons to introduce ECs has been to ease the process of attribute release by Identity Providers to Service Providers:</a:t>
            </a:r>
            <a:endParaRPr dirty="0"/>
          </a:p>
          <a:p>
            <a:pPr marL="0" lvl="0" indent="0" algn="l" rtl="0">
              <a:lnSpc>
                <a:spcPct val="90000"/>
              </a:lnSpc>
              <a:spcBef>
                <a:spcPts val="1000"/>
              </a:spcBef>
              <a:spcAft>
                <a:spcPts val="0"/>
              </a:spcAft>
              <a:buNone/>
            </a:pPr>
            <a:r>
              <a:rPr lang="en-US" dirty="0"/>
              <a:t>By Tagging an IdP as being part of a given EC specifying policies by means the IdP is managed ( ensuring appropriate level of security, allowing </a:t>
            </a:r>
            <a:r>
              <a:rPr lang="en-US" dirty="0" err="1"/>
              <a:t>LoA</a:t>
            </a:r>
            <a:r>
              <a:rPr lang="en-US" dirty="0"/>
              <a:t> to be associated to released </a:t>
            </a:r>
            <a:r>
              <a:rPr lang="en-US" dirty="0" err="1"/>
              <a:t>IDentifiers</a:t>
            </a:r>
            <a:r>
              <a:rPr lang="en-US" dirty="0"/>
              <a:t>) </a:t>
            </a:r>
            <a:br>
              <a:rPr lang="en-US" dirty="0"/>
            </a:br>
            <a:r>
              <a:rPr lang="en-US" dirty="0"/>
              <a:t>“SP guys, listen:  I am a good IdP! You can trust my users!”</a:t>
            </a:r>
            <a:endParaRPr dirty="0"/>
          </a:p>
          <a:p>
            <a:pPr marL="0" lvl="0" indent="0" algn="l" rtl="0">
              <a:lnSpc>
                <a:spcPct val="90000"/>
              </a:lnSpc>
              <a:spcBef>
                <a:spcPts val="1000"/>
              </a:spcBef>
              <a:spcAft>
                <a:spcPts val="0"/>
              </a:spcAft>
              <a:buNone/>
            </a:pPr>
            <a:r>
              <a:rPr lang="en-US" dirty="0"/>
              <a:t>By Tagging a Service Provider as being part of a given EC to reassure IdPs about the usage that the SP will make of the provided IDs and associated attributes</a:t>
            </a:r>
            <a:endParaRPr dirty="0"/>
          </a:p>
          <a:p>
            <a:pPr marL="914400" lvl="1" indent="-304800" algn="l" rtl="0">
              <a:lnSpc>
                <a:spcPct val="90000"/>
              </a:lnSpc>
              <a:spcBef>
                <a:spcPts val="0"/>
              </a:spcBef>
              <a:spcAft>
                <a:spcPts val="0"/>
              </a:spcAft>
              <a:buClr>
                <a:schemeClr val="dk1"/>
              </a:buClr>
              <a:buSzPts val="1200"/>
              <a:buChar char="-"/>
            </a:pPr>
            <a:r>
              <a:rPr lang="en-US" dirty="0"/>
              <a:t>According to a given generally accepted policy on Privacy and Confidentiality of data</a:t>
            </a:r>
            <a:endParaRPr dirty="0"/>
          </a:p>
          <a:p>
            <a:pPr marL="914400" lvl="1" indent="-304800" algn="l" rtl="0">
              <a:lnSpc>
                <a:spcPct val="90000"/>
              </a:lnSpc>
              <a:spcBef>
                <a:spcPts val="0"/>
              </a:spcBef>
              <a:spcAft>
                <a:spcPts val="0"/>
              </a:spcAft>
              <a:buClr>
                <a:schemeClr val="dk1"/>
              </a:buClr>
              <a:buSzPts val="1200"/>
              <a:buChar char="-"/>
            </a:pPr>
            <a:r>
              <a:rPr lang="en-US" dirty="0"/>
              <a:t>According to specific, well identified, agreed data processing purposes, implying expressed user consent and information</a:t>
            </a:r>
            <a:br>
              <a:rPr lang="en-US" dirty="0"/>
            </a:br>
            <a:r>
              <a:rPr lang="en-US" dirty="0"/>
              <a:t>“IdP guys, listen: I am a good SP! You can trust my services!”</a:t>
            </a:r>
            <a:endParaRPr dirty="0"/>
          </a:p>
          <a:p>
            <a:pPr marL="0" lvl="0" indent="0" algn="l" rtl="0">
              <a:spcBef>
                <a:spcPts val="0"/>
              </a:spcBef>
              <a:spcAft>
                <a:spcPts val="0"/>
              </a:spcAft>
              <a:buNone/>
            </a:pPr>
            <a:endParaRPr dirty="0"/>
          </a:p>
        </p:txBody>
      </p:sp>
      <p:sp>
        <p:nvSpPr>
          <p:cNvPr id="501" name="Google Shape;501;p10: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1: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Let’s start with looking at the various existing Entity Categories and let’s start the the Research and Scholarship one:</a:t>
            </a:r>
            <a:endParaRPr/>
          </a:p>
          <a:p>
            <a:pPr marL="0" lvl="0" indent="0" algn="l" rtl="0">
              <a:spcBef>
                <a:spcPts val="0"/>
              </a:spcBef>
              <a:spcAft>
                <a:spcPts val="0"/>
              </a:spcAft>
              <a:buNone/>
            </a:pPr>
            <a:endParaRPr/>
          </a:p>
          <a:p>
            <a:pPr marL="0" lvl="0" indent="0" algn="l" rtl="0">
              <a:lnSpc>
                <a:spcPct val="90000"/>
              </a:lnSpc>
              <a:spcBef>
                <a:spcPts val="1000"/>
              </a:spcBef>
              <a:spcAft>
                <a:spcPts val="0"/>
              </a:spcAft>
              <a:buClr>
                <a:schemeClr val="dk1"/>
              </a:buClr>
              <a:buSzPts val="2800"/>
              <a:buFont typeface="Arial"/>
              <a:buNone/>
            </a:pPr>
            <a:r>
              <a:rPr lang="en-US"/>
              <a:t>The Research and Scholarship Entity Category has been introduced to characterize the corresponding member entities as entity primarily devoted to the Research and Academic world. It is applicable to  :</a:t>
            </a:r>
            <a:endParaRPr/>
          </a:p>
          <a:p>
            <a:pPr marL="457200" lvl="0" indent="-304800" algn="l" rtl="0">
              <a:lnSpc>
                <a:spcPct val="90000"/>
              </a:lnSpc>
              <a:spcBef>
                <a:spcPts val="999"/>
              </a:spcBef>
              <a:spcAft>
                <a:spcPts val="0"/>
              </a:spcAft>
              <a:buClr>
                <a:schemeClr val="dk1"/>
              </a:buClr>
              <a:buSzPts val="1200"/>
              <a:buChar char="•"/>
            </a:pPr>
            <a:r>
              <a:rPr lang="en-US"/>
              <a:t>Service Providers - Directly</a:t>
            </a:r>
            <a:endParaRPr/>
          </a:p>
          <a:p>
            <a:pPr marL="457200" lvl="0" indent="-304800" algn="l" rtl="0">
              <a:lnSpc>
                <a:spcPct val="90000"/>
              </a:lnSpc>
              <a:spcBef>
                <a:spcPts val="999"/>
              </a:spcBef>
              <a:spcAft>
                <a:spcPts val="0"/>
              </a:spcAft>
              <a:buClr>
                <a:schemeClr val="dk1"/>
              </a:buClr>
              <a:buSzPts val="1200"/>
              <a:buChar char="•"/>
            </a:pPr>
            <a:r>
              <a:rPr lang="en-US"/>
              <a:t>Identity Providers - As an expression of Support to the Entity Category itself</a:t>
            </a:r>
            <a:endParaRPr/>
          </a:p>
          <a:p>
            <a:pPr marL="0" lvl="0" indent="0" algn="l" rtl="0">
              <a:lnSpc>
                <a:spcPct val="90000"/>
              </a:lnSpc>
              <a:spcBef>
                <a:spcPts val="1000"/>
              </a:spcBef>
              <a:spcAft>
                <a:spcPts val="0"/>
              </a:spcAft>
              <a:buClr>
                <a:schemeClr val="dk1"/>
              </a:buClr>
              <a:buSzPts val="1100"/>
              <a:buFont typeface="Arial"/>
              <a:buNone/>
            </a:pPr>
            <a:r>
              <a:rPr lang="en-US"/>
              <a:t>Candidates for the Research and Scholarship (R&amp;S) Category are Service Providers that are operated for the purpose of supporting research and scholarship interaction, collaboration or management, at least in part.</a:t>
            </a:r>
            <a:endParaRPr/>
          </a:p>
          <a:p>
            <a:pPr marL="0" lvl="0" indent="0" algn="l" rtl="0">
              <a:lnSpc>
                <a:spcPct val="90000"/>
              </a:lnSpc>
              <a:spcBef>
                <a:spcPts val="1000"/>
              </a:spcBef>
              <a:spcAft>
                <a:spcPts val="0"/>
              </a:spcAft>
              <a:buClr>
                <a:schemeClr val="dk1"/>
              </a:buClr>
              <a:buSzPts val="2800"/>
              <a:buFont typeface="Arial"/>
              <a:buNone/>
            </a:pPr>
            <a:endParaRPr sz="2400">
              <a:solidFill>
                <a:srgbClr val="1E4E79"/>
              </a:solidFill>
            </a:endParaRPr>
          </a:p>
          <a:p>
            <a:pPr marL="0" lvl="0" indent="0" algn="l" rtl="0">
              <a:spcBef>
                <a:spcPts val="0"/>
              </a:spcBef>
              <a:spcAft>
                <a:spcPts val="0"/>
              </a:spcAft>
              <a:buNone/>
            </a:pPr>
            <a:endParaRPr/>
          </a:p>
        </p:txBody>
      </p:sp>
      <p:sp>
        <p:nvSpPr>
          <p:cNvPr id="507" name="Google Shape;507;p11: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p12: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3" name="Google Shape;513;p12: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999"/>
              </a:spcBef>
              <a:spcAft>
                <a:spcPts val="0"/>
              </a:spcAft>
              <a:buNone/>
            </a:pPr>
            <a:r>
              <a:rPr lang="en-US"/>
              <a:t>The REFEDS Research and Scholarship Entity Category (R&amp;S) has been designed as a simple and scalable way for Identity Providers to release minimal amounts of required personal data to Service Providers serving the Research and Scholarship Community</a:t>
            </a:r>
            <a:endParaRPr/>
          </a:p>
          <a:p>
            <a:pPr marL="0" lvl="0" indent="0" algn="l" rtl="0">
              <a:spcBef>
                <a:spcPts val="0"/>
              </a:spcBef>
              <a:spcAft>
                <a:spcPts val="0"/>
              </a:spcAft>
              <a:buNone/>
            </a:pPr>
            <a:endParaRPr/>
          </a:p>
        </p:txBody>
      </p:sp>
      <p:sp>
        <p:nvSpPr>
          <p:cNvPr id="514" name="Google Shape;514;p12: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p13: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0" name="Google Shape;520;p13: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So let’s now introduce the formal definition of the Research and Scholarship Entity Category: </a:t>
            </a:r>
            <a:br>
              <a:rPr lang="en-US"/>
            </a:br>
            <a:br>
              <a:rPr lang="en-US"/>
            </a:br>
            <a:r>
              <a:rPr lang="en-US">
                <a:highlight>
                  <a:schemeClr val="lt1"/>
                </a:highlight>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2"/>
                  </a:ext>
                </a:extLst>
              </a:rPr>
              <a:t>Candidates for the R</a:t>
            </a:r>
            <a:r>
              <a:rPr lang="en-US">
                <a:highlight>
                  <a:schemeClr val="lt1"/>
                </a:highlight>
              </a:rPr>
              <a:t>esearch and Scholarship (R&amp;S) Category are Service Providers that are operated for the purpose of supporting research and scholarship interaction, collaboration or management, at least in part”</a:t>
            </a:r>
            <a:endParaRPr/>
          </a:p>
          <a:p>
            <a:pPr marL="0" lvl="0" indent="0" algn="l" rtl="0">
              <a:lnSpc>
                <a:spcPct val="114999"/>
              </a:lnSpc>
              <a:spcBef>
                <a:spcPts val="1800"/>
              </a:spcBef>
              <a:spcAft>
                <a:spcPts val="0"/>
              </a:spcAft>
              <a:buClr>
                <a:schemeClr val="dk1"/>
              </a:buClr>
              <a:buSzPts val="2800"/>
              <a:buFont typeface="Arial"/>
              <a:buNone/>
            </a:pPr>
            <a:r>
              <a:rPr lang="en-US">
                <a:highlight>
                  <a:schemeClr val="lt1"/>
                </a:highlight>
              </a:rPr>
              <a:t>Example Service Providers may include (but are not limited to) collaborative tools and services that require some personal information about users to work effectively:</a:t>
            </a:r>
            <a:endParaRPr/>
          </a:p>
          <a:p>
            <a:pPr marL="457200" lvl="0" indent="-304800" algn="l" rtl="0">
              <a:lnSpc>
                <a:spcPct val="114999"/>
              </a:lnSpc>
              <a:spcBef>
                <a:spcPts val="1800"/>
              </a:spcBef>
              <a:spcAft>
                <a:spcPts val="0"/>
              </a:spcAft>
              <a:buClr>
                <a:schemeClr val="dk1"/>
              </a:buClr>
              <a:buSzPts val="1200"/>
              <a:buChar char="•"/>
            </a:pPr>
            <a:r>
              <a:rPr lang="en-US">
                <a:highlight>
                  <a:schemeClr val="lt1"/>
                </a:highlight>
              </a:rPr>
              <a:t>wikis / blogs / project and grant management tools </a:t>
            </a:r>
            <a:endParaRPr/>
          </a:p>
          <a:p>
            <a:pPr marL="0" lvl="0" indent="0" algn="l" rtl="0">
              <a:lnSpc>
                <a:spcPct val="114999"/>
              </a:lnSpc>
              <a:spcBef>
                <a:spcPts val="1800"/>
              </a:spcBef>
              <a:spcAft>
                <a:spcPts val="0"/>
              </a:spcAft>
              <a:buClr>
                <a:schemeClr val="dk1"/>
              </a:buClr>
              <a:buSzPts val="2800"/>
              <a:buFont typeface="Arial"/>
              <a:buNone/>
            </a:pPr>
            <a:r>
              <a:rPr lang="en-US">
                <a:highlight>
                  <a:schemeClr val="lt1"/>
                </a:highlight>
              </a:rPr>
              <a:t>This Entity Category should not be used for access to licensed content such as e-journals.</a:t>
            </a:r>
            <a:endParaRPr/>
          </a:p>
          <a:p>
            <a:pPr marL="0" lvl="0" indent="0" algn="l" rtl="0">
              <a:lnSpc>
                <a:spcPct val="114999"/>
              </a:lnSpc>
              <a:spcBef>
                <a:spcPts val="1800"/>
              </a:spcBef>
              <a:spcAft>
                <a:spcPts val="0"/>
              </a:spcAft>
              <a:buClr>
                <a:schemeClr val="dk1"/>
              </a:buClr>
              <a:buSzPts val="2800"/>
              <a:buFont typeface="Arial"/>
              <a:buNone/>
            </a:pPr>
            <a:r>
              <a:rPr lang="en-US">
                <a:highlight>
                  <a:schemeClr val="lt1"/>
                </a:highlight>
              </a:rPr>
              <a:t>Identity Providers may indicate support for Service Providers in this category to facilitate discovery and improve the user experience at Service Providers. </a:t>
            </a:r>
            <a:endParaRPr/>
          </a:p>
          <a:p>
            <a:pPr marL="0" lvl="0" indent="0" algn="l" rtl="0">
              <a:lnSpc>
                <a:spcPct val="90000"/>
              </a:lnSpc>
              <a:spcBef>
                <a:spcPts val="1800"/>
              </a:spcBef>
              <a:spcAft>
                <a:spcPts val="0"/>
              </a:spcAft>
              <a:buClr>
                <a:schemeClr val="dk1"/>
              </a:buClr>
              <a:buSzPts val="2800"/>
              <a:buFont typeface="Arial"/>
              <a:buNone/>
            </a:pPr>
            <a:endParaRPr sz="2400">
              <a:solidFill>
                <a:srgbClr val="03435F"/>
              </a:solidFill>
            </a:endParaRPr>
          </a:p>
          <a:p>
            <a:pPr marL="0" lvl="0" indent="0" algn="l" rtl="0">
              <a:spcBef>
                <a:spcPts val="0"/>
              </a:spcBef>
              <a:spcAft>
                <a:spcPts val="0"/>
              </a:spcAft>
              <a:buNone/>
            </a:pPr>
            <a:endParaRPr/>
          </a:p>
        </p:txBody>
      </p:sp>
      <p:sp>
        <p:nvSpPr>
          <p:cNvPr id="521" name="Google Shape;521;p13: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p14: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order to be able to tag an Entity as belonging to the Research and Scholarship Entity Category, the registrar must perform at least the check on whether the service enhances the research and scholarship activities of the user community - for the users of that service: </a:t>
            </a:r>
            <a:endParaRPr/>
          </a:p>
          <a:p>
            <a:pPr marL="0" lvl="0" indent="0" algn="l" rtl="0">
              <a:spcBef>
                <a:spcPts val="0"/>
              </a:spcBef>
              <a:spcAft>
                <a:spcPts val="0"/>
              </a:spcAft>
              <a:buNone/>
            </a:pPr>
            <a:endParaRPr/>
          </a:p>
          <a:p>
            <a:pPr marL="457200" lvl="0" indent="-304798" algn="l" rtl="0">
              <a:lnSpc>
                <a:spcPct val="90000"/>
              </a:lnSpc>
              <a:spcBef>
                <a:spcPts val="999"/>
              </a:spcBef>
              <a:spcAft>
                <a:spcPts val="0"/>
              </a:spcAft>
              <a:buClr>
                <a:schemeClr val="dk1"/>
              </a:buClr>
              <a:buSzPts val="1200"/>
              <a:buChar char="•"/>
            </a:pPr>
            <a:r>
              <a:rPr lang="en-US"/>
              <a:t>So SPs should not self-assert this. Federation operators must make a judgement call on whether the SP is in the category</a:t>
            </a:r>
            <a:endParaRPr/>
          </a:p>
          <a:p>
            <a:pPr marL="457200" lvl="0" indent="-304798" algn="l" rtl="0">
              <a:lnSpc>
                <a:spcPct val="90000"/>
              </a:lnSpc>
              <a:spcBef>
                <a:spcPts val="999"/>
              </a:spcBef>
              <a:spcAft>
                <a:spcPts val="0"/>
              </a:spcAft>
              <a:buClr>
                <a:schemeClr val="dk1"/>
              </a:buClr>
              <a:buSzPts val="1200"/>
              <a:buChar char="•"/>
            </a:pPr>
            <a:r>
              <a:rPr lang="en-US"/>
              <a:t>Self-assertion is the typical approach used for IdPs</a:t>
            </a:r>
            <a:endParaRPr/>
          </a:p>
          <a:p>
            <a:pPr marL="0" lvl="0" indent="0" algn="l" rtl="0">
              <a:spcBef>
                <a:spcPts val="0"/>
              </a:spcBef>
              <a:spcAft>
                <a:spcPts val="0"/>
              </a:spcAft>
              <a:buNone/>
            </a:pPr>
            <a:endParaRPr/>
          </a:p>
        </p:txBody>
      </p:sp>
      <p:sp>
        <p:nvSpPr>
          <p:cNvPr id="527" name="Google Shape;527;p14: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p15: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Let’s see in practice how the Research and Scholarship Entity Category works:</a:t>
            </a:r>
            <a:endParaRPr/>
          </a:p>
          <a:p>
            <a:pPr marL="0" lvl="0" indent="0" algn="l" rtl="0">
              <a:spcBef>
                <a:spcPts val="0"/>
              </a:spcBef>
              <a:spcAft>
                <a:spcPts val="0"/>
              </a:spcAft>
              <a:buNone/>
            </a:pPr>
            <a:endParaRPr/>
          </a:p>
          <a:p>
            <a:pPr marL="0" lvl="0" indent="0" algn="l" rtl="0">
              <a:lnSpc>
                <a:spcPct val="114999"/>
              </a:lnSpc>
              <a:spcBef>
                <a:spcPts val="0"/>
              </a:spcBef>
              <a:spcAft>
                <a:spcPts val="0"/>
              </a:spcAft>
              <a:buClr>
                <a:schemeClr val="dk1"/>
              </a:buClr>
              <a:buSzPts val="2800"/>
              <a:buFont typeface="Arial"/>
              <a:buNone/>
            </a:pPr>
            <a:r>
              <a:rPr lang="en-US">
                <a:highlight>
                  <a:schemeClr val="lt1"/>
                </a:highlight>
              </a:rPr>
              <a:t>R&amp;S is used in the eduGAIN interfederation to make services available to users of the higher education institution around the world</a:t>
            </a:r>
            <a:endParaRPr/>
          </a:p>
          <a:p>
            <a:pPr marL="0" lvl="0" indent="0" algn="l" rtl="0">
              <a:lnSpc>
                <a:spcPct val="114999"/>
              </a:lnSpc>
              <a:spcBef>
                <a:spcPts val="800"/>
              </a:spcBef>
              <a:spcAft>
                <a:spcPts val="0"/>
              </a:spcAft>
              <a:buClr>
                <a:schemeClr val="dk1"/>
              </a:buClr>
              <a:buSzPts val="2800"/>
              <a:buFont typeface="Arial"/>
              <a:buNone/>
            </a:pPr>
            <a:r>
              <a:rPr lang="en-US">
                <a:highlight>
                  <a:schemeClr val="lt1"/>
                </a:highlight>
              </a:rPr>
              <a:t>The R&amp;S makes it possible to automatically release mostly harmless attributes to Service Providers within the higher educational sector</a:t>
            </a:r>
            <a:endParaRPr/>
          </a:p>
          <a:p>
            <a:pPr marL="0" lvl="0" indent="0" algn="l" rtl="0">
              <a:lnSpc>
                <a:spcPct val="114999"/>
              </a:lnSpc>
              <a:spcBef>
                <a:spcPts val="800"/>
              </a:spcBef>
              <a:spcAft>
                <a:spcPts val="0"/>
              </a:spcAft>
              <a:buClr>
                <a:schemeClr val="dk1"/>
              </a:buClr>
              <a:buSzPts val="2800"/>
              <a:buFont typeface="Arial"/>
              <a:buNone/>
            </a:pPr>
            <a:r>
              <a:rPr lang="en-US">
                <a:highlight>
                  <a:schemeClr val="lt1"/>
                </a:highlight>
              </a:rPr>
              <a:t> The expected IdP behavior is to release the Service Provider a minimal required subset of the R&amp;S Category Attributes - the ones listed in this slide.</a:t>
            </a:r>
            <a:endParaRPr/>
          </a:p>
          <a:p>
            <a:pPr marL="0" lvl="0" indent="0" algn="l" rtl="0">
              <a:spcBef>
                <a:spcPts val="0"/>
              </a:spcBef>
              <a:spcAft>
                <a:spcPts val="0"/>
              </a:spcAft>
              <a:buNone/>
            </a:pPr>
            <a:endParaRPr/>
          </a:p>
        </p:txBody>
      </p:sp>
      <p:sp>
        <p:nvSpPr>
          <p:cNvPr id="533" name="Google Shape;533;p15: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16: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0" name="Google Shape;540;p16: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17: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practice the R&amp;S Entity Category works like this:</a:t>
            </a:r>
            <a:endParaRPr/>
          </a:p>
          <a:p>
            <a:pPr marL="0" lvl="0" indent="0" algn="l" rtl="0">
              <a:spcBef>
                <a:spcPts val="0"/>
              </a:spcBef>
              <a:spcAft>
                <a:spcPts val="0"/>
              </a:spcAft>
              <a:buNone/>
            </a:pPr>
            <a:endParaRPr/>
          </a:p>
          <a:p>
            <a:pPr marL="457200" lvl="0" indent="-304800" algn="l" rtl="0">
              <a:lnSpc>
                <a:spcPct val="114999"/>
              </a:lnSpc>
              <a:spcBef>
                <a:spcPts val="0"/>
              </a:spcBef>
              <a:spcAft>
                <a:spcPts val="0"/>
              </a:spcAft>
              <a:buClr>
                <a:schemeClr val="dk1"/>
              </a:buClr>
              <a:buSzPts val="1200"/>
              <a:buFont typeface="Calibri"/>
              <a:buChar char="•"/>
            </a:pPr>
            <a:r>
              <a:rPr lang="en-US">
                <a:highlight>
                  <a:schemeClr val="lt1"/>
                </a:highlight>
              </a:rPr>
              <a:t>The requested subset of attributes for a specific service is defined in metadata</a:t>
            </a:r>
            <a:endParaRPr/>
          </a:p>
          <a:p>
            <a:pPr marL="457200" lvl="0" indent="-304800" algn="l" rtl="0">
              <a:lnSpc>
                <a:spcPct val="114999"/>
              </a:lnSpc>
              <a:spcBef>
                <a:spcPts val="0"/>
              </a:spcBef>
              <a:spcAft>
                <a:spcPts val="0"/>
              </a:spcAft>
              <a:buClr>
                <a:schemeClr val="dk1"/>
              </a:buClr>
              <a:buSzPts val="1200"/>
              <a:buChar char="•"/>
            </a:pPr>
            <a:r>
              <a:rPr lang="en-US">
                <a:highlight>
                  <a:schemeClr val="lt1"/>
                </a:highlight>
              </a:rPr>
              <a:t>There is furthermore an Identity Provider entity support category that should be registered for all IdP supporting the R&amp;S Category that can be used for filter purpose in a discovery service</a:t>
            </a:r>
            <a:endParaRPr/>
          </a:p>
          <a:p>
            <a:pPr marL="457200" lvl="0" indent="-304798" algn="l" rtl="0">
              <a:lnSpc>
                <a:spcPct val="114999"/>
              </a:lnSpc>
              <a:spcBef>
                <a:spcPts val="0"/>
              </a:spcBef>
              <a:spcAft>
                <a:spcPts val="0"/>
              </a:spcAft>
              <a:buClr>
                <a:schemeClr val="dk1"/>
              </a:buClr>
              <a:buSzPts val="1200"/>
              <a:buChar char="•"/>
            </a:pPr>
            <a:r>
              <a:rPr lang="en-US"/>
              <a:t> [ The Service Provider requests attributes needed by the service/s through the metadata &lt;RequestedAttribute&gt; tag</a:t>
            </a:r>
            <a:r>
              <a:rPr lang="en-US">
                <a:highlight>
                  <a:schemeClr val="lt1"/>
                </a:highlight>
              </a:rPr>
              <a:t> ]</a:t>
            </a:r>
            <a:endParaRPr/>
          </a:p>
          <a:p>
            <a:pPr marL="0" lvl="0" indent="0" algn="l" rtl="0">
              <a:spcBef>
                <a:spcPts val="0"/>
              </a:spcBef>
              <a:spcAft>
                <a:spcPts val="0"/>
              </a:spcAft>
              <a:buNone/>
            </a:pPr>
            <a:endParaRPr/>
          </a:p>
          <a:p>
            <a:pPr marL="0" lvl="0" indent="0" algn="l" rtl="0">
              <a:spcBef>
                <a:spcPts val="0"/>
              </a:spcBef>
              <a:spcAft>
                <a:spcPts val="0"/>
              </a:spcAft>
              <a:buNone/>
            </a:pPr>
            <a:r>
              <a:rPr lang="en-US"/>
              <a:t>On this what the THE IDP DISCOVERY PROCESS CAN LEVERAGE ENTITY CATEGORIES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549" name="Google Shape;549;p17: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p18: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Now let’s the which are the requirements for Service Providers to be tagged as R&amp;S:</a:t>
            </a:r>
            <a:endParaRPr/>
          </a:p>
          <a:p>
            <a:pPr marL="0" lvl="0" indent="0" algn="l" rtl="0">
              <a:spcBef>
                <a:spcPts val="0"/>
              </a:spcBef>
              <a:spcAft>
                <a:spcPts val="0"/>
              </a:spcAft>
              <a:buNone/>
            </a:pPr>
            <a:endParaRPr/>
          </a:p>
          <a:p>
            <a:pPr marL="0" lvl="0" indent="0" algn="l" rtl="0">
              <a:lnSpc>
                <a:spcPct val="90000"/>
              </a:lnSpc>
              <a:spcBef>
                <a:spcPts val="1000"/>
              </a:spcBef>
              <a:spcAft>
                <a:spcPts val="0"/>
              </a:spcAft>
              <a:buClr>
                <a:schemeClr val="dk1"/>
              </a:buClr>
              <a:buSzPts val="1100"/>
              <a:buFont typeface="Arial"/>
              <a:buNone/>
            </a:pPr>
            <a:r>
              <a:rPr lang="en-US"/>
              <a:t>The service enhances the research and scholarship activities of some</a:t>
            </a:r>
            <a:endParaRPr/>
          </a:p>
          <a:p>
            <a:pPr marL="0" lvl="0" indent="0" algn="l" rtl="0">
              <a:lnSpc>
                <a:spcPct val="90000"/>
              </a:lnSpc>
              <a:spcBef>
                <a:spcPts val="1000"/>
              </a:spcBef>
              <a:spcAft>
                <a:spcPts val="0"/>
              </a:spcAft>
              <a:buClr>
                <a:schemeClr val="dk1"/>
              </a:buClr>
              <a:buSzPts val="1100"/>
              <a:buFont typeface="Arial"/>
              <a:buNone/>
            </a:pPr>
            <a:r>
              <a:rPr lang="en-US"/>
              <a:t>subset of the user community.</a:t>
            </a:r>
            <a:endParaRPr/>
          </a:p>
          <a:p>
            <a:pPr marL="0" lvl="0" indent="0" algn="l" rtl="0">
              <a:lnSpc>
                <a:spcPct val="90000"/>
              </a:lnSpc>
              <a:spcBef>
                <a:spcPts val="1000"/>
              </a:spcBef>
              <a:spcAft>
                <a:spcPts val="0"/>
              </a:spcAft>
              <a:buClr>
                <a:schemeClr val="dk1"/>
              </a:buClr>
              <a:buSzPts val="1100"/>
              <a:buFont typeface="Arial"/>
              <a:buNone/>
            </a:pPr>
            <a:r>
              <a:rPr lang="en-US"/>
              <a:t>● Service metadata has been submitted to the registrar for publication.</a:t>
            </a:r>
            <a:endParaRPr/>
          </a:p>
          <a:p>
            <a:pPr marL="0" lvl="0" indent="0" algn="l" rtl="0">
              <a:lnSpc>
                <a:spcPct val="90000"/>
              </a:lnSpc>
              <a:spcBef>
                <a:spcPts val="1000"/>
              </a:spcBef>
              <a:spcAft>
                <a:spcPts val="0"/>
              </a:spcAft>
              <a:buClr>
                <a:schemeClr val="dk1"/>
              </a:buClr>
              <a:buSzPts val="2800"/>
              <a:buFont typeface="Arial"/>
              <a:buNone/>
            </a:pPr>
            <a:r>
              <a:rPr lang="en-US"/>
              <a:t>● The service meets the following technical requirements:</a:t>
            </a:r>
            <a:endParaRPr/>
          </a:p>
          <a:p>
            <a:pPr marL="457200" lvl="0" indent="-304800" algn="l" rtl="0">
              <a:lnSpc>
                <a:spcPct val="90000"/>
              </a:lnSpc>
              <a:spcBef>
                <a:spcPts val="1000"/>
              </a:spcBef>
              <a:spcAft>
                <a:spcPts val="0"/>
              </a:spcAft>
              <a:buClr>
                <a:schemeClr val="dk1"/>
              </a:buClr>
              <a:buSzPts val="1200"/>
              <a:buChar char="•"/>
            </a:pPr>
            <a:r>
              <a:rPr lang="en-US"/>
              <a:t>The Service Provider is a production SAML deployment that supports SAML V2.0  HTTP-POST binding</a:t>
            </a:r>
            <a:endParaRPr/>
          </a:p>
          <a:p>
            <a:pPr marL="457200" lvl="0" indent="-304800" algn="l" rtl="0">
              <a:lnSpc>
                <a:spcPct val="90000"/>
              </a:lnSpc>
              <a:spcBef>
                <a:spcPts val="0"/>
              </a:spcBef>
              <a:spcAft>
                <a:spcPts val="0"/>
              </a:spcAft>
              <a:buClr>
                <a:schemeClr val="dk1"/>
              </a:buClr>
              <a:buSzPts val="1200"/>
              <a:buChar char="•"/>
            </a:pPr>
            <a:r>
              <a:rPr lang="en-US"/>
              <a:t>The Service Provider claims to refresh federation metadata at least daily.</a:t>
            </a:r>
            <a:endParaRPr/>
          </a:p>
          <a:p>
            <a:pPr marL="457200" lvl="0" indent="-304800" algn="l" rtl="0">
              <a:lnSpc>
                <a:spcPct val="90000"/>
              </a:lnSpc>
              <a:spcBef>
                <a:spcPts val="0"/>
              </a:spcBef>
              <a:spcAft>
                <a:spcPts val="0"/>
              </a:spcAft>
              <a:buClr>
                <a:schemeClr val="dk1"/>
              </a:buClr>
              <a:buSzPts val="1200"/>
              <a:buChar char="•"/>
            </a:pPr>
            <a:r>
              <a:rPr lang="en-US"/>
              <a:t>The Service Provider provides an mdui:DisplayName and mdui:InformationURL in metadata </a:t>
            </a:r>
            <a:endParaRPr/>
          </a:p>
          <a:p>
            <a:pPr marL="457200" lvl="0" indent="-304800" algn="l" rtl="0">
              <a:lnSpc>
                <a:spcPct val="90000"/>
              </a:lnSpc>
              <a:spcBef>
                <a:spcPts val="0"/>
              </a:spcBef>
              <a:spcAft>
                <a:spcPts val="0"/>
              </a:spcAft>
              <a:buClr>
                <a:schemeClr val="dk1"/>
              </a:buClr>
              <a:buSzPts val="1200"/>
              <a:buChar char="•"/>
            </a:pPr>
            <a:r>
              <a:rPr lang="en-US"/>
              <a:t>The service enhances the research and scholarship activities of some subset of the</a:t>
            </a:r>
            <a:br>
              <a:rPr lang="en-US"/>
            </a:br>
            <a:r>
              <a:rPr lang="en-US"/>
              <a:t> user community</a:t>
            </a:r>
            <a:endParaRPr/>
          </a:p>
          <a:p>
            <a:pPr marL="457200" lvl="0" indent="-304800" algn="l" rtl="0">
              <a:lnSpc>
                <a:spcPct val="90000"/>
              </a:lnSpc>
              <a:spcBef>
                <a:spcPts val="0"/>
              </a:spcBef>
              <a:spcAft>
                <a:spcPts val="0"/>
              </a:spcAft>
              <a:buClr>
                <a:schemeClr val="dk1"/>
              </a:buClr>
              <a:buSzPts val="1200"/>
              <a:buChar char="•"/>
            </a:pPr>
            <a:r>
              <a:rPr lang="en-US"/>
              <a:t>The Service Provider provides one or more technical contacts in metadata</a:t>
            </a:r>
            <a:endParaRPr/>
          </a:p>
          <a:p>
            <a:pPr marL="0" lvl="0" indent="0" algn="l" rtl="0">
              <a:lnSpc>
                <a:spcPct val="90000"/>
              </a:lnSpc>
              <a:spcBef>
                <a:spcPts val="1000"/>
              </a:spcBef>
              <a:spcAft>
                <a:spcPts val="0"/>
              </a:spcAft>
              <a:buClr>
                <a:schemeClr val="dk1"/>
              </a:buClr>
              <a:buSzPts val="2800"/>
              <a:buFont typeface="Arial"/>
              <a:buNone/>
            </a:pPr>
            <a:endParaRPr/>
          </a:p>
          <a:p>
            <a:pPr marL="0" lvl="0" indent="0" algn="l" rtl="0">
              <a:lnSpc>
                <a:spcPct val="90000"/>
              </a:lnSpc>
              <a:spcBef>
                <a:spcPts val="1000"/>
              </a:spcBef>
              <a:spcAft>
                <a:spcPts val="0"/>
              </a:spcAft>
              <a:buClr>
                <a:schemeClr val="dk1"/>
              </a:buClr>
              <a:buSzPts val="2800"/>
              <a:buFont typeface="Arial"/>
              <a:buNone/>
            </a:pPr>
            <a:r>
              <a:rPr lang="en-US"/>
              <a:t>Take a look at what repored on  </a:t>
            </a:r>
            <a:r>
              <a:rPr lang="en-US" u="sng">
                <a:hlinkClick r:id="rId3"/>
              </a:rPr>
              <a:t>https://refeds.org/category/research-and-scholarship</a:t>
            </a:r>
            <a:r>
              <a:rPr lang="en-US"/>
              <a:t> </a:t>
            </a:r>
            <a:endParaRPr/>
          </a:p>
          <a:p>
            <a:pPr marL="0" lvl="0" indent="0" algn="l" rtl="0">
              <a:spcBef>
                <a:spcPts val="0"/>
              </a:spcBef>
              <a:spcAft>
                <a:spcPts val="0"/>
              </a:spcAft>
              <a:buNone/>
            </a:pPr>
            <a:endParaRPr/>
          </a:p>
        </p:txBody>
      </p:sp>
      <p:sp>
        <p:nvSpPr>
          <p:cNvPr id="557" name="Google Shape;557;p18: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f3921b2527_1_40: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g2f3921b2527_1_40: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800"/>
              </a:spcBef>
              <a:spcAft>
                <a:spcPts val="0"/>
              </a:spcAft>
              <a:buNone/>
            </a:pPr>
            <a:endParaRPr dirty="0"/>
          </a:p>
        </p:txBody>
      </p:sp>
      <p:sp>
        <p:nvSpPr>
          <p:cNvPr id="102" name="Google Shape;102;g2f3921b2527_1_40:notes"/>
          <p:cNvSpPr txBox="1">
            <a:spLocks noGrp="1"/>
          </p:cNvSpPr>
          <p:nvPr>
            <p:ph type="sldNum" idx="12"/>
          </p:nvPr>
        </p:nvSpPr>
        <p:spPr>
          <a:xfrm>
            <a:off x="3884613" y="11580284"/>
            <a:ext cx="2971800" cy="611716"/>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20: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lnSpc>
                <a:spcPct val="70000"/>
              </a:lnSpc>
              <a:spcBef>
                <a:spcPts val="0"/>
              </a:spcBef>
              <a:spcAft>
                <a:spcPts val="0"/>
              </a:spcAft>
              <a:buClr>
                <a:srgbClr val="004360"/>
              </a:buClr>
              <a:buSzPts val="1704"/>
              <a:buFont typeface="Arial"/>
              <a:buNone/>
            </a:pPr>
            <a:r>
              <a:rPr lang="en-US"/>
              <a:t>A Service Provider who is  part of the R&amp;S Entity Category has to:</a:t>
            </a:r>
            <a:endParaRPr/>
          </a:p>
          <a:p>
            <a:pPr marL="171450" lvl="0" indent="-63182" algn="l" rtl="0">
              <a:lnSpc>
                <a:spcPct val="70000"/>
              </a:lnSpc>
              <a:spcBef>
                <a:spcPts val="750"/>
              </a:spcBef>
              <a:spcAft>
                <a:spcPts val="0"/>
              </a:spcAft>
              <a:buClr>
                <a:srgbClr val="004360"/>
              </a:buClr>
              <a:buSzPts val="1705"/>
              <a:buFont typeface="Arial"/>
              <a:buNone/>
            </a:pPr>
            <a:endParaRPr/>
          </a:p>
          <a:p>
            <a:pPr marL="171450" lvl="0" indent="-139446" algn="l" rtl="0">
              <a:lnSpc>
                <a:spcPct val="70000"/>
              </a:lnSpc>
              <a:spcBef>
                <a:spcPts val="750"/>
              </a:spcBef>
              <a:spcAft>
                <a:spcPts val="0"/>
              </a:spcAft>
              <a:buClr>
                <a:schemeClr val="dk1"/>
              </a:buClr>
              <a:buSzPts val="1200"/>
              <a:buChar char="•"/>
            </a:pPr>
            <a:r>
              <a:rPr lang="en-US"/>
              <a:t>Claim that it will not use attributes for purpose that fall outside of the service definition</a:t>
            </a:r>
            <a:br>
              <a:rPr lang="en-US"/>
            </a:br>
            <a:r>
              <a:rPr lang="en-US"/>
              <a:t> </a:t>
            </a:r>
            <a:endParaRPr/>
          </a:p>
          <a:p>
            <a:pPr marL="171450" lvl="0" indent="-139446" algn="l" rtl="0">
              <a:lnSpc>
                <a:spcPct val="70000"/>
              </a:lnSpc>
              <a:spcBef>
                <a:spcPts val="750"/>
              </a:spcBef>
              <a:spcAft>
                <a:spcPts val="0"/>
              </a:spcAft>
              <a:buClr>
                <a:schemeClr val="dk1"/>
              </a:buClr>
              <a:buSzPts val="1200"/>
              <a:buChar char="•"/>
            </a:pPr>
            <a:r>
              <a:rPr lang="en-US"/>
              <a:t>Request a minimal subset of R&amp;S attributes that represent only those attributes that the</a:t>
            </a:r>
            <a:br>
              <a:rPr lang="en-US"/>
            </a:br>
            <a:r>
              <a:rPr lang="en-US"/>
              <a:t> SP requires to operate its service - R&amp;S relies on the legitimate interest approach</a:t>
            </a:r>
            <a:endParaRPr/>
          </a:p>
          <a:p>
            <a:pPr marL="0" lvl="0" indent="0" algn="l" rtl="0">
              <a:lnSpc>
                <a:spcPct val="70000"/>
              </a:lnSpc>
              <a:spcBef>
                <a:spcPts val="750"/>
              </a:spcBef>
              <a:spcAft>
                <a:spcPts val="0"/>
              </a:spcAft>
              <a:buClr>
                <a:srgbClr val="004360"/>
              </a:buClr>
              <a:buSzPts val="1705"/>
              <a:buFont typeface="Arial"/>
              <a:buNone/>
            </a:pPr>
            <a:endParaRPr/>
          </a:p>
          <a:p>
            <a:pPr marL="0" lvl="0" indent="0" algn="l" rtl="0">
              <a:lnSpc>
                <a:spcPct val="70000"/>
              </a:lnSpc>
              <a:spcBef>
                <a:spcPts val="750"/>
              </a:spcBef>
              <a:spcAft>
                <a:spcPts val="0"/>
              </a:spcAft>
              <a:buClr>
                <a:srgbClr val="004360"/>
              </a:buClr>
              <a:buSzPts val="1704"/>
              <a:buFont typeface="Arial"/>
              <a:buNone/>
            </a:pPr>
            <a:r>
              <a:rPr lang="en-US"/>
              <a:t>A Metadata example for an R&amp;S SP is provided on this slide, in the code in the box.</a:t>
            </a:r>
            <a:br>
              <a:rPr lang="en-US" sz="2400" b="1">
                <a:solidFill>
                  <a:srgbClr val="1E4E79"/>
                </a:solidFill>
              </a:rPr>
            </a:br>
            <a:endParaRPr/>
          </a:p>
        </p:txBody>
      </p:sp>
      <p:sp>
        <p:nvSpPr>
          <p:cNvPr id="563" name="Google Shape;563;p20: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21: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Font typeface="Arial"/>
              <a:buNone/>
            </a:pPr>
            <a:r>
              <a:rPr lang="en-US"/>
              <a:t>An IdP  that support R&amp;S entity category MUST release the following attributes to the SPs in this category:</a:t>
            </a:r>
            <a:endParaRPr/>
          </a:p>
          <a:p>
            <a:pPr marL="514350" lvl="1" indent="-133350" algn="l" rtl="0">
              <a:lnSpc>
                <a:spcPct val="90000"/>
              </a:lnSpc>
              <a:spcBef>
                <a:spcPts val="375"/>
              </a:spcBef>
              <a:spcAft>
                <a:spcPts val="0"/>
              </a:spcAft>
              <a:buClr>
                <a:schemeClr val="dk1"/>
              </a:buClr>
              <a:buSzPts val="1200"/>
              <a:buChar char="•"/>
            </a:pPr>
            <a:r>
              <a:rPr lang="en-US" u="sng">
                <a:hlinkClick r:id="rId3"/>
              </a:rPr>
              <a:t>eduPersonPrincipalName</a:t>
            </a:r>
            <a:r>
              <a:rPr lang="en-US"/>
              <a:t> (if not reassigned)</a:t>
            </a:r>
            <a:endParaRPr/>
          </a:p>
          <a:p>
            <a:pPr marL="514350" lvl="1" indent="-133350" algn="l" rtl="0">
              <a:lnSpc>
                <a:spcPct val="90000"/>
              </a:lnSpc>
              <a:spcBef>
                <a:spcPts val="375"/>
              </a:spcBef>
              <a:spcAft>
                <a:spcPts val="0"/>
              </a:spcAft>
              <a:buClr>
                <a:schemeClr val="dk1"/>
              </a:buClr>
              <a:buSzPts val="1200"/>
              <a:buChar char="•"/>
            </a:pPr>
            <a:r>
              <a:rPr lang="en-US" u="sng">
                <a:hlinkClick r:id="rId4"/>
              </a:rPr>
              <a:t>eduPersonTargetedID</a:t>
            </a:r>
            <a:r>
              <a:rPr lang="en-US"/>
              <a:t> + </a:t>
            </a:r>
            <a:r>
              <a:rPr lang="en-US" u="sng">
                <a:hlinkClick r:id="rId3"/>
              </a:rPr>
              <a:t>eduPersonPrincipalName </a:t>
            </a:r>
            <a:r>
              <a:rPr lang="en-US"/>
              <a:t>(if reassigned)</a:t>
            </a:r>
            <a:endParaRPr/>
          </a:p>
          <a:p>
            <a:pPr marL="514350" lvl="1" indent="-133350" algn="l" rtl="0">
              <a:lnSpc>
                <a:spcPct val="90000"/>
              </a:lnSpc>
              <a:spcBef>
                <a:spcPts val="375"/>
              </a:spcBef>
              <a:spcAft>
                <a:spcPts val="0"/>
              </a:spcAft>
              <a:buClr>
                <a:schemeClr val="dk1"/>
              </a:buClr>
              <a:buSzPts val="1200"/>
              <a:buChar char="•"/>
            </a:pPr>
            <a:r>
              <a:rPr lang="en-US" u="sng">
                <a:hlinkClick r:id="rId5"/>
              </a:rPr>
              <a:t>displayName</a:t>
            </a:r>
            <a:r>
              <a:rPr lang="en-US"/>
              <a:t> OR (</a:t>
            </a:r>
            <a:r>
              <a:rPr lang="en-US" u="sng">
                <a:hlinkClick r:id="rId6"/>
              </a:rPr>
              <a:t>givenName</a:t>
            </a:r>
            <a:r>
              <a:rPr lang="en-US"/>
              <a:t> + </a:t>
            </a:r>
            <a:r>
              <a:rPr lang="en-US" u="sng">
                <a:hlinkClick r:id="rId7"/>
              </a:rPr>
              <a:t>surname</a:t>
            </a:r>
            <a:r>
              <a:rPr lang="en-US"/>
              <a:t> (sn))</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Clr>
                <a:srgbClr val="000000"/>
              </a:buClr>
              <a:buSzPts val="2800"/>
              <a:buFont typeface="Arial"/>
              <a:buNone/>
            </a:pPr>
            <a:r>
              <a:rPr lang="en-US"/>
              <a:t>An IdP that support R&amp;S entity category MUST release the following attributes to the SPs in this category:</a:t>
            </a:r>
            <a:endParaRPr/>
          </a:p>
          <a:p>
            <a:pPr marL="514350" lvl="1" indent="-133350" algn="l" rtl="0">
              <a:lnSpc>
                <a:spcPct val="90000"/>
              </a:lnSpc>
              <a:spcBef>
                <a:spcPts val="375"/>
              </a:spcBef>
              <a:spcAft>
                <a:spcPts val="0"/>
              </a:spcAft>
              <a:buClr>
                <a:schemeClr val="dk1"/>
              </a:buClr>
              <a:buSzPts val="1200"/>
              <a:buChar char="•"/>
            </a:pPr>
            <a:r>
              <a:rPr lang="en-US" u="sng">
                <a:hlinkClick r:id="rId3"/>
              </a:rPr>
              <a:t>eduPersonPrincipalName</a:t>
            </a:r>
            <a:r>
              <a:rPr lang="en-US"/>
              <a:t> (if not reassigned)</a:t>
            </a:r>
            <a:endParaRPr/>
          </a:p>
          <a:p>
            <a:pPr marL="514350" lvl="1" indent="-133350" algn="l" rtl="0">
              <a:lnSpc>
                <a:spcPct val="90000"/>
              </a:lnSpc>
              <a:spcBef>
                <a:spcPts val="375"/>
              </a:spcBef>
              <a:spcAft>
                <a:spcPts val="0"/>
              </a:spcAft>
              <a:buClr>
                <a:schemeClr val="dk1"/>
              </a:buClr>
              <a:buSzPts val="1200"/>
              <a:buChar char="•"/>
            </a:pPr>
            <a:r>
              <a:rPr lang="en-US" u="sng">
                <a:hlinkClick r:id="rId4"/>
              </a:rPr>
              <a:t>eduPersonTargetedID</a:t>
            </a:r>
            <a:r>
              <a:rPr lang="en-US"/>
              <a:t> + </a:t>
            </a:r>
            <a:r>
              <a:rPr lang="en-US" u="sng">
                <a:hlinkClick r:id="rId3"/>
              </a:rPr>
              <a:t>eduPersonPrincipalName </a:t>
            </a:r>
            <a:r>
              <a:rPr lang="en-US"/>
              <a:t>(if reassigned)</a:t>
            </a:r>
            <a:endParaRPr/>
          </a:p>
          <a:p>
            <a:pPr marL="514350" lvl="1" indent="-133350" algn="l" rtl="0">
              <a:lnSpc>
                <a:spcPct val="90000"/>
              </a:lnSpc>
              <a:spcBef>
                <a:spcPts val="375"/>
              </a:spcBef>
              <a:spcAft>
                <a:spcPts val="0"/>
              </a:spcAft>
              <a:buClr>
                <a:schemeClr val="dk1"/>
              </a:buClr>
              <a:buSzPts val="1200"/>
              <a:buChar char="•"/>
            </a:pPr>
            <a:r>
              <a:rPr lang="en-US" u="sng">
                <a:hlinkClick r:id="rId5"/>
              </a:rPr>
              <a:t>displayName</a:t>
            </a:r>
            <a:r>
              <a:rPr lang="en-US"/>
              <a:t> OR (</a:t>
            </a:r>
            <a:r>
              <a:rPr lang="en-US" u="sng">
                <a:hlinkClick r:id="rId6"/>
              </a:rPr>
              <a:t>givenName</a:t>
            </a:r>
            <a:r>
              <a:rPr lang="en-US"/>
              <a:t> + </a:t>
            </a:r>
            <a:r>
              <a:rPr lang="en-US" u="sng">
                <a:hlinkClick r:id="rId7"/>
              </a:rPr>
              <a:t>surname</a:t>
            </a:r>
            <a:r>
              <a:rPr lang="en-US"/>
              <a:t> (sn))</a:t>
            </a:r>
            <a:endParaRPr/>
          </a:p>
          <a:p>
            <a:pPr marL="514350" lvl="1" indent="-133350" algn="l" rtl="0">
              <a:lnSpc>
                <a:spcPct val="90000"/>
              </a:lnSpc>
              <a:spcBef>
                <a:spcPts val="375"/>
              </a:spcBef>
              <a:spcAft>
                <a:spcPts val="0"/>
              </a:spcAft>
              <a:buClr>
                <a:schemeClr val="dk1"/>
              </a:buClr>
              <a:buSzPts val="1200"/>
              <a:buChar char="•"/>
            </a:pPr>
            <a:r>
              <a:rPr lang="en-US" u="sng">
                <a:hlinkClick r:id="rId8"/>
              </a:rPr>
              <a:t>mail</a:t>
            </a:r>
            <a:endParaRPr/>
          </a:p>
          <a:p>
            <a:pPr marL="0" lvl="0" indent="0" algn="l" rtl="0">
              <a:lnSpc>
                <a:spcPct val="90000"/>
              </a:lnSpc>
              <a:spcBef>
                <a:spcPts val="750"/>
              </a:spcBef>
              <a:spcAft>
                <a:spcPts val="0"/>
              </a:spcAft>
              <a:buClr>
                <a:srgbClr val="000000"/>
              </a:buClr>
              <a:buSzPts val="2200"/>
              <a:buFont typeface="Arial"/>
              <a:buNone/>
            </a:pPr>
            <a:r>
              <a:rPr lang="en-US"/>
              <a:t>Populate the user directory with the attributes to release</a:t>
            </a:r>
            <a:endParaRPr/>
          </a:p>
          <a:p>
            <a:pPr marL="0" lvl="0" indent="0" algn="l" rtl="0">
              <a:lnSpc>
                <a:spcPct val="90000"/>
              </a:lnSpc>
              <a:spcBef>
                <a:spcPts val="750"/>
              </a:spcBef>
              <a:spcAft>
                <a:spcPts val="0"/>
              </a:spcAft>
              <a:buClr>
                <a:srgbClr val="000000"/>
              </a:buClr>
              <a:buSzPts val="2200"/>
              <a:buFont typeface="Arial"/>
              <a:buNone/>
            </a:pPr>
            <a:endParaRPr/>
          </a:p>
          <a:p>
            <a:pPr marL="0" lvl="0" indent="0" algn="l" rtl="0">
              <a:lnSpc>
                <a:spcPct val="90000"/>
              </a:lnSpc>
              <a:spcBef>
                <a:spcPts val="750"/>
              </a:spcBef>
              <a:spcAft>
                <a:spcPts val="0"/>
              </a:spcAft>
              <a:buClr>
                <a:srgbClr val="000000"/>
              </a:buClr>
              <a:buSzPts val="2200"/>
              <a:buFont typeface="Arial"/>
              <a:buNone/>
            </a:pPr>
            <a:r>
              <a:rPr lang="en-US"/>
              <a:t>An IdP that support R&amp;S entity category is STRONGLY ENCOURAGED to release:</a:t>
            </a:r>
            <a:endParaRPr/>
          </a:p>
          <a:p>
            <a:pPr marL="514350" lvl="1" indent="-133350" algn="l" rtl="0">
              <a:lnSpc>
                <a:spcPct val="90000"/>
              </a:lnSpc>
              <a:spcBef>
                <a:spcPts val="375"/>
              </a:spcBef>
              <a:spcAft>
                <a:spcPts val="0"/>
              </a:spcAft>
              <a:buClr>
                <a:schemeClr val="dk1"/>
              </a:buClr>
              <a:buSzPts val="1200"/>
              <a:buChar char="•"/>
            </a:pPr>
            <a:r>
              <a:rPr lang="en-US" u="sng">
                <a:hlinkClick r:id="rId9"/>
              </a:rPr>
              <a:t>eduPersonScopedAffiliation</a:t>
            </a:r>
            <a:endParaRPr/>
          </a:p>
          <a:p>
            <a:pPr marL="171450" lvl="0" indent="-31750" algn="l" rtl="0">
              <a:lnSpc>
                <a:spcPct val="90000"/>
              </a:lnSpc>
              <a:spcBef>
                <a:spcPts val="750"/>
              </a:spcBef>
              <a:spcAft>
                <a:spcPts val="0"/>
              </a:spcAft>
              <a:buClr>
                <a:srgbClr val="000000"/>
              </a:buClr>
              <a:buSzPts val="2200"/>
              <a:buFont typeface="Arial"/>
              <a:buNone/>
            </a:pPr>
            <a:endParaRPr/>
          </a:p>
          <a:p>
            <a:pPr marL="0" lvl="0" indent="0" algn="ctr" rtl="0">
              <a:lnSpc>
                <a:spcPct val="90000"/>
              </a:lnSpc>
              <a:spcBef>
                <a:spcPts val="750"/>
              </a:spcBef>
              <a:spcAft>
                <a:spcPts val="0"/>
              </a:spcAft>
              <a:buClr>
                <a:srgbClr val="000000"/>
              </a:buClr>
              <a:buSzPts val="2200"/>
              <a:buFont typeface="Arial"/>
              <a:buNone/>
            </a:pPr>
            <a:r>
              <a:rPr lang="en-US" u="sng">
                <a:hlinkClick r:id="rId10"/>
              </a:rPr>
              <a:t>https://refeds.org/category/research-and-scholarship</a:t>
            </a:r>
            <a:r>
              <a:rPr lang="en-US"/>
              <a:t> </a:t>
            </a:r>
            <a:endParaRPr/>
          </a:p>
          <a:p>
            <a:pPr marL="0" lvl="0" indent="0" algn="l" rtl="0">
              <a:spcBef>
                <a:spcPts val="0"/>
              </a:spcBef>
              <a:spcAft>
                <a:spcPts val="0"/>
              </a:spcAft>
              <a:buNone/>
            </a:pPr>
            <a:endParaRPr/>
          </a:p>
        </p:txBody>
      </p:sp>
      <p:sp>
        <p:nvSpPr>
          <p:cNvPr id="571" name="Google Shape;571;p21: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22: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IdP metadata for the R&amp;S Entity Category are provided by the example on this slide:</a:t>
            </a:r>
            <a:br>
              <a:rPr lang="en-US"/>
            </a:br>
            <a:br>
              <a:rPr lang="en-US"/>
            </a:br>
            <a:r>
              <a:rPr lang="en-US"/>
              <a:t>After the IdP configured its attribute-filter file for R&amp;S it has to explicitly claim its support to the category  by inserting this fragment in its metadata - as reported by the code on this slide.</a:t>
            </a:r>
            <a:br>
              <a:rPr lang="en-US" sz="2800" b="1">
                <a:solidFill>
                  <a:srgbClr val="1E4E79"/>
                </a:solidFill>
              </a:rPr>
            </a:br>
            <a:endParaRPr/>
          </a:p>
        </p:txBody>
      </p:sp>
      <p:sp>
        <p:nvSpPr>
          <p:cNvPr id="577" name="Google Shape;577;p22: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p23: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4" name="Google Shape;584;p23: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The attribute release process can be automated, in such a way that for the R&amp;S Entity Category Service Providers, an Identity Provider can automatically release requested attributes by it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585" name="Google Shape;585;p23: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p24: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Let’s now see how the second, important Entity Category we want to talk about works: it is namely the Data Protection Code of Conduct, CoCo Entity category, in its versions 1 and 2.</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593" name="Google Shape;593;p24: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p25: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specific Entity Category called Data Protection Code of Conduct was created to meet the requirements of the EU Data Protection Directive of 1995,  and to implement this in the world of federated identity management. </a:t>
            </a:r>
            <a:endParaRPr/>
          </a:p>
          <a:p>
            <a:pPr marL="0" lvl="0" indent="0" algn="l" rtl="0">
              <a:spcBef>
                <a:spcPts val="0"/>
              </a:spcBef>
              <a:spcAft>
                <a:spcPts val="0"/>
              </a:spcAft>
              <a:buNone/>
            </a:pPr>
            <a:endParaRPr/>
          </a:p>
          <a:p>
            <a:pPr marL="171450" lvl="0" indent="-107950" algn="l" rtl="0">
              <a:lnSpc>
                <a:spcPct val="90000"/>
              </a:lnSpc>
              <a:spcBef>
                <a:spcPts val="750"/>
              </a:spcBef>
              <a:spcAft>
                <a:spcPts val="0"/>
              </a:spcAft>
              <a:buClr>
                <a:schemeClr val="dk1"/>
              </a:buClr>
              <a:buSzPts val="1200"/>
              <a:buChar char="•"/>
            </a:pPr>
            <a:r>
              <a:rPr lang="en-US"/>
              <a:t>It's A fundamental agreement on how user data will be managed and processed in order to respect user privacy</a:t>
            </a:r>
            <a:endParaRPr/>
          </a:p>
          <a:p>
            <a:pPr marL="228600" lvl="0" indent="0" algn="l" rtl="0">
              <a:lnSpc>
                <a:spcPct val="90000"/>
              </a:lnSpc>
              <a:spcBef>
                <a:spcPts val="750"/>
              </a:spcBef>
              <a:spcAft>
                <a:spcPts val="0"/>
              </a:spcAft>
              <a:buClr>
                <a:schemeClr val="dk1"/>
              </a:buClr>
              <a:buSzPts val="2800"/>
              <a:buFont typeface="Arial"/>
              <a:buNone/>
            </a:pPr>
            <a:endParaRPr/>
          </a:p>
          <a:p>
            <a:pPr marL="171450" lvl="0" indent="-107950" algn="l" rtl="0">
              <a:lnSpc>
                <a:spcPct val="90000"/>
              </a:lnSpc>
              <a:spcBef>
                <a:spcPts val="750"/>
              </a:spcBef>
              <a:spcAft>
                <a:spcPts val="0"/>
              </a:spcAft>
              <a:buClr>
                <a:schemeClr val="dk1"/>
              </a:buClr>
              <a:buSzPts val="1200"/>
              <a:buChar char="•"/>
            </a:pPr>
            <a:r>
              <a:rPr lang="en-US"/>
              <a:t>Home Organizations are more keen to release attributes to Service Providers who comply with Data protection Code of Conduct</a:t>
            </a:r>
            <a:endParaRPr/>
          </a:p>
          <a:p>
            <a:pPr marL="0" lvl="0" indent="0" algn="l" rtl="0">
              <a:lnSpc>
                <a:spcPct val="90000"/>
              </a:lnSpc>
              <a:spcBef>
                <a:spcPts val="750"/>
              </a:spcBef>
              <a:spcAft>
                <a:spcPts val="0"/>
              </a:spcAft>
              <a:buClr>
                <a:srgbClr val="004360"/>
              </a:buClr>
              <a:buSzPts val="2200"/>
              <a:buFont typeface="Arial"/>
              <a:buNone/>
            </a:pPr>
            <a:endParaRPr sz="2800">
              <a:solidFill>
                <a:srgbClr val="1E4E79"/>
              </a:solidFill>
            </a:endParaRPr>
          </a:p>
          <a:p>
            <a:pPr marL="0" lvl="0" indent="0" algn="l" rtl="0">
              <a:spcBef>
                <a:spcPts val="0"/>
              </a:spcBef>
              <a:spcAft>
                <a:spcPts val="0"/>
              </a:spcAft>
              <a:buNone/>
            </a:pPr>
            <a:endParaRPr/>
          </a:p>
        </p:txBody>
      </p:sp>
      <p:sp>
        <p:nvSpPr>
          <p:cNvPr id="598" name="Google Shape;598;p25: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p26: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This EC started in 2013 and then was updated in 2022. </a:t>
            </a:r>
            <a:endParaRPr dirty="0"/>
          </a:p>
        </p:txBody>
      </p:sp>
      <p:sp>
        <p:nvSpPr>
          <p:cNvPr id="605" name="Google Shape;605;p26: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p27: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1" name="Google Shape;611;p27: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A few words on the context  related to the DP </a:t>
            </a:r>
            <a:r>
              <a:rPr lang="en-US" dirty="0" err="1"/>
              <a:t>CoCo</a:t>
            </a:r>
            <a:r>
              <a:rPr lang="en-US" dirty="0"/>
              <a:t> Entity Category: </a:t>
            </a:r>
            <a:endParaRPr dirty="0"/>
          </a:p>
          <a:p>
            <a:pPr marL="0" lvl="0" indent="0" algn="l" rtl="0">
              <a:spcBef>
                <a:spcPts val="0"/>
              </a:spcBef>
              <a:spcAft>
                <a:spcPts val="0"/>
              </a:spcAft>
              <a:buNone/>
            </a:pPr>
            <a:endParaRPr dirty="0"/>
          </a:p>
          <a:p>
            <a:pPr marL="0" lvl="0" indent="0" algn="l" rtl="0">
              <a:lnSpc>
                <a:spcPct val="90000"/>
              </a:lnSpc>
              <a:spcBef>
                <a:spcPts val="1000"/>
              </a:spcBef>
              <a:spcAft>
                <a:spcPts val="0"/>
              </a:spcAft>
              <a:buClr>
                <a:schemeClr val="dk1"/>
              </a:buClr>
              <a:buSzPts val="2800"/>
              <a:buFont typeface="Arial"/>
              <a:buNone/>
            </a:pPr>
            <a:r>
              <a:rPr lang="en-US" dirty="0">
                <a:highlight>
                  <a:schemeClr val="lt1"/>
                </a:highlight>
              </a:rPr>
              <a:t>The Data protection Code of Conduct describes an approach to meet the requirements of the EU Data Protection Directive in federated identity management</a:t>
            </a:r>
            <a:endParaRPr dirty="0"/>
          </a:p>
          <a:p>
            <a:pPr marL="0" lvl="0" indent="0" algn="l" rtl="0">
              <a:lnSpc>
                <a:spcPct val="90000"/>
              </a:lnSpc>
              <a:spcBef>
                <a:spcPts val="1000"/>
              </a:spcBef>
              <a:spcAft>
                <a:spcPts val="0"/>
              </a:spcAft>
              <a:buClr>
                <a:schemeClr val="dk1"/>
              </a:buClr>
              <a:buSzPts val="2800"/>
              <a:buFont typeface="Arial"/>
              <a:buNone/>
            </a:pPr>
            <a:endParaRPr dirty="0"/>
          </a:p>
          <a:p>
            <a:pPr marL="0" lvl="0" indent="0" algn="l" rtl="0">
              <a:lnSpc>
                <a:spcPct val="90000"/>
              </a:lnSpc>
              <a:spcBef>
                <a:spcPts val="1000"/>
              </a:spcBef>
              <a:spcAft>
                <a:spcPts val="0"/>
              </a:spcAft>
              <a:buClr>
                <a:schemeClr val="dk1"/>
              </a:buClr>
              <a:buSzPts val="2800"/>
              <a:buFont typeface="Arial"/>
              <a:buNone/>
            </a:pPr>
            <a:r>
              <a:rPr lang="en-US" dirty="0">
                <a:highlight>
                  <a:schemeClr val="lt1"/>
                </a:highlight>
              </a:rPr>
              <a:t>The Data protection Code of Conduct defines behavioral rules for Service Providers which want to receive user attributes from the Identity Providers managed by the Home Organizations. </a:t>
            </a:r>
            <a:endParaRPr dirty="0"/>
          </a:p>
          <a:p>
            <a:pPr marL="0" lvl="0" indent="0" algn="l" rtl="0">
              <a:lnSpc>
                <a:spcPct val="90000"/>
              </a:lnSpc>
              <a:spcBef>
                <a:spcPts val="1000"/>
              </a:spcBef>
              <a:spcAft>
                <a:spcPts val="0"/>
              </a:spcAft>
              <a:buClr>
                <a:schemeClr val="dk1"/>
              </a:buClr>
              <a:buSzPts val="2800"/>
              <a:buFont typeface="Arial"/>
              <a:buNone/>
            </a:pPr>
            <a:endParaRPr dirty="0"/>
          </a:p>
          <a:p>
            <a:pPr marL="0" lvl="0" indent="0" algn="l" rtl="0">
              <a:lnSpc>
                <a:spcPct val="90000"/>
              </a:lnSpc>
              <a:spcBef>
                <a:spcPts val="1000"/>
              </a:spcBef>
              <a:spcAft>
                <a:spcPts val="0"/>
              </a:spcAft>
              <a:buClr>
                <a:schemeClr val="dk1"/>
              </a:buClr>
              <a:buSzPts val="2800"/>
              <a:buFont typeface="Arial"/>
              <a:buNone/>
            </a:pPr>
            <a:r>
              <a:rPr lang="en-US" dirty="0">
                <a:highlight>
                  <a:schemeClr val="lt1"/>
                </a:highlight>
              </a:rPr>
              <a:t>It is expected that Home Organizations are more willing to release attributes to Service Providers who manifest conformance to the Data protection Code of Conduct.</a:t>
            </a:r>
            <a:endParaRPr dirty="0"/>
          </a:p>
          <a:p>
            <a:pPr marL="0" lvl="0" indent="0" algn="l" rtl="0">
              <a:spcBef>
                <a:spcPts val="0"/>
              </a:spcBef>
              <a:spcAft>
                <a:spcPts val="0"/>
              </a:spcAft>
              <a:buNone/>
            </a:pPr>
            <a:endParaRPr dirty="0"/>
          </a:p>
        </p:txBody>
      </p:sp>
      <p:sp>
        <p:nvSpPr>
          <p:cNvPr id="612" name="Google Shape;612;p27: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p28: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8" name="Google Shape;618;p28: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Why did we introduce this EC ?</a:t>
            </a:r>
            <a:endParaRPr/>
          </a:p>
          <a:p>
            <a:pPr marL="0" lvl="0" indent="0" algn="l" rtl="0">
              <a:spcBef>
                <a:spcPts val="0"/>
              </a:spcBef>
              <a:spcAft>
                <a:spcPts val="0"/>
              </a:spcAft>
              <a:buNone/>
            </a:pPr>
            <a:endParaRPr/>
          </a:p>
          <a:p>
            <a:pPr marL="0" lvl="0" indent="0" algn="l" rtl="0">
              <a:lnSpc>
                <a:spcPct val="90000"/>
              </a:lnSpc>
              <a:spcBef>
                <a:spcPts val="1000"/>
              </a:spcBef>
              <a:spcAft>
                <a:spcPts val="0"/>
              </a:spcAft>
              <a:buClr>
                <a:schemeClr val="dk1"/>
              </a:buClr>
              <a:buSzPts val="1100"/>
              <a:buFont typeface="Arial"/>
              <a:buNone/>
            </a:pPr>
            <a:r>
              <a:rPr lang="en-US"/>
              <a:t>GEANT Code of Conduct contributes to</a:t>
            </a:r>
            <a:endParaRPr/>
          </a:p>
          <a:p>
            <a:pPr marL="457200" lvl="0" indent="-304800" algn="l" rtl="0">
              <a:lnSpc>
                <a:spcPct val="90000"/>
              </a:lnSpc>
              <a:spcBef>
                <a:spcPts val="1000"/>
              </a:spcBef>
              <a:spcAft>
                <a:spcPts val="0"/>
              </a:spcAft>
              <a:buClr>
                <a:schemeClr val="dk1"/>
              </a:buClr>
              <a:buSzPts val="1200"/>
              <a:buChar char="•"/>
            </a:pPr>
            <a:r>
              <a:rPr lang="en-US"/>
              <a:t>permitted use</a:t>
            </a:r>
            <a:endParaRPr/>
          </a:p>
          <a:p>
            <a:pPr marL="457200" lvl="0" indent="-304800" algn="l" rtl="0">
              <a:lnSpc>
                <a:spcPct val="90000"/>
              </a:lnSpc>
              <a:spcBef>
                <a:spcPts val="0"/>
              </a:spcBef>
              <a:spcAft>
                <a:spcPts val="0"/>
              </a:spcAft>
              <a:buClr>
                <a:schemeClr val="dk1"/>
              </a:buClr>
              <a:buSzPts val="1200"/>
              <a:buChar char="•"/>
            </a:pPr>
            <a:r>
              <a:rPr lang="en-US"/>
              <a:t>data minimization </a:t>
            </a:r>
            <a:endParaRPr/>
          </a:p>
          <a:p>
            <a:pPr marL="457200" lvl="0" indent="-304800" algn="l" rtl="0">
              <a:lnSpc>
                <a:spcPct val="90000"/>
              </a:lnSpc>
              <a:spcBef>
                <a:spcPts val="0"/>
              </a:spcBef>
              <a:spcAft>
                <a:spcPts val="0"/>
              </a:spcAft>
              <a:buClr>
                <a:schemeClr val="dk1"/>
              </a:buClr>
              <a:buSzPts val="1200"/>
              <a:buChar char="•"/>
            </a:pPr>
            <a:r>
              <a:rPr lang="en-US"/>
              <a:t>transparency </a:t>
            </a:r>
            <a:endParaRPr/>
          </a:p>
          <a:p>
            <a:pPr marL="457200" lvl="0" indent="-304800" algn="l" rtl="0">
              <a:lnSpc>
                <a:spcPct val="90000"/>
              </a:lnSpc>
              <a:spcBef>
                <a:spcPts val="0"/>
              </a:spcBef>
              <a:spcAft>
                <a:spcPts val="0"/>
              </a:spcAft>
              <a:buClr>
                <a:schemeClr val="dk1"/>
              </a:buClr>
              <a:buSzPts val="1200"/>
              <a:buChar char="•"/>
            </a:pPr>
            <a:r>
              <a:rPr lang="en-US"/>
              <a:t>further release to a 3rd party/country</a:t>
            </a:r>
            <a:endParaRPr/>
          </a:p>
          <a:p>
            <a:pPr marL="457200" lvl="0" indent="-304800" algn="l" rtl="0">
              <a:lnSpc>
                <a:spcPct val="90000"/>
              </a:lnSpc>
              <a:spcBef>
                <a:spcPts val="0"/>
              </a:spcBef>
              <a:spcAft>
                <a:spcPts val="0"/>
              </a:spcAft>
              <a:buClr>
                <a:schemeClr val="dk1"/>
              </a:buClr>
              <a:buSzPts val="1200"/>
              <a:buChar char="•"/>
            </a:pPr>
            <a:r>
              <a:rPr lang="en-US"/>
              <a:t>data retention</a:t>
            </a:r>
            <a:endParaRPr/>
          </a:p>
          <a:p>
            <a:pPr marL="457200" lvl="0" indent="-304800" algn="l" rtl="0">
              <a:lnSpc>
                <a:spcPct val="90000"/>
              </a:lnSpc>
              <a:spcBef>
                <a:spcPts val="0"/>
              </a:spcBef>
              <a:spcAft>
                <a:spcPts val="0"/>
              </a:spcAft>
              <a:buClr>
                <a:schemeClr val="dk1"/>
              </a:buClr>
              <a:buSzPts val="1200"/>
              <a:buChar char="•"/>
            </a:pPr>
            <a:r>
              <a:rPr lang="en-US"/>
              <a:t>security practices and incidents</a:t>
            </a:r>
            <a:endParaRPr/>
          </a:p>
          <a:p>
            <a:pPr marL="0" lvl="0" indent="0" algn="l" rtl="0">
              <a:lnSpc>
                <a:spcPct val="90000"/>
              </a:lnSpc>
              <a:spcBef>
                <a:spcPts val="1000"/>
              </a:spcBef>
              <a:spcAft>
                <a:spcPts val="0"/>
              </a:spcAft>
              <a:buClr>
                <a:schemeClr val="dk1"/>
              </a:buClr>
              <a:buSzPts val="1100"/>
              <a:buFont typeface="Arial"/>
              <a:buNone/>
            </a:pPr>
            <a:r>
              <a:rPr lang="en-US"/>
              <a:t>of the attributes the Home Organization has released to a Service Provider</a:t>
            </a:r>
            <a:endParaRPr/>
          </a:p>
          <a:p>
            <a:pPr marL="0" lvl="0" indent="0" algn="l" rtl="0">
              <a:spcBef>
                <a:spcPts val="0"/>
              </a:spcBef>
              <a:spcAft>
                <a:spcPts val="0"/>
              </a:spcAft>
              <a:buNone/>
            </a:pPr>
            <a:endParaRPr/>
          </a:p>
        </p:txBody>
      </p:sp>
      <p:sp>
        <p:nvSpPr>
          <p:cNvPr id="619" name="Google Shape;619;p28: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p29: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5" name="Google Shape;625;p29: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4360"/>
              </a:buClr>
              <a:buSzPts val="2200"/>
              <a:buFont typeface="Arial"/>
              <a:buNone/>
            </a:pPr>
            <a:r>
              <a:rPr lang="en-US"/>
              <a:t>To be member of DP_CoCo entity category a SP (Service Provider) has to:</a:t>
            </a:r>
            <a:endParaRPr/>
          </a:p>
          <a:p>
            <a:pPr marL="0" lvl="0" indent="0" algn="l" rtl="0">
              <a:lnSpc>
                <a:spcPct val="90000"/>
              </a:lnSpc>
              <a:spcBef>
                <a:spcPts val="750"/>
              </a:spcBef>
              <a:spcAft>
                <a:spcPts val="0"/>
              </a:spcAft>
              <a:buClr>
                <a:srgbClr val="004360"/>
              </a:buClr>
              <a:buSzPts val="2200"/>
              <a:buFont typeface="Arial"/>
              <a:buNone/>
            </a:pPr>
            <a:endParaRPr/>
          </a:p>
          <a:p>
            <a:pPr marL="628650" lvl="0" indent="-107950" algn="l" rtl="0">
              <a:lnSpc>
                <a:spcPct val="90000"/>
              </a:lnSpc>
              <a:spcBef>
                <a:spcPts val="750"/>
              </a:spcBef>
              <a:spcAft>
                <a:spcPts val="0"/>
              </a:spcAft>
              <a:buClr>
                <a:schemeClr val="dk1"/>
              </a:buClr>
              <a:buSzPts val="1200"/>
              <a:buChar char="•"/>
            </a:pPr>
            <a:r>
              <a:rPr lang="en-US"/>
              <a:t>Be located in EU/EEA and obey to EU laws</a:t>
            </a:r>
            <a:endParaRPr/>
          </a:p>
          <a:p>
            <a:pPr marL="971550" lvl="1" indent="-133350" algn="l" rtl="0">
              <a:lnSpc>
                <a:spcPct val="90000"/>
              </a:lnSpc>
              <a:spcBef>
                <a:spcPts val="375"/>
              </a:spcBef>
              <a:spcAft>
                <a:spcPts val="0"/>
              </a:spcAft>
              <a:buClr>
                <a:schemeClr val="dk1"/>
              </a:buClr>
              <a:buSzPts val="1200"/>
              <a:buChar char="•"/>
            </a:pPr>
            <a:r>
              <a:rPr lang="en-US"/>
              <a:t>It is not allowed to send the user data to third parties</a:t>
            </a:r>
            <a:endParaRPr/>
          </a:p>
          <a:p>
            <a:pPr marL="971550" lvl="1" indent="-133350" algn="l" rtl="0">
              <a:lnSpc>
                <a:spcPct val="90000"/>
              </a:lnSpc>
              <a:spcBef>
                <a:spcPts val="375"/>
              </a:spcBef>
              <a:spcAft>
                <a:spcPts val="0"/>
              </a:spcAft>
              <a:buClr>
                <a:schemeClr val="dk1"/>
              </a:buClr>
              <a:buSzPts val="1200"/>
              <a:buChar char="•"/>
            </a:pPr>
            <a:r>
              <a:rPr lang="en-US"/>
              <a:t>It must ask only for the minimal set of required attributes</a:t>
            </a:r>
            <a:endParaRPr/>
          </a:p>
          <a:p>
            <a:pPr marL="971550" lvl="1" indent="-57150" algn="l" rtl="0">
              <a:lnSpc>
                <a:spcPct val="90000"/>
              </a:lnSpc>
              <a:spcBef>
                <a:spcPts val="375"/>
              </a:spcBef>
              <a:spcAft>
                <a:spcPts val="0"/>
              </a:spcAft>
              <a:buClr>
                <a:srgbClr val="004361"/>
              </a:buClr>
              <a:buSzPts val="1800"/>
              <a:buFont typeface="Arial"/>
              <a:buNone/>
            </a:pPr>
            <a:endParaRPr/>
          </a:p>
          <a:p>
            <a:pPr marL="628650" lvl="0" indent="-107950" algn="l" rtl="0">
              <a:lnSpc>
                <a:spcPct val="90000"/>
              </a:lnSpc>
              <a:spcBef>
                <a:spcPts val="750"/>
              </a:spcBef>
              <a:spcAft>
                <a:spcPts val="0"/>
              </a:spcAft>
              <a:buClr>
                <a:schemeClr val="dk1"/>
              </a:buClr>
              <a:buSzPts val="1200"/>
              <a:buChar char="•"/>
            </a:pPr>
            <a:r>
              <a:rPr lang="en-US"/>
              <a:t>Ask its necessary attributes in its RequestedAttribute statement as «isRequired="true"»</a:t>
            </a:r>
            <a:endParaRPr/>
          </a:p>
          <a:p>
            <a:pPr marL="628650" lvl="0" indent="-31750" algn="l" rtl="0">
              <a:lnSpc>
                <a:spcPct val="90000"/>
              </a:lnSpc>
              <a:spcBef>
                <a:spcPts val="750"/>
              </a:spcBef>
              <a:spcAft>
                <a:spcPts val="0"/>
              </a:spcAft>
              <a:buClr>
                <a:srgbClr val="004360"/>
              </a:buClr>
              <a:buSzPts val="2200"/>
              <a:buFont typeface="Arial"/>
              <a:buNone/>
            </a:pPr>
            <a:endParaRPr/>
          </a:p>
          <a:p>
            <a:pPr marL="628650" lvl="0" indent="-107950" algn="l" rtl="0">
              <a:lnSpc>
                <a:spcPct val="90000"/>
              </a:lnSpc>
              <a:spcBef>
                <a:spcPts val="750"/>
              </a:spcBef>
              <a:spcAft>
                <a:spcPts val="0"/>
              </a:spcAft>
              <a:buClr>
                <a:schemeClr val="dk1"/>
              </a:buClr>
              <a:buSzPts val="1200"/>
              <a:buChar char="•"/>
            </a:pPr>
            <a:r>
              <a:rPr lang="en-US"/>
              <a:t>Inform the user about the processing his personal data in a </a:t>
            </a:r>
            <a:br>
              <a:rPr lang="en-US"/>
            </a:br>
            <a:r>
              <a:rPr lang="en-US"/>
              <a:t>Privacy Policy page linked to its primary service page</a:t>
            </a:r>
            <a:endParaRPr/>
          </a:p>
          <a:p>
            <a:pPr marL="0" lvl="0" indent="0" algn="l" rtl="0">
              <a:spcBef>
                <a:spcPts val="0"/>
              </a:spcBef>
              <a:spcAft>
                <a:spcPts val="0"/>
              </a:spcAft>
              <a:buNone/>
            </a:pPr>
            <a:endParaRPr/>
          </a:p>
        </p:txBody>
      </p:sp>
      <p:sp>
        <p:nvSpPr>
          <p:cNvPr id="626" name="Google Shape;626;p29: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2: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2" name="Google Shape;442;p2: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This is the content of this module on Best Practices about Entity Categories: we will first define what an Entity Category is; then we will explain why they have been introduced as a recommended best practice for identity federations and federated identity management. </a:t>
            </a:r>
            <a:br>
              <a:rPr lang="en-US" dirty="0"/>
            </a:br>
            <a:r>
              <a:rPr lang="en-US" dirty="0"/>
              <a:t>Subsequently we will see the most relevant currently existing entity categories, whose uptake is constantly growing within the </a:t>
            </a:r>
            <a:r>
              <a:rPr lang="en-US" dirty="0" err="1"/>
              <a:t>eduGAIN</a:t>
            </a:r>
            <a:r>
              <a:rPr lang="en-US" dirty="0"/>
              <a:t> community.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By far, the most relevant Entity Category for the Research and Education community is Research and Scholarship. </a:t>
            </a:r>
            <a:endParaRPr dirty="0"/>
          </a:p>
          <a:p>
            <a:pPr marL="0" lvl="0" indent="0" algn="l" rtl="0">
              <a:spcBef>
                <a:spcPts val="0"/>
              </a:spcBef>
              <a:spcAft>
                <a:spcPts val="0"/>
              </a:spcAft>
              <a:buNone/>
            </a:pPr>
            <a:r>
              <a:rPr lang="en-US" dirty="0"/>
              <a:t>This Entity is devoted to services and users that belong to the R&amp;E community worldwide, and it has been one of the first ones to have been introduced.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We will then describe the </a:t>
            </a:r>
            <a:r>
              <a:rPr lang="en-US" dirty="0" err="1"/>
              <a:t>CoCo</a:t>
            </a:r>
            <a:r>
              <a:rPr lang="en-US" dirty="0"/>
              <a:t> Entity Category, in both its version v1 and v2.  </a:t>
            </a:r>
            <a:r>
              <a:rPr lang="en-US" dirty="0" err="1"/>
              <a:t>CoCo</a:t>
            </a:r>
            <a:r>
              <a:rPr lang="en-US" dirty="0"/>
              <a:t> stands for Code of Conduct and it is related to the data protection regulations in Europe.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Hide from discovery is the third EC that we will examine, describing its goals and implementations. </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443" name="Google Shape;443;p2: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p30: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3" name="Google Shape;633;p30: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So why is the DP CoCo Entity Category needed in the process of releasing attributes to service providers ?</a:t>
            </a:r>
            <a:endParaRPr/>
          </a:p>
          <a:p>
            <a:pPr marL="0" lvl="0" indent="0" algn="l" rtl="0">
              <a:spcBef>
                <a:spcPts val="0"/>
              </a:spcBef>
              <a:spcAft>
                <a:spcPts val="0"/>
              </a:spcAft>
              <a:buNone/>
            </a:pPr>
            <a:endParaRPr/>
          </a:p>
          <a:p>
            <a:pPr marL="0" lvl="0" indent="0" algn="l" rtl="0">
              <a:spcBef>
                <a:spcPts val="0"/>
              </a:spcBef>
              <a:spcAft>
                <a:spcPts val="0"/>
              </a:spcAft>
              <a:buNone/>
            </a:pPr>
            <a:r>
              <a:rPr lang="en-US"/>
              <a:t>We see in this schema on this slide the main motivations for it. </a:t>
            </a:r>
            <a:endParaRPr/>
          </a:p>
          <a:p>
            <a:pPr marL="0" lvl="0" indent="0" algn="l" rtl="0">
              <a:spcBef>
                <a:spcPts val="0"/>
              </a:spcBef>
              <a:spcAft>
                <a:spcPts val="0"/>
              </a:spcAft>
              <a:buNone/>
            </a:pPr>
            <a:r>
              <a:rPr lang="en-US"/>
              <a:t>Typically IdP are reluctant to release the attributes of their users if there are not clear guarantees on how these attributes will be managed and used on the Service Providers’ side. </a:t>
            </a:r>
            <a:endParaRPr/>
          </a:p>
          <a:p>
            <a:pPr marL="0" lvl="0" indent="0" algn="l" rtl="0">
              <a:spcBef>
                <a:spcPts val="0"/>
              </a:spcBef>
              <a:spcAft>
                <a:spcPts val="0"/>
              </a:spcAft>
              <a:buNone/>
            </a:pPr>
            <a:r>
              <a:rPr lang="en-US"/>
              <a:t>On the other hand, the user needs to use the service, so he/she needs attributes to be released. </a:t>
            </a:r>
            <a:endParaRPr/>
          </a:p>
          <a:p>
            <a:pPr marL="0" lvl="0" indent="0" algn="l" rtl="0">
              <a:spcBef>
                <a:spcPts val="0"/>
              </a:spcBef>
              <a:spcAft>
                <a:spcPts val="0"/>
              </a:spcAft>
              <a:buNone/>
            </a:pPr>
            <a:endParaRPr/>
          </a:p>
          <a:p>
            <a:pPr marL="0" lvl="0" indent="0" algn="l" rtl="0">
              <a:spcBef>
                <a:spcPts val="0"/>
              </a:spcBef>
              <a:spcAft>
                <a:spcPts val="0"/>
              </a:spcAft>
              <a:buNone/>
            </a:pPr>
            <a:r>
              <a:rPr lang="en-US"/>
              <a:t>CoCo acts as a guarantee on the good behavior of the Service Provider. </a:t>
            </a:r>
            <a:endParaRPr/>
          </a:p>
          <a:p>
            <a:pPr marL="0" lvl="0" indent="0" algn="l" rtl="0">
              <a:spcBef>
                <a:spcPts val="0"/>
              </a:spcBef>
              <a:spcAft>
                <a:spcPts val="0"/>
              </a:spcAft>
              <a:buNone/>
            </a:pPr>
            <a:endParaRPr/>
          </a:p>
        </p:txBody>
      </p:sp>
      <p:sp>
        <p:nvSpPr>
          <p:cNvPr id="634" name="Google Shape;634;p30: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p31: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practice: </a:t>
            </a:r>
            <a:endParaRPr/>
          </a:p>
          <a:p>
            <a:pPr marL="0" lvl="0" indent="0" algn="l" rtl="0">
              <a:spcBef>
                <a:spcPts val="0"/>
              </a:spcBef>
              <a:spcAft>
                <a:spcPts val="0"/>
              </a:spcAft>
              <a:buNone/>
            </a:pPr>
            <a:endParaRPr/>
          </a:p>
          <a:p>
            <a:pPr marL="228600" lvl="0" indent="-152400" algn="l" rtl="0">
              <a:lnSpc>
                <a:spcPct val="90000"/>
              </a:lnSpc>
              <a:spcBef>
                <a:spcPts val="0"/>
              </a:spcBef>
              <a:spcAft>
                <a:spcPts val="0"/>
              </a:spcAft>
              <a:buClr>
                <a:srgbClr val="004359"/>
              </a:buClr>
              <a:buSzPts val="1200"/>
              <a:buChar char="•"/>
            </a:pPr>
            <a:r>
              <a:rPr lang="en-US">
                <a:solidFill>
                  <a:srgbClr val="004359"/>
                </a:solidFill>
              </a:rPr>
              <a:t>Service Providers (SP) commits to the CoCo</a:t>
            </a:r>
            <a:endParaRPr>
              <a:solidFill>
                <a:srgbClr val="004359"/>
              </a:solidFill>
            </a:endParaRPr>
          </a:p>
          <a:p>
            <a:pPr marL="228600" lvl="0" indent="-152400" algn="l" rtl="0">
              <a:lnSpc>
                <a:spcPct val="90000"/>
              </a:lnSpc>
              <a:spcBef>
                <a:spcPts val="1000"/>
              </a:spcBef>
              <a:spcAft>
                <a:spcPts val="0"/>
              </a:spcAft>
              <a:buClr>
                <a:srgbClr val="004359"/>
              </a:buClr>
              <a:buSzPts val="1200"/>
              <a:buChar char="•"/>
            </a:pPr>
            <a:r>
              <a:rPr lang="en-US">
                <a:solidFill>
                  <a:srgbClr val="004359"/>
                </a:solidFill>
              </a:rPr>
              <a:t>Identity federations (and eduGAIN) relays SPs’ commitment to Home Organisations (HO)</a:t>
            </a:r>
            <a:endParaRPr>
              <a:solidFill>
                <a:srgbClr val="004359"/>
              </a:solidFill>
            </a:endParaRPr>
          </a:p>
          <a:p>
            <a:pPr marL="228600" lvl="0" indent="-152400" algn="l" rtl="0">
              <a:lnSpc>
                <a:spcPct val="90000"/>
              </a:lnSpc>
              <a:spcBef>
                <a:spcPts val="1000"/>
              </a:spcBef>
              <a:spcAft>
                <a:spcPts val="0"/>
              </a:spcAft>
              <a:buClr>
                <a:srgbClr val="004359"/>
              </a:buClr>
              <a:buSzPts val="1200"/>
              <a:buChar char="•"/>
            </a:pPr>
            <a:r>
              <a:rPr lang="en-US">
                <a:solidFill>
                  <a:srgbClr val="004359"/>
                </a:solidFill>
              </a:rPr>
              <a:t>HO decides if it feels confident to release attributes to the SP</a:t>
            </a:r>
            <a:endParaRPr>
              <a:solidFill>
                <a:srgbClr val="004359"/>
              </a:solidFill>
            </a:endParaRPr>
          </a:p>
          <a:p>
            <a:pPr marL="0" lvl="0" indent="0" algn="l" rtl="0">
              <a:spcBef>
                <a:spcPts val="0"/>
              </a:spcBef>
              <a:spcAft>
                <a:spcPts val="0"/>
              </a:spcAft>
              <a:buNone/>
            </a:pPr>
            <a:endParaRPr/>
          </a:p>
        </p:txBody>
      </p:sp>
      <p:sp>
        <p:nvSpPr>
          <p:cNvPr id="685" name="Google Shape;685;p31: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p32: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4" name="Google Shape;714;p32: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4360"/>
              </a:buClr>
              <a:buSzPts val="2035"/>
              <a:buFont typeface="Arial"/>
              <a:buNone/>
            </a:pPr>
            <a:r>
              <a:rPr lang="en-US"/>
              <a:t>To support DP_CoCo entity category an IdP has to:</a:t>
            </a:r>
            <a:endParaRPr/>
          </a:p>
          <a:p>
            <a:pPr marL="171450" lvl="0" indent="-42227" algn="l" rtl="0">
              <a:lnSpc>
                <a:spcPct val="90000"/>
              </a:lnSpc>
              <a:spcBef>
                <a:spcPts val="750"/>
              </a:spcBef>
              <a:spcAft>
                <a:spcPts val="0"/>
              </a:spcAft>
              <a:buClr>
                <a:srgbClr val="004360"/>
              </a:buClr>
              <a:buSzPts val="2035"/>
              <a:buFont typeface="Arial"/>
              <a:buNone/>
            </a:pPr>
            <a:endParaRPr/>
          </a:p>
          <a:p>
            <a:pPr marL="171450" lvl="0" indent="-118427" algn="l" rtl="0">
              <a:lnSpc>
                <a:spcPct val="90000"/>
              </a:lnSpc>
              <a:spcBef>
                <a:spcPts val="750"/>
              </a:spcBef>
              <a:spcAft>
                <a:spcPts val="0"/>
              </a:spcAft>
              <a:buClr>
                <a:schemeClr val="dk1"/>
              </a:buClr>
              <a:buSzPts val="1200"/>
              <a:buChar char="•"/>
            </a:pPr>
            <a:r>
              <a:rPr lang="en-US"/>
              <a:t>Release only the requested attributes with the «isRequired="true"» value</a:t>
            </a:r>
            <a:endParaRPr/>
          </a:p>
          <a:p>
            <a:pPr marL="171450" lvl="0" indent="-118427" algn="l" rtl="0">
              <a:lnSpc>
                <a:spcPct val="90000"/>
              </a:lnSpc>
              <a:spcBef>
                <a:spcPts val="750"/>
              </a:spcBef>
              <a:spcAft>
                <a:spcPts val="0"/>
              </a:spcAft>
              <a:buClr>
                <a:schemeClr val="dk1"/>
              </a:buClr>
              <a:buSzPts val="1200"/>
              <a:buChar char="•"/>
            </a:pPr>
            <a:r>
              <a:rPr lang="en-US"/>
              <a:t>If the SP requires a particular value for multivalue attribute the IdP has to release only that value</a:t>
            </a:r>
            <a:endParaRPr/>
          </a:p>
          <a:p>
            <a:pPr marL="171450" lvl="0" indent="-118427" algn="l" rtl="0">
              <a:lnSpc>
                <a:spcPct val="90000"/>
              </a:lnSpc>
              <a:spcBef>
                <a:spcPts val="750"/>
              </a:spcBef>
              <a:spcAft>
                <a:spcPts val="0"/>
              </a:spcAft>
              <a:buClr>
                <a:schemeClr val="dk1"/>
              </a:buClr>
              <a:buSzPts val="1200"/>
              <a:buChar char="•"/>
            </a:pPr>
            <a:r>
              <a:rPr lang="en-US"/>
              <a:t>Inform the user about the treatment for every single attribute in its PrivacyStatementURL </a:t>
            </a:r>
            <a:endParaRPr/>
          </a:p>
        </p:txBody>
      </p:sp>
      <p:sp>
        <p:nvSpPr>
          <p:cNvPr id="715" name="Google Shape;715;p32: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p33: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this slide we see an example of how we can configure a Shibboleth IdP to release automatically attributes based on the SP belonging to the CoCo Entity Category. </a:t>
            </a:r>
            <a:endParaRPr/>
          </a:p>
        </p:txBody>
      </p:sp>
      <p:sp>
        <p:nvSpPr>
          <p:cNvPr id="723" name="Google Shape;723;p33: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p34: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US"/>
              <a:t>What do managers of Identity Providers  have to do with respect to CoCo?</a:t>
            </a:r>
            <a:br>
              <a:rPr lang="en-US"/>
            </a:br>
            <a:endParaRPr/>
          </a:p>
          <a:p>
            <a:pPr marL="171450" lvl="0" indent="-107950" algn="l" rtl="0">
              <a:lnSpc>
                <a:spcPct val="90000"/>
              </a:lnSpc>
              <a:spcBef>
                <a:spcPts val="0"/>
              </a:spcBef>
              <a:spcAft>
                <a:spcPts val="0"/>
              </a:spcAft>
              <a:buClr>
                <a:schemeClr val="dk1"/>
              </a:buClr>
              <a:buSzPts val="1200"/>
              <a:buChar char="•"/>
            </a:pPr>
            <a:r>
              <a:rPr lang="en-US"/>
              <a:t>Release only Attributes that are adequate, relevant and not excessive for the Service Provider flagged as mandatory in SAML metadata (see SAML 2 Profile for the Code of Conduct for details on how this is done)</a:t>
            </a:r>
            <a:endParaRPr/>
          </a:p>
          <a:p>
            <a:pPr marL="171450" lvl="0" indent="-107950" algn="l" rtl="0">
              <a:lnSpc>
                <a:spcPct val="90000"/>
              </a:lnSpc>
              <a:spcBef>
                <a:spcPts val="750"/>
              </a:spcBef>
              <a:spcAft>
                <a:spcPts val="0"/>
              </a:spcAft>
              <a:buClr>
                <a:schemeClr val="dk1"/>
              </a:buClr>
              <a:buSzPts val="1200"/>
              <a:buChar char="•"/>
            </a:pPr>
            <a:r>
              <a:rPr lang="en-US"/>
              <a:t>If the Service Provider requests only a particular Attribute value, release only that value and no other values for instance, if the Service Provider requests only eduPersonAffiliation="member", do not release eduPersonAffiliation="faculty"</a:t>
            </a:r>
            <a:endParaRPr/>
          </a:p>
          <a:p>
            <a:pPr marL="171450" lvl="0" indent="-107950" algn="l" rtl="0">
              <a:lnSpc>
                <a:spcPct val="90000"/>
              </a:lnSpc>
              <a:spcBef>
                <a:spcPts val="750"/>
              </a:spcBef>
              <a:spcAft>
                <a:spcPts val="0"/>
              </a:spcAft>
              <a:buClr>
                <a:schemeClr val="dk1"/>
              </a:buClr>
              <a:buSzPts val="1200"/>
              <a:buChar char="•"/>
            </a:pPr>
            <a:r>
              <a:rPr lang="en-US"/>
              <a:t>Inform the end user on the Attribute</a:t>
            </a:r>
            <a:endParaRPr/>
          </a:p>
          <a:p>
            <a:pPr marL="514350" lvl="1" indent="-133350" algn="l" rtl="0">
              <a:lnSpc>
                <a:spcPct val="90000"/>
              </a:lnSpc>
              <a:spcBef>
                <a:spcPts val="375"/>
              </a:spcBef>
              <a:spcAft>
                <a:spcPts val="0"/>
              </a:spcAft>
              <a:buClr>
                <a:schemeClr val="dk1"/>
              </a:buClr>
              <a:buSzPts val="1200"/>
              <a:buChar char="•"/>
            </a:pPr>
            <a:r>
              <a:rPr lang="en-US"/>
              <a:t>for each Attribute, the Attribute name, description and value an easily understood label can be displayed instead of displaying several closely related Attributes (eg the various name Attributes)</a:t>
            </a:r>
            <a:endParaRPr/>
          </a:p>
          <a:p>
            <a:pPr marL="171450" lvl="0" indent="-107950" algn="l" rtl="0">
              <a:lnSpc>
                <a:spcPct val="90000"/>
              </a:lnSpc>
              <a:spcBef>
                <a:spcPts val="750"/>
              </a:spcBef>
              <a:spcAft>
                <a:spcPts val="0"/>
              </a:spcAft>
              <a:buClr>
                <a:schemeClr val="dk1"/>
              </a:buClr>
              <a:buSzPts val="1200"/>
              <a:buChar char="•"/>
            </a:pPr>
            <a:r>
              <a:rPr lang="en-US"/>
              <a:t>If use the data controller's legitimate interests as the legal grounds for attribute release, release only attributes that are flagged as NECESSARY</a:t>
            </a:r>
            <a:endParaRPr/>
          </a:p>
          <a:p>
            <a:pPr marL="171450" lvl="0" indent="-31750" algn="l" rtl="0">
              <a:lnSpc>
                <a:spcPct val="90000"/>
              </a:lnSpc>
              <a:spcBef>
                <a:spcPts val="750"/>
              </a:spcBef>
              <a:spcAft>
                <a:spcPts val="0"/>
              </a:spcAft>
              <a:buClr>
                <a:srgbClr val="004360"/>
              </a:buClr>
              <a:buSzPts val="2200"/>
              <a:buFont typeface="Arial"/>
              <a:buNone/>
            </a:pPr>
            <a:endParaRPr sz="2800">
              <a:solidFill>
                <a:srgbClr val="1E4E79"/>
              </a:solidFill>
            </a:endParaRPr>
          </a:p>
          <a:p>
            <a:pPr marL="0" lvl="0" indent="0" algn="l" rtl="0">
              <a:spcBef>
                <a:spcPts val="0"/>
              </a:spcBef>
              <a:spcAft>
                <a:spcPts val="0"/>
              </a:spcAft>
              <a:buNone/>
            </a:pPr>
            <a:endParaRPr/>
          </a:p>
        </p:txBody>
      </p:sp>
      <p:sp>
        <p:nvSpPr>
          <p:cNvPr id="732" name="Google Shape;732;p34: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p35: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How do I get to know how the service provider manages my attributes:</a:t>
            </a:r>
            <a:br>
              <a:rPr lang="en-US"/>
            </a:br>
            <a:br>
              <a:rPr lang="en-US"/>
            </a:br>
            <a:r>
              <a:rPr lang="en-US"/>
              <a:t>The SP provides the End User a privacy notice </a:t>
            </a:r>
            <a:endParaRPr/>
          </a:p>
          <a:p>
            <a:pPr marL="228600" lvl="0" indent="-163830" algn="l" rtl="0">
              <a:lnSpc>
                <a:spcPct val="80000"/>
              </a:lnSpc>
              <a:spcBef>
                <a:spcPts val="1000"/>
              </a:spcBef>
              <a:spcAft>
                <a:spcPts val="0"/>
              </a:spcAft>
              <a:buClr>
                <a:schemeClr val="dk1"/>
              </a:buClr>
              <a:buSzPts val="1200"/>
              <a:buChar char="•"/>
            </a:pPr>
            <a:r>
              <a:rPr lang="en-US"/>
              <a:t>Concise, transparent, intelligible and provided in an easily accessible form</a:t>
            </a:r>
            <a:endParaRPr/>
          </a:p>
          <a:p>
            <a:pPr marL="228600" lvl="0" indent="-163830" algn="l" rtl="0">
              <a:lnSpc>
                <a:spcPct val="80000"/>
              </a:lnSpc>
              <a:spcBef>
                <a:spcPts val="1000"/>
              </a:spcBef>
              <a:spcAft>
                <a:spcPts val="0"/>
              </a:spcAft>
              <a:buClr>
                <a:schemeClr val="dk1"/>
              </a:buClr>
              <a:buSzPts val="1200"/>
              <a:buChar char="•"/>
            </a:pPr>
            <a:r>
              <a:rPr lang="en-US"/>
              <a:t>It is further suggested that the HO presents a link to the privacy notice to the user before the attributes are released</a:t>
            </a:r>
            <a:endParaRPr/>
          </a:p>
          <a:p>
            <a:pPr marL="228600" lvl="0" indent="-87628" algn="l" rtl="0">
              <a:lnSpc>
                <a:spcPct val="80000"/>
              </a:lnSpc>
              <a:spcBef>
                <a:spcPts val="1000"/>
              </a:spcBef>
              <a:spcAft>
                <a:spcPts val="0"/>
              </a:spcAft>
              <a:buClr>
                <a:srgbClr val="004359"/>
              </a:buClr>
              <a:buSzPts val="2220"/>
              <a:buFont typeface="Arial"/>
              <a:buNone/>
            </a:pPr>
            <a:endParaRPr sz="2200">
              <a:solidFill>
                <a:srgbClr val="1E4E79"/>
              </a:solidFill>
            </a:endParaRPr>
          </a:p>
          <a:p>
            <a:pPr marL="0" lvl="0" indent="0" algn="l" rtl="0">
              <a:spcBef>
                <a:spcPts val="0"/>
              </a:spcBef>
              <a:spcAft>
                <a:spcPts val="0"/>
              </a:spcAft>
              <a:buNone/>
            </a:pPr>
            <a:endParaRPr/>
          </a:p>
        </p:txBody>
      </p:sp>
      <p:sp>
        <p:nvSpPr>
          <p:cNvPr id="739" name="Google Shape;739;p35: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p36: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285750" lvl="0" indent="-209550" algn="l" rtl="0">
              <a:spcBef>
                <a:spcPts val="0"/>
              </a:spcBef>
              <a:spcAft>
                <a:spcPts val="0"/>
              </a:spcAft>
              <a:buClr>
                <a:schemeClr val="dk1"/>
              </a:buClr>
              <a:buSzPts val="1200"/>
              <a:buChar char="•"/>
            </a:pPr>
            <a:r>
              <a:rPr lang="en-US"/>
              <a:t>SPs in EU and EEA </a:t>
            </a:r>
            <a:br>
              <a:rPr lang="en-US"/>
            </a:br>
            <a:r>
              <a:rPr lang="en-US"/>
              <a:t>(EU28 + Norway, Iceland, Liechtenstein)</a:t>
            </a:r>
            <a:endParaRPr>
              <a:latin typeface="Arial"/>
              <a:ea typeface="Arial"/>
              <a:cs typeface="Arial"/>
              <a:sym typeface="Arial"/>
            </a:endParaRPr>
          </a:p>
          <a:p>
            <a:pPr marL="285750" lvl="0" indent="-209550" algn="l" rtl="0">
              <a:spcBef>
                <a:spcPts val="0"/>
              </a:spcBef>
              <a:spcAft>
                <a:spcPts val="0"/>
              </a:spcAft>
              <a:buClr>
                <a:schemeClr val="dk1"/>
              </a:buClr>
              <a:buSzPts val="1200"/>
              <a:buChar char="•"/>
            </a:pPr>
            <a:r>
              <a:rPr lang="en-US"/>
              <a:t>SPs in EC whitelist countries and international organisations </a:t>
            </a:r>
            <a:br>
              <a:rPr lang="en-US"/>
            </a:br>
            <a:r>
              <a:rPr lang="en-US"/>
              <a:t>(”providing adequate protection”)</a:t>
            </a:r>
            <a:endParaRPr>
              <a:latin typeface="Arial"/>
              <a:ea typeface="Arial"/>
              <a:cs typeface="Arial"/>
              <a:sym typeface="Arial"/>
            </a:endParaRPr>
          </a:p>
          <a:p>
            <a:pPr marL="285750" lvl="0" indent="-209550" algn="l" rtl="0">
              <a:spcBef>
                <a:spcPts val="0"/>
              </a:spcBef>
              <a:spcAft>
                <a:spcPts val="0"/>
              </a:spcAft>
              <a:buClr>
                <a:schemeClr val="dk1"/>
              </a:buClr>
              <a:buSzPts val="1200"/>
              <a:buChar char="•"/>
            </a:pPr>
            <a:r>
              <a:rPr lang="en-US"/>
              <a:t>SPs in other countries and international organisations </a:t>
            </a:r>
            <a:br>
              <a:rPr lang="en-US"/>
            </a:br>
            <a:r>
              <a:rPr lang="en-US"/>
              <a:t>(Art. 46.2(e): ”together with binding and enforceable commitments”)</a:t>
            </a:r>
            <a:endParaRPr/>
          </a:p>
        </p:txBody>
      </p:sp>
      <p:sp>
        <p:nvSpPr>
          <p:cNvPr id="748" name="Google Shape;748;p36: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p37: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slides reports about what are the allowed purposes for which user attributes can be used, according to CoCo.</a:t>
            </a:r>
            <a:endParaRPr/>
          </a:p>
        </p:txBody>
      </p:sp>
      <p:sp>
        <p:nvSpPr>
          <p:cNvPr id="757" name="Google Shape;757;p37: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p38: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7" name="Google Shape;767;p38: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Now the question is: can a service provider release attributes to a generic third party, speaking in general ?</a:t>
            </a:r>
            <a:endParaRPr/>
          </a:p>
          <a:p>
            <a:pPr marL="0" lvl="0" indent="0" algn="l" rtl="0">
              <a:spcBef>
                <a:spcPts val="0"/>
              </a:spcBef>
              <a:spcAft>
                <a:spcPts val="0"/>
              </a:spcAft>
              <a:buNone/>
            </a:pPr>
            <a:r>
              <a:rPr lang="en-US"/>
              <a:t>Specific conditions apply</a:t>
            </a:r>
            <a:endParaRPr/>
          </a:p>
          <a:p>
            <a:pPr marL="0" lvl="0" indent="0" algn="l" rtl="0">
              <a:spcBef>
                <a:spcPts val="0"/>
              </a:spcBef>
              <a:spcAft>
                <a:spcPts val="0"/>
              </a:spcAft>
              <a:buNone/>
            </a:pPr>
            <a:endParaRPr/>
          </a:p>
          <a:p>
            <a:pPr marL="0" lvl="0" indent="0" algn="l" rtl="0">
              <a:lnSpc>
                <a:spcPct val="80000"/>
              </a:lnSpc>
              <a:spcBef>
                <a:spcPts val="1000"/>
              </a:spcBef>
              <a:spcAft>
                <a:spcPts val="0"/>
              </a:spcAft>
              <a:buClr>
                <a:srgbClr val="004359"/>
              </a:buClr>
              <a:buSzPts val="2400"/>
              <a:buFont typeface="Arial"/>
              <a:buNone/>
            </a:pPr>
            <a:r>
              <a:rPr lang="en-US"/>
              <a:t>SP can transfer attributes to 3rd parties if</a:t>
            </a:r>
            <a:endParaRPr/>
          </a:p>
          <a:p>
            <a:pPr marL="685800" lvl="1" indent="-152400" algn="l" rtl="0">
              <a:lnSpc>
                <a:spcPct val="80000"/>
              </a:lnSpc>
              <a:spcBef>
                <a:spcPts val="500"/>
              </a:spcBef>
              <a:spcAft>
                <a:spcPts val="0"/>
              </a:spcAft>
              <a:buClr>
                <a:schemeClr val="dk1"/>
              </a:buClr>
              <a:buSzPts val="1200"/>
              <a:buChar char="•"/>
            </a:pPr>
            <a:r>
              <a:rPr lang="en-US"/>
              <a:t>3rd party is a data processor for the SP, or</a:t>
            </a:r>
            <a:endParaRPr/>
          </a:p>
          <a:p>
            <a:pPr marL="685800" lvl="1" indent="-152400" algn="l" rtl="0">
              <a:lnSpc>
                <a:spcPct val="80000"/>
              </a:lnSpc>
              <a:spcBef>
                <a:spcPts val="500"/>
              </a:spcBef>
              <a:spcAft>
                <a:spcPts val="0"/>
              </a:spcAft>
              <a:buClr>
                <a:schemeClr val="dk1"/>
              </a:buClr>
              <a:buSzPts val="1200"/>
              <a:buChar char="•"/>
            </a:pPr>
            <a:r>
              <a:rPr lang="en-US"/>
              <a:t>3rd party is committed to the CoCo, or</a:t>
            </a:r>
            <a:endParaRPr/>
          </a:p>
          <a:p>
            <a:pPr marL="685800" lvl="1" indent="-152400" algn="l" rtl="0">
              <a:lnSpc>
                <a:spcPct val="80000"/>
              </a:lnSpc>
              <a:spcBef>
                <a:spcPts val="500"/>
              </a:spcBef>
              <a:spcAft>
                <a:spcPts val="0"/>
              </a:spcAft>
              <a:buClr>
                <a:schemeClr val="dk1"/>
              </a:buClr>
              <a:buSzPts val="1200"/>
              <a:buChar char="•"/>
            </a:pPr>
            <a:r>
              <a:rPr lang="en-US"/>
              <a:t>User consents to the transfer</a:t>
            </a:r>
            <a:endParaRPr/>
          </a:p>
          <a:p>
            <a:pPr marL="0" lvl="0" indent="0" algn="l" rtl="0">
              <a:lnSpc>
                <a:spcPct val="80000"/>
              </a:lnSpc>
              <a:spcBef>
                <a:spcPts val="1000"/>
              </a:spcBef>
              <a:spcAft>
                <a:spcPts val="0"/>
              </a:spcAft>
              <a:buClr>
                <a:srgbClr val="004359"/>
              </a:buClr>
              <a:buSzPts val="2400"/>
              <a:buFont typeface="Arial"/>
              <a:buNone/>
            </a:pPr>
            <a:endParaRPr/>
          </a:p>
          <a:p>
            <a:pPr marL="0" lvl="0" indent="0" algn="l" rtl="0">
              <a:lnSpc>
                <a:spcPct val="80000"/>
              </a:lnSpc>
              <a:spcBef>
                <a:spcPts val="1000"/>
              </a:spcBef>
              <a:spcAft>
                <a:spcPts val="0"/>
              </a:spcAft>
              <a:buClr>
                <a:srgbClr val="004359"/>
              </a:buClr>
              <a:buSzPts val="2400"/>
              <a:buFont typeface="Arial"/>
              <a:buNone/>
            </a:pPr>
            <a:r>
              <a:rPr lang="en-US"/>
              <a:t>SP can transfer attributes to 3rd countries if</a:t>
            </a:r>
            <a:endParaRPr/>
          </a:p>
          <a:p>
            <a:pPr marL="228600" lvl="0" indent="-152400" algn="l" rtl="0">
              <a:lnSpc>
                <a:spcPct val="80000"/>
              </a:lnSpc>
              <a:spcBef>
                <a:spcPts val="1000"/>
              </a:spcBef>
              <a:spcAft>
                <a:spcPts val="0"/>
              </a:spcAft>
              <a:buClr>
                <a:schemeClr val="dk1"/>
              </a:buClr>
              <a:buSzPts val="1200"/>
              <a:buChar char="•"/>
            </a:pPr>
            <a:r>
              <a:rPr lang="en-US"/>
              <a:t>The receiver is committed to an approved CoCo, or</a:t>
            </a:r>
            <a:endParaRPr/>
          </a:p>
          <a:p>
            <a:pPr marL="228600" lvl="0" indent="-152400" algn="l" rtl="0">
              <a:lnSpc>
                <a:spcPct val="80000"/>
              </a:lnSpc>
              <a:spcBef>
                <a:spcPts val="1000"/>
              </a:spcBef>
              <a:spcAft>
                <a:spcPts val="0"/>
              </a:spcAft>
              <a:buClr>
                <a:schemeClr val="dk1"/>
              </a:buClr>
              <a:buSzPts val="1200"/>
              <a:buChar char="•"/>
            </a:pPr>
            <a:r>
              <a:rPr lang="en-US"/>
              <a:t>other appropriate measures (e.g. EC model contracts, consent)</a:t>
            </a:r>
            <a:endParaRPr/>
          </a:p>
          <a:p>
            <a:pPr marL="0" lvl="0" indent="0" algn="l" rtl="0">
              <a:spcBef>
                <a:spcPts val="0"/>
              </a:spcBef>
              <a:spcAft>
                <a:spcPts val="0"/>
              </a:spcAft>
              <a:buNone/>
            </a:pPr>
            <a:endParaRPr/>
          </a:p>
        </p:txBody>
      </p:sp>
      <p:sp>
        <p:nvSpPr>
          <p:cNvPr id="768" name="Google Shape;768;p38: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p39: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And another relevant question is: for how long can the Service Provider keep all attributes it has about me user ?</a:t>
            </a:r>
            <a:endParaRPr/>
          </a:p>
          <a:p>
            <a:pPr marL="0" lvl="0" indent="0" algn="l" rtl="0">
              <a:spcBef>
                <a:spcPts val="0"/>
              </a:spcBef>
              <a:spcAft>
                <a:spcPts val="0"/>
              </a:spcAft>
              <a:buNone/>
            </a:pPr>
            <a:endParaRPr/>
          </a:p>
          <a:p>
            <a:pPr marL="228600" lvl="0" indent="-152400" algn="l" rtl="0">
              <a:lnSpc>
                <a:spcPct val="90000"/>
              </a:lnSpc>
              <a:spcBef>
                <a:spcPts val="1000"/>
              </a:spcBef>
              <a:spcAft>
                <a:spcPts val="0"/>
              </a:spcAft>
              <a:buClr>
                <a:schemeClr val="dk1"/>
              </a:buClr>
              <a:buSzPts val="1200"/>
              <a:buChar char="•"/>
            </a:pPr>
            <a:r>
              <a:rPr lang="en-US"/>
              <a:t>The SP shall delete or anonymise attributes when no longer needed for enabling access to the service</a:t>
            </a:r>
            <a:endParaRPr/>
          </a:p>
          <a:p>
            <a:pPr marL="685800" lvl="1" indent="-190500" algn="l" rtl="0">
              <a:lnSpc>
                <a:spcPct val="90000"/>
              </a:lnSpc>
              <a:spcBef>
                <a:spcPts val="500"/>
              </a:spcBef>
              <a:spcAft>
                <a:spcPts val="0"/>
              </a:spcAft>
              <a:buClr>
                <a:schemeClr val="dk1"/>
              </a:buClr>
              <a:buSzPts val="1200"/>
              <a:buChar char="•"/>
            </a:pPr>
            <a:r>
              <a:rPr lang="en-US"/>
              <a:t>if the user no more wishes to use the service</a:t>
            </a:r>
            <a:endParaRPr/>
          </a:p>
          <a:p>
            <a:pPr marL="685800" lvl="1" indent="-190500" algn="l" rtl="0">
              <a:lnSpc>
                <a:spcPct val="90000"/>
              </a:lnSpc>
              <a:spcBef>
                <a:spcPts val="500"/>
              </a:spcBef>
              <a:spcAft>
                <a:spcPts val="0"/>
              </a:spcAft>
              <a:buClr>
                <a:schemeClr val="dk1"/>
              </a:buClr>
              <a:buSzPts val="1200"/>
              <a:buChar char="•"/>
            </a:pPr>
            <a:r>
              <a:rPr lang="en-US"/>
              <a:t>if the user does not show up for 18 months</a:t>
            </a:r>
            <a:endParaRPr/>
          </a:p>
          <a:p>
            <a:pPr marL="228600" lvl="0" indent="-127000" algn="l" rtl="0">
              <a:lnSpc>
                <a:spcPct val="90000"/>
              </a:lnSpc>
              <a:spcBef>
                <a:spcPts val="1000"/>
              </a:spcBef>
              <a:spcAft>
                <a:spcPts val="0"/>
              </a:spcAft>
              <a:buClr>
                <a:schemeClr val="dk1"/>
              </a:buClr>
              <a:buSzPts val="1200"/>
              <a:buChar char="•"/>
            </a:pPr>
            <a:r>
              <a:rPr lang="en-US"/>
              <a:t>there may be reasons to extend the 18 month rule of thumb</a:t>
            </a:r>
            <a:endParaRPr/>
          </a:p>
          <a:p>
            <a:pPr marL="685800" lvl="1" indent="-190500" algn="l" rtl="0">
              <a:lnSpc>
                <a:spcPct val="90000"/>
              </a:lnSpc>
              <a:spcBef>
                <a:spcPts val="500"/>
              </a:spcBef>
              <a:spcAft>
                <a:spcPts val="0"/>
              </a:spcAft>
              <a:buClr>
                <a:schemeClr val="dk1"/>
              </a:buClr>
              <a:buSzPts val="1200"/>
              <a:buChar char="•"/>
            </a:pPr>
            <a:r>
              <a:rPr lang="en-US"/>
              <a:t>attributing researchers for their scientific contribution</a:t>
            </a:r>
            <a:endParaRPr/>
          </a:p>
          <a:p>
            <a:pPr marL="685800" lvl="1" indent="-190500" algn="l" rtl="0">
              <a:lnSpc>
                <a:spcPct val="90000"/>
              </a:lnSpc>
              <a:spcBef>
                <a:spcPts val="500"/>
              </a:spcBef>
              <a:spcAft>
                <a:spcPts val="0"/>
              </a:spcAft>
              <a:buClr>
                <a:schemeClr val="dk1"/>
              </a:buClr>
              <a:buSzPts val="1200"/>
              <a:buChar char="•"/>
            </a:pPr>
            <a:r>
              <a:rPr lang="en-US"/>
              <a:t>assessing the provenance of a contribution</a:t>
            </a:r>
            <a:endParaRPr/>
          </a:p>
          <a:p>
            <a:pPr marL="685800" lvl="1" indent="-190500" algn="l" rtl="0">
              <a:lnSpc>
                <a:spcPct val="90000"/>
              </a:lnSpc>
              <a:spcBef>
                <a:spcPts val="500"/>
              </a:spcBef>
              <a:spcAft>
                <a:spcPts val="0"/>
              </a:spcAft>
              <a:buClr>
                <a:schemeClr val="dk1"/>
              </a:buClr>
              <a:buSzPts val="1200"/>
              <a:buChar char="•"/>
            </a:pPr>
            <a:r>
              <a:rPr lang="en-US"/>
              <a:t>maintaining source code in a git...</a:t>
            </a:r>
            <a:endParaRPr/>
          </a:p>
          <a:p>
            <a:pPr marL="0" lvl="0" indent="0" algn="l" rtl="0">
              <a:spcBef>
                <a:spcPts val="0"/>
              </a:spcBef>
              <a:spcAft>
                <a:spcPts val="0"/>
              </a:spcAft>
              <a:buNone/>
            </a:pPr>
            <a:endParaRPr/>
          </a:p>
        </p:txBody>
      </p:sp>
      <p:sp>
        <p:nvSpPr>
          <p:cNvPr id="788" name="Google Shape;788;p39: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p3: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Entity Categories are means to categorize entities in relation to their role and intended purpose, and with an emphasis on what attributes they do require from or release to other entities. The concept has been introduced to guarantee interoperability with other entities, and, more generally speaking, to state their compliance with specific standards. </a:t>
            </a:r>
            <a:endParaRPr/>
          </a:p>
          <a:p>
            <a:pPr marL="0" lvl="0" indent="0" algn="l" rtl="0">
              <a:spcBef>
                <a:spcPts val="0"/>
              </a:spcBef>
              <a:spcAft>
                <a:spcPts val="0"/>
              </a:spcAft>
              <a:buNone/>
            </a:pPr>
            <a:r>
              <a:rPr lang="en-US"/>
              <a:t>Entity Categories group federation entities that share common criteria, and compliance rules to be entitled to be part of the specific category. </a:t>
            </a:r>
            <a:endParaRPr/>
          </a:p>
          <a:p>
            <a:pPr marL="0" lvl="0" indent="0" algn="l" rtl="0">
              <a:lnSpc>
                <a:spcPct val="90000"/>
              </a:lnSpc>
              <a:spcBef>
                <a:spcPts val="999"/>
              </a:spcBef>
              <a:spcAft>
                <a:spcPts val="0"/>
              </a:spcAft>
              <a:buNone/>
            </a:pPr>
            <a:r>
              <a:rPr lang="en-US" b="1"/>
              <a:t> </a:t>
            </a:r>
            <a:r>
              <a:rPr lang="en-US"/>
              <a:t>The intent is that all entities in a given entity category are obliged to conform to the characteristics set out in  the definition of that category.</a:t>
            </a:r>
            <a:endParaRPr/>
          </a:p>
          <a:p>
            <a:pPr marL="0" lvl="0" indent="0" algn="l" rtl="0">
              <a:lnSpc>
                <a:spcPct val="90000"/>
              </a:lnSpc>
              <a:spcBef>
                <a:spcPts val="1000"/>
              </a:spcBef>
              <a:spcAft>
                <a:spcPts val="0"/>
              </a:spcAft>
              <a:buClr>
                <a:schemeClr val="dk1"/>
              </a:buClr>
              <a:buSzPts val="2800"/>
              <a:buFont typeface="Arial"/>
              <a:buNone/>
            </a:pPr>
            <a:r>
              <a:rPr lang="en-US"/>
              <a:t>From a</a:t>
            </a:r>
            <a:r>
              <a:rPr lang="en-US" b="1"/>
              <a:t> technical </a:t>
            </a:r>
            <a:r>
              <a:rPr lang="en-US"/>
              <a:t>point of view, ECs are a </a:t>
            </a:r>
            <a:r>
              <a:rPr lang="en-US" b="1"/>
              <a:t>SAML attributes</a:t>
            </a:r>
            <a:r>
              <a:rPr lang="en-US"/>
              <a:t> (the entity category attribute), the values of which represent entity types or categories .</a:t>
            </a:r>
            <a:endParaRPr sz="2000"/>
          </a:p>
          <a:p>
            <a:pPr marL="0" lvl="0" indent="0" algn="l" rtl="0">
              <a:lnSpc>
                <a:spcPct val="90000"/>
              </a:lnSpc>
              <a:spcBef>
                <a:spcPts val="999"/>
              </a:spcBef>
              <a:spcAft>
                <a:spcPts val="0"/>
              </a:spcAft>
              <a:buNone/>
            </a:pPr>
            <a:r>
              <a:rPr lang="en-US"/>
              <a:t>Wrapping up, therefore, Entity Categories are two things at the same time:</a:t>
            </a:r>
            <a:endParaRPr/>
          </a:p>
          <a:p>
            <a:pPr marL="457200" lvl="0" indent="-317500" algn="l" rtl="0">
              <a:lnSpc>
                <a:spcPct val="90000"/>
              </a:lnSpc>
              <a:spcBef>
                <a:spcPts val="999"/>
              </a:spcBef>
              <a:spcAft>
                <a:spcPts val="0"/>
              </a:spcAft>
              <a:buSzPts val="1400"/>
              <a:buAutoNum type="arabicParenR"/>
            </a:pPr>
            <a:r>
              <a:rPr lang="en-US"/>
              <a:t>a way to express the membership of an Entity to a given Category</a:t>
            </a:r>
            <a:endParaRPr/>
          </a:p>
          <a:p>
            <a:pPr marL="457200" lvl="0" indent="-317500" algn="l" rtl="0">
              <a:lnSpc>
                <a:spcPct val="90000"/>
              </a:lnSpc>
              <a:spcBef>
                <a:spcPts val="0"/>
              </a:spcBef>
              <a:spcAft>
                <a:spcPts val="0"/>
              </a:spcAft>
              <a:buSzPts val="1400"/>
              <a:buAutoNum type="arabicParenR"/>
            </a:pPr>
            <a:r>
              <a:rPr lang="en-US"/>
              <a:t>a specific SAML attribute called EntityCategory</a:t>
            </a:r>
            <a:endParaRPr/>
          </a:p>
        </p:txBody>
      </p:sp>
      <p:sp>
        <p:nvSpPr>
          <p:cNvPr id="450" name="Google Shape;450;p3: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
        <p:cNvGrpSpPr/>
        <p:nvPr/>
      </p:nvGrpSpPr>
      <p:grpSpPr>
        <a:xfrm>
          <a:off x="0" y="0"/>
          <a:ext cx="0" cy="0"/>
          <a:chOff x="0" y="0"/>
          <a:chExt cx="0" cy="0"/>
        </a:xfrm>
      </p:grpSpPr>
      <p:sp>
        <p:nvSpPr>
          <p:cNvPr id="794" name="Google Shape;794;p40: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How will a Service Provider specifically protect the attributes it has about me:</a:t>
            </a:r>
            <a:endParaRPr/>
          </a:p>
          <a:p>
            <a:pPr marL="0" lvl="0" indent="0" algn="l" rtl="0">
              <a:spcBef>
                <a:spcPts val="0"/>
              </a:spcBef>
              <a:spcAft>
                <a:spcPts val="0"/>
              </a:spcAft>
              <a:buNone/>
            </a:pPr>
            <a:endParaRPr/>
          </a:p>
          <a:p>
            <a:pPr marL="0" lvl="0" indent="0" algn="l" rtl="0">
              <a:lnSpc>
                <a:spcPct val="90000"/>
              </a:lnSpc>
              <a:spcBef>
                <a:spcPts val="0"/>
              </a:spcBef>
              <a:spcAft>
                <a:spcPts val="0"/>
              </a:spcAft>
              <a:buClr>
                <a:srgbClr val="004359"/>
              </a:buClr>
              <a:buSzPts val="2400"/>
              <a:buFont typeface="Arial"/>
              <a:buNone/>
            </a:pPr>
            <a:r>
              <a:rPr lang="en-US"/>
              <a:t>Security measures</a:t>
            </a:r>
            <a:endParaRPr/>
          </a:p>
          <a:p>
            <a:pPr marL="228600" lvl="0" indent="-152400" algn="l" rtl="0">
              <a:lnSpc>
                <a:spcPct val="90000"/>
              </a:lnSpc>
              <a:spcBef>
                <a:spcPts val="1000"/>
              </a:spcBef>
              <a:spcAft>
                <a:spcPts val="0"/>
              </a:spcAft>
              <a:buClr>
                <a:schemeClr val="dk1"/>
              </a:buClr>
              <a:buSzPts val="1200"/>
              <a:buChar char="•"/>
            </a:pPr>
            <a:r>
              <a:rPr lang="en-US"/>
              <a:t>SP takes proper care of information security</a:t>
            </a:r>
            <a:endParaRPr/>
          </a:p>
          <a:p>
            <a:pPr marL="228600" lvl="0" indent="-152400" algn="l" rtl="0">
              <a:lnSpc>
                <a:spcPct val="90000"/>
              </a:lnSpc>
              <a:spcBef>
                <a:spcPts val="1000"/>
              </a:spcBef>
              <a:spcAft>
                <a:spcPts val="0"/>
              </a:spcAft>
              <a:buClr>
                <a:schemeClr val="dk1"/>
              </a:buClr>
              <a:buSzPts val="1200"/>
              <a:buChar char="•"/>
            </a:pPr>
            <a:r>
              <a:rPr lang="en-US"/>
              <a:t>SIRTFI as a well-established community practice</a:t>
            </a:r>
            <a:endParaRPr/>
          </a:p>
          <a:p>
            <a:pPr marL="0" lvl="0" indent="0" algn="l" rtl="0">
              <a:lnSpc>
                <a:spcPct val="90000"/>
              </a:lnSpc>
              <a:spcBef>
                <a:spcPts val="1000"/>
              </a:spcBef>
              <a:spcAft>
                <a:spcPts val="0"/>
              </a:spcAft>
              <a:buClr>
                <a:srgbClr val="004359"/>
              </a:buClr>
              <a:buSzPts val="2400"/>
              <a:buFont typeface="Arial"/>
              <a:buNone/>
            </a:pPr>
            <a:endParaRPr/>
          </a:p>
          <a:p>
            <a:pPr marL="0" lvl="0" indent="0" algn="l" rtl="0">
              <a:lnSpc>
                <a:spcPct val="90000"/>
              </a:lnSpc>
              <a:spcBef>
                <a:spcPts val="1000"/>
              </a:spcBef>
              <a:spcAft>
                <a:spcPts val="0"/>
              </a:spcAft>
              <a:buClr>
                <a:srgbClr val="004359"/>
              </a:buClr>
              <a:buSzPts val="2400"/>
              <a:buFont typeface="Arial"/>
              <a:buNone/>
            </a:pPr>
            <a:r>
              <a:rPr lang="en-US"/>
              <a:t>Security breaches</a:t>
            </a:r>
            <a:r>
              <a:rPr lang="en-US" u="sng"/>
              <a:t> </a:t>
            </a:r>
            <a:endParaRPr/>
          </a:p>
          <a:p>
            <a:pPr marL="228600" lvl="0" indent="-152400" algn="l" rtl="0">
              <a:lnSpc>
                <a:spcPct val="90000"/>
              </a:lnSpc>
              <a:spcBef>
                <a:spcPts val="1000"/>
              </a:spcBef>
              <a:spcAft>
                <a:spcPts val="0"/>
              </a:spcAft>
              <a:buClr>
                <a:schemeClr val="dk1"/>
              </a:buClr>
              <a:buSzPts val="1200"/>
              <a:buChar char="•"/>
            </a:pPr>
            <a:r>
              <a:rPr lang="en-US"/>
              <a:t>normal GDPR obligations apply</a:t>
            </a:r>
            <a:endParaRPr/>
          </a:p>
          <a:p>
            <a:pPr marL="228600" lvl="0" indent="-152400" algn="l" rtl="0">
              <a:lnSpc>
                <a:spcPct val="90000"/>
              </a:lnSpc>
              <a:spcBef>
                <a:spcPts val="1000"/>
              </a:spcBef>
              <a:spcAft>
                <a:spcPts val="0"/>
              </a:spcAft>
              <a:buClr>
                <a:schemeClr val="dk1"/>
              </a:buClr>
              <a:buSzPts val="1200"/>
              <a:buChar char="•"/>
            </a:pPr>
            <a:r>
              <a:rPr lang="en-US"/>
              <a:t>The SP report suspected privacy or security breaches also to Home Organisation</a:t>
            </a:r>
            <a:endParaRPr/>
          </a:p>
          <a:p>
            <a:pPr marL="0" lvl="0" indent="0" algn="l" rtl="0">
              <a:spcBef>
                <a:spcPts val="0"/>
              </a:spcBef>
              <a:spcAft>
                <a:spcPts val="0"/>
              </a:spcAft>
              <a:buNone/>
            </a:pPr>
            <a:endParaRPr/>
          </a:p>
        </p:txBody>
      </p:sp>
      <p:sp>
        <p:nvSpPr>
          <p:cNvPr id="795" name="Google Shape;795;p40: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p41: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3" name="Google Shape;803;p41: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And what should happen in case a Service Provider misbehaves ?</a:t>
            </a:r>
            <a:endParaRPr/>
          </a:p>
          <a:p>
            <a:pPr marL="0" lvl="0" indent="0" algn="l" rtl="0">
              <a:spcBef>
                <a:spcPts val="0"/>
              </a:spcBef>
              <a:spcAft>
                <a:spcPts val="0"/>
              </a:spcAft>
              <a:buNone/>
            </a:pPr>
            <a:endParaRPr/>
          </a:p>
          <a:p>
            <a:pPr marL="0" lvl="0" indent="0" algn="l" rtl="0">
              <a:lnSpc>
                <a:spcPct val="90000"/>
              </a:lnSpc>
              <a:spcBef>
                <a:spcPts val="0"/>
              </a:spcBef>
              <a:spcAft>
                <a:spcPts val="0"/>
              </a:spcAft>
              <a:buClr>
                <a:srgbClr val="004359"/>
              </a:buClr>
              <a:buSzPts val="2400"/>
              <a:buFont typeface="Arial"/>
              <a:buNone/>
            </a:pPr>
            <a:r>
              <a:rPr lang="en-US"/>
              <a:t>If an End User suspects an SP non-compliance:</a:t>
            </a:r>
            <a:endParaRPr/>
          </a:p>
          <a:p>
            <a:pPr marL="228600" lvl="0" indent="-152400" algn="l" rtl="0">
              <a:lnSpc>
                <a:spcPct val="90000"/>
              </a:lnSpc>
              <a:spcBef>
                <a:spcPts val="1000"/>
              </a:spcBef>
              <a:spcAft>
                <a:spcPts val="0"/>
              </a:spcAft>
              <a:buClr>
                <a:schemeClr val="dk1"/>
              </a:buClr>
              <a:buSzPts val="1200"/>
              <a:buAutoNum type="arabicPeriod"/>
            </a:pPr>
            <a:r>
              <a:rPr lang="en-US"/>
              <a:t>Contact the SP and them to check and correct</a:t>
            </a:r>
            <a:endParaRPr/>
          </a:p>
          <a:p>
            <a:pPr marL="228600" lvl="0" indent="-152400" algn="l" rtl="0">
              <a:lnSpc>
                <a:spcPct val="90000"/>
              </a:lnSpc>
              <a:spcBef>
                <a:spcPts val="1000"/>
              </a:spcBef>
              <a:spcAft>
                <a:spcPts val="0"/>
              </a:spcAft>
              <a:buClr>
                <a:schemeClr val="dk1"/>
              </a:buClr>
              <a:buSzPts val="1200"/>
              <a:buAutoNum type="arabicPeriod"/>
            </a:pPr>
            <a:r>
              <a:rPr lang="en-US"/>
              <a:t>Contact the SP’s Home identity federation and ask them to contact the SP</a:t>
            </a:r>
            <a:endParaRPr/>
          </a:p>
          <a:p>
            <a:pPr marL="228600" lvl="0" indent="-152400" algn="l" rtl="0">
              <a:lnSpc>
                <a:spcPct val="90000"/>
              </a:lnSpc>
              <a:spcBef>
                <a:spcPts val="1000"/>
              </a:spcBef>
              <a:spcAft>
                <a:spcPts val="0"/>
              </a:spcAft>
              <a:buClr>
                <a:schemeClr val="dk1"/>
              </a:buClr>
              <a:buSzPts val="1200"/>
              <a:buAutoNum type="arabicPeriod"/>
            </a:pPr>
            <a:r>
              <a:rPr lang="en-US"/>
              <a:t>Contact the CoCo monitoring body </a:t>
            </a:r>
            <a:endParaRPr/>
          </a:p>
          <a:p>
            <a:pPr marL="228600" lvl="0" indent="-152400" algn="l" rtl="0">
              <a:lnSpc>
                <a:spcPct val="90000"/>
              </a:lnSpc>
              <a:spcBef>
                <a:spcPts val="1000"/>
              </a:spcBef>
              <a:spcAft>
                <a:spcPts val="0"/>
              </a:spcAft>
              <a:buClr>
                <a:schemeClr val="dk1"/>
              </a:buClr>
              <a:buSzPts val="1200"/>
              <a:buAutoNum type="arabicPeriod"/>
            </a:pPr>
            <a:r>
              <a:rPr lang="en-US"/>
              <a:t>Lodge a complaint with the competent supervisory authority</a:t>
            </a:r>
            <a:endParaRPr/>
          </a:p>
          <a:p>
            <a:pPr marL="0" lvl="0" indent="0" algn="l" rtl="0">
              <a:spcBef>
                <a:spcPts val="0"/>
              </a:spcBef>
              <a:spcAft>
                <a:spcPts val="0"/>
              </a:spcAft>
              <a:buNone/>
            </a:pPr>
            <a:endParaRPr/>
          </a:p>
        </p:txBody>
      </p:sp>
      <p:sp>
        <p:nvSpPr>
          <p:cNvPr id="804" name="Google Shape;804;p41: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p42: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1" name="Google Shape;811;p42: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p43: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slide shows the bit of metadata a Service Provider implements to state compliance to CoCo. </a:t>
            </a:r>
            <a:endParaRPr/>
          </a:p>
        </p:txBody>
      </p:sp>
      <p:sp>
        <p:nvSpPr>
          <p:cNvPr id="819" name="Google Shape;819;p43: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p44: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 newer version of CoCo was produced in 2022:  it sort of generalises more the old version. </a:t>
            </a:r>
            <a:endParaRPr/>
          </a:p>
          <a:p>
            <a:pPr marL="0" lvl="0" indent="0" algn="l" rtl="0">
              <a:spcBef>
                <a:spcPts val="0"/>
              </a:spcBef>
              <a:spcAft>
                <a:spcPts val="0"/>
              </a:spcAft>
              <a:buNone/>
            </a:pPr>
            <a:endParaRPr/>
          </a:p>
          <a:p>
            <a:pPr marL="0" lvl="0" indent="0" algn="l" rtl="0">
              <a:spcBef>
                <a:spcPts val="0"/>
              </a:spcBef>
              <a:spcAft>
                <a:spcPts val="0"/>
              </a:spcAft>
              <a:buClr>
                <a:schemeClr val="dk1"/>
              </a:buClr>
              <a:buFont typeface="Arial"/>
              <a:buNone/>
            </a:pPr>
            <a:r>
              <a:rPr lang="en-US"/>
              <a:t>Candidates for the Code of Conduct Entity Category are Service Provider Organisations that are willing to support and implement the REFEDS Data Protection Code of Conduct Best Practice guidelines</a:t>
            </a:r>
            <a:br>
              <a:rPr lang="en-US"/>
            </a:br>
            <a:r>
              <a:rPr lang="en-US" u="sng">
                <a:hlinkClick r:id="rId3"/>
              </a:rPr>
              <a:t>https://refeds.org/category/code-of-conduct</a:t>
            </a:r>
            <a:br>
              <a:rPr lang="en-US"/>
            </a:br>
            <a:r>
              <a:rPr lang="en-US" u="sng">
                <a:latin typeface="Open Sans"/>
                <a:ea typeface="Open Sans"/>
                <a:cs typeface="Open Sans"/>
                <a:sym typeface="Open Sans"/>
                <a:hlinkClick r:id="rId4"/>
              </a:rPr>
              <a:t>https://refeds.org/wp-content/uploads/2022/05/REFEDS-CoCo-Best-Practicev2.pdf</a:t>
            </a:r>
            <a:r>
              <a:rPr lang="en-US">
                <a:latin typeface="Open Sans"/>
                <a:ea typeface="Open Sans"/>
                <a:cs typeface="Open Sans"/>
                <a:sym typeface="Open Sans"/>
              </a:rPr>
              <a:t> </a:t>
            </a:r>
            <a:br>
              <a:rPr lang="en-US">
                <a:latin typeface="Open Sans"/>
                <a:ea typeface="Open Sans"/>
                <a:cs typeface="Open Sans"/>
                <a:sym typeface="Open Sans"/>
              </a:rPr>
            </a:br>
            <a:endParaRPr/>
          </a:p>
          <a:p>
            <a:pPr marL="0" lvl="0" indent="0" algn="l" rtl="0">
              <a:spcBef>
                <a:spcPts val="0"/>
              </a:spcBef>
              <a:spcAft>
                <a:spcPts val="0"/>
              </a:spcAft>
              <a:buClr>
                <a:schemeClr val="dk1"/>
              </a:buClr>
              <a:buFont typeface="Arial"/>
              <a:buNone/>
            </a:pPr>
            <a:r>
              <a:rPr lang="en-US"/>
              <a:t>This Code of Conduct is addressed to any Service Provider Organisation established in any of the Member States of the European Union and in any other countries belonging to the European Economic Area (Iceland, Liechtenstein and Norway).</a:t>
            </a:r>
            <a:br>
              <a:rPr lang="en-US"/>
            </a:br>
            <a:endParaRPr/>
          </a:p>
          <a:p>
            <a:pPr marL="0" lvl="0" indent="0" algn="l" rtl="0">
              <a:spcBef>
                <a:spcPts val="0"/>
              </a:spcBef>
              <a:spcAft>
                <a:spcPts val="0"/>
              </a:spcAft>
              <a:buClr>
                <a:schemeClr val="dk1"/>
              </a:buClr>
              <a:buFont typeface="Arial"/>
              <a:buNone/>
            </a:pPr>
            <a:r>
              <a:rPr lang="en-US"/>
              <a:t>Furthermore, Service Provider Organisations established in any third country or International organization offering:</a:t>
            </a:r>
            <a:br>
              <a:rPr lang="en-US"/>
            </a:br>
            <a:endParaRPr/>
          </a:p>
          <a:p>
            <a:pPr marL="0" lvl="0" indent="-76200" algn="l" rtl="0">
              <a:spcBef>
                <a:spcPts val="0"/>
              </a:spcBef>
              <a:spcAft>
                <a:spcPts val="0"/>
              </a:spcAft>
              <a:buClr>
                <a:schemeClr val="dk1"/>
              </a:buClr>
              <a:buSzPts val="1200"/>
              <a:buChar char="•"/>
            </a:pPr>
            <a:r>
              <a:rPr lang="en-US"/>
              <a:t> An adequate level of data protection in the terms of Article 45 of the GDPR,   or</a:t>
            </a:r>
            <a:endParaRPr>
              <a:latin typeface="Arial"/>
              <a:ea typeface="Arial"/>
              <a:cs typeface="Arial"/>
              <a:sym typeface="Arial"/>
            </a:endParaRPr>
          </a:p>
          <a:p>
            <a:pPr marL="0" lvl="0" indent="-76200" algn="l" rtl="0">
              <a:spcBef>
                <a:spcPts val="0"/>
              </a:spcBef>
              <a:spcAft>
                <a:spcPts val="0"/>
              </a:spcAft>
              <a:buClr>
                <a:schemeClr val="dk1"/>
              </a:buClr>
              <a:buSzPts val="1200"/>
              <a:buChar char="•"/>
            </a:pPr>
            <a:r>
              <a:rPr lang="en-US"/>
              <a:t> Appropriate safeguards in the terms of Article 46 of the GDPR can also subscribe to this Code of Conduct.</a:t>
            </a:r>
            <a:endParaRPr>
              <a:latin typeface="Arial"/>
              <a:ea typeface="Arial"/>
              <a:cs typeface="Arial"/>
              <a:sym typeface="Arial"/>
            </a:endParaRPr>
          </a:p>
          <a:p>
            <a:pPr marL="0" lvl="0" indent="0" algn="l" rtl="0">
              <a:spcBef>
                <a:spcPts val="0"/>
              </a:spcBef>
              <a:spcAft>
                <a:spcPts val="0"/>
              </a:spcAft>
              <a:buClr>
                <a:schemeClr val="dk1"/>
              </a:buClr>
              <a:buFont typeface="Arial"/>
              <a:buNone/>
            </a:pPr>
            <a:br>
              <a:rPr lang="en-US" sz="1400"/>
            </a:br>
            <a:endParaRPr sz="1400"/>
          </a:p>
          <a:p>
            <a:pPr marL="0" lvl="0" indent="0" algn="l" rtl="0">
              <a:spcBef>
                <a:spcPts val="0"/>
              </a:spcBef>
              <a:spcAft>
                <a:spcPts val="0"/>
              </a:spcAft>
              <a:buNone/>
            </a:pPr>
            <a:endParaRPr/>
          </a:p>
        </p:txBody>
      </p:sp>
      <p:sp>
        <p:nvSpPr>
          <p:cNvPr id="827" name="Google Shape;827;p44: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p45: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What does in practice asserting CoCo version two mean ?</a:t>
            </a:r>
            <a:endParaRPr/>
          </a:p>
          <a:p>
            <a:pPr marL="0" lvl="0" indent="0" algn="l" rtl="0">
              <a:spcBef>
                <a:spcPts val="0"/>
              </a:spcBef>
              <a:spcAft>
                <a:spcPts val="0"/>
              </a:spcAft>
              <a:buNone/>
            </a:pPr>
            <a:endParaRPr/>
          </a:p>
          <a:p>
            <a:pPr marL="50800" lvl="0" indent="0" algn="l" rtl="0">
              <a:lnSpc>
                <a:spcPct val="90000"/>
              </a:lnSpc>
              <a:spcBef>
                <a:spcPts val="1000"/>
              </a:spcBef>
              <a:spcAft>
                <a:spcPts val="0"/>
              </a:spcAft>
              <a:buClr>
                <a:schemeClr val="dk1"/>
              </a:buClr>
              <a:buSzPts val="2800"/>
              <a:buFont typeface="Arial"/>
              <a:buNone/>
            </a:pPr>
            <a:r>
              <a:rPr lang="en-US"/>
              <a:t>By asserting a Service Provider to be a member of this Entity Category, a </a:t>
            </a:r>
            <a:r>
              <a:rPr lang="en-US" u="sng"/>
              <a:t>Registrar</a:t>
            </a:r>
            <a:r>
              <a:rPr lang="en-US"/>
              <a:t> claims that:</a:t>
            </a:r>
            <a:br>
              <a:rPr lang="en-US"/>
            </a:br>
            <a:endParaRPr/>
          </a:p>
          <a:p>
            <a:pPr marL="914400" lvl="1" indent="-304800" algn="l" rtl="0">
              <a:lnSpc>
                <a:spcPct val="90000"/>
              </a:lnSpc>
              <a:spcBef>
                <a:spcPts val="500"/>
              </a:spcBef>
              <a:spcAft>
                <a:spcPts val="0"/>
              </a:spcAft>
              <a:buClr>
                <a:schemeClr val="dk1"/>
              </a:buClr>
              <a:buSzPts val="1200"/>
              <a:buChar char="•"/>
            </a:pPr>
            <a:r>
              <a:rPr lang="en-US"/>
              <a:t>The Service Provider has applied for membership in the Category and complies with this entity category’s registration criteria.</a:t>
            </a:r>
            <a:endParaRPr/>
          </a:p>
          <a:p>
            <a:pPr marL="914400" lvl="1" indent="-304800" algn="l" rtl="0">
              <a:lnSpc>
                <a:spcPct val="90000"/>
              </a:lnSpc>
              <a:spcBef>
                <a:spcPts val="500"/>
              </a:spcBef>
              <a:spcAft>
                <a:spcPts val="0"/>
              </a:spcAft>
              <a:buClr>
                <a:schemeClr val="dk1"/>
              </a:buClr>
              <a:buSzPts val="1200"/>
              <a:buChar char="•"/>
            </a:pPr>
            <a:r>
              <a:rPr lang="en-US"/>
              <a:t>The Service Provider’s application for using the Code of Conduct Entity Category has been reviewed against the registration criteria and approved by the Registrar.</a:t>
            </a:r>
            <a:endParaRPr/>
          </a:p>
          <a:p>
            <a:pPr marL="50800" lvl="0" indent="0" algn="l" rtl="0">
              <a:lnSpc>
                <a:spcPct val="90000"/>
              </a:lnSpc>
              <a:spcBef>
                <a:spcPts val="1000"/>
              </a:spcBef>
              <a:spcAft>
                <a:spcPts val="0"/>
              </a:spcAft>
              <a:buClr>
                <a:schemeClr val="dk1"/>
              </a:buClr>
              <a:buSzPts val="2800"/>
              <a:buFont typeface="Arial"/>
              <a:buNone/>
            </a:pPr>
            <a:r>
              <a:rPr lang="en-US"/>
              <a:t>In possessing the Entity Category Attribute with the above value</a:t>
            </a:r>
            <a:r>
              <a:rPr lang="en-US" u="sng"/>
              <a:t>, a Service Provider </a:t>
            </a:r>
            <a:r>
              <a:rPr lang="en-US"/>
              <a:t>claims that it is bound by:</a:t>
            </a:r>
            <a:br>
              <a:rPr lang="en-US"/>
            </a:br>
            <a:endParaRPr/>
          </a:p>
          <a:p>
            <a:pPr marL="742950" lvl="1" indent="-209550" algn="l" rtl="0">
              <a:lnSpc>
                <a:spcPct val="90000"/>
              </a:lnSpc>
              <a:spcBef>
                <a:spcPts val="500"/>
              </a:spcBef>
              <a:spcAft>
                <a:spcPts val="0"/>
              </a:spcAft>
              <a:buClr>
                <a:schemeClr val="dk1"/>
              </a:buClr>
              <a:buSzPts val="1200"/>
              <a:buChar char="•"/>
            </a:pPr>
            <a:r>
              <a:rPr lang="en-US"/>
              <a:t>The data protection laws in the European Union or European Economic Area,  </a:t>
            </a:r>
            <a:endParaRPr/>
          </a:p>
          <a:p>
            <a:pPr marL="457200" lvl="1" indent="0" algn="l" rtl="0">
              <a:lnSpc>
                <a:spcPct val="90000"/>
              </a:lnSpc>
              <a:spcBef>
                <a:spcPts val="500"/>
              </a:spcBef>
              <a:spcAft>
                <a:spcPts val="0"/>
              </a:spcAft>
              <a:buClr>
                <a:schemeClr val="dk1"/>
              </a:buClr>
              <a:buSzPts val="2400"/>
              <a:buFont typeface="Arial"/>
              <a:buNone/>
            </a:pPr>
            <a:r>
              <a:rPr lang="en-US"/>
              <a:t>or can demonstrate:</a:t>
            </a:r>
            <a:endParaRPr/>
          </a:p>
          <a:p>
            <a:pPr marL="914400" lvl="1" indent="-304800" algn="l" rtl="0">
              <a:lnSpc>
                <a:spcPct val="90000"/>
              </a:lnSpc>
              <a:spcBef>
                <a:spcPts val="500"/>
              </a:spcBef>
              <a:spcAft>
                <a:spcPts val="0"/>
              </a:spcAft>
              <a:buClr>
                <a:schemeClr val="dk1"/>
              </a:buClr>
              <a:buSzPts val="1200"/>
              <a:buChar char="•"/>
            </a:pPr>
            <a:r>
              <a:rPr lang="en-US"/>
              <a:t>an adequate level of data protection in the terms of Article 45 of the GDPR;</a:t>
            </a:r>
            <a:endParaRPr/>
          </a:p>
          <a:p>
            <a:pPr marL="914400" lvl="1" indent="-304800" algn="l" rtl="0">
              <a:lnSpc>
                <a:spcPct val="90000"/>
              </a:lnSpc>
              <a:spcBef>
                <a:spcPts val="500"/>
              </a:spcBef>
              <a:spcAft>
                <a:spcPts val="0"/>
              </a:spcAft>
              <a:buClr>
                <a:schemeClr val="dk1"/>
              </a:buClr>
              <a:buSzPts val="1200"/>
              <a:buChar char="•"/>
            </a:pPr>
            <a:r>
              <a:rPr lang="en-US"/>
              <a:t>appropriate safeguards in the terms of Article 46 of the GDPR;</a:t>
            </a:r>
            <a:endParaRPr/>
          </a:p>
          <a:p>
            <a:pPr marL="914400" lvl="1" indent="-304800" algn="l" rtl="0">
              <a:lnSpc>
                <a:spcPct val="90000"/>
              </a:lnSpc>
              <a:spcBef>
                <a:spcPts val="500"/>
              </a:spcBef>
              <a:spcAft>
                <a:spcPts val="0"/>
              </a:spcAft>
              <a:buClr>
                <a:schemeClr val="dk1"/>
              </a:buClr>
              <a:buSzPts val="1200"/>
              <a:buChar char="•"/>
            </a:pPr>
            <a:r>
              <a:rPr lang="en-US"/>
              <a:t>that it has committed to the REFEDS Data Protection Code of Conduct </a:t>
            </a:r>
            <a:endParaRPr/>
          </a:p>
          <a:p>
            <a:pPr marL="914400" lvl="1" indent="-304800" algn="l" rtl="0">
              <a:lnSpc>
                <a:spcPct val="90000"/>
              </a:lnSpc>
              <a:spcBef>
                <a:spcPts val="500"/>
              </a:spcBef>
              <a:spcAft>
                <a:spcPts val="0"/>
              </a:spcAft>
              <a:buClr>
                <a:schemeClr val="dk1"/>
              </a:buClr>
              <a:buSzPts val="1200"/>
              <a:buChar char="•"/>
            </a:pPr>
            <a:r>
              <a:rPr lang="en-US"/>
              <a:t>that it conforms to the Metadata Requirements for Service Providers  - ( See section 5 on </a:t>
            </a:r>
            <a:r>
              <a:rPr lang="en-US" u="sng">
                <a:hlinkClick r:id="rId3"/>
              </a:rPr>
              <a:t>https://refeds.org/category/code-of-conduct/v2</a:t>
            </a:r>
            <a:r>
              <a:rPr lang="en-US"/>
              <a:t>) </a:t>
            </a:r>
            <a:endParaRPr/>
          </a:p>
          <a:p>
            <a:pPr marL="914400" lvl="1" indent="-304800" algn="l" rtl="0">
              <a:lnSpc>
                <a:spcPct val="90000"/>
              </a:lnSpc>
              <a:spcBef>
                <a:spcPts val="500"/>
              </a:spcBef>
              <a:spcAft>
                <a:spcPts val="0"/>
              </a:spcAft>
              <a:buClr>
                <a:schemeClr val="dk1"/>
              </a:buClr>
              <a:buSzPts val="1200"/>
              <a:buChar char="•"/>
            </a:pPr>
            <a:r>
              <a:rPr lang="en-US"/>
              <a:t>that it informs the Registrar about any material changes that may influence their ability to commit to the REFEDS Data Protection Code of Conduct </a:t>
            </a:r>
            <a:br>
              <a:rPr lang="en-US"/>
            </a:br>
            <a:endParaRPr/>
          </a:p>
          <a:p>
            <a:pPr marL="457200" lvl="0" indent="-304800" algn="l" rtl="0">
              <a:lnSpc>
                <a:spcPct val="90000"/>
              </a:lnSpc>
              <a:spcBef>
                <a:spcPts val="1000"/>
              </a:spcBef>
              <a:spcAft>
                <a:spcPts val="0"/>
              </a:spcAft>
              <a:buClr>
                <a:schemeClr val="dk1"/>
              </a:buClr>
              <a:buSzPts val="1200"/>
              <a:buChar char="•"/>
            </a:pPr>
            <a:r>
              <a:rPr lang="en-US"/>
              <a:t>The Service Provider is responsible for the service it offers and its legal compliance with the Code of Conduct.</a:t>
            </a:r>
            <a:br>
              <a:rPr lang="en-US"/>
            </a:br>
            <a:r>
              <a:rPr lang="en-US"/>
              <a:t> The Service Provider is regarded as authoritative about its Privacy Notice and the attributes the service requests.</a:t>
            </a:r>
            <a:endParaRPr/>
          </a:p>
          <a:p>
            <a:pPr marL="457200" lvl="0" indent="-304800" algn="l" rtl="0">
              <a:lnSpc>
                <a:spcPct val="90000"/>
              </a:lnSpc>
              <a:spcBef>
                <a:spcPts val="1000"/>
              </a:spcBef>
              <a:spcAft>
                <a:spcPts val="0"/>
              </a:spcAft>
              <a:buClr>
                <a:schemeClr val="dk1"/>
              </a:buClr>
              <a:buSzPts val="1200"/>
              <a:buChar char="•"/>
            </a:pPr>
            <a:r>
              <a:rPr lang="en-US"/>
              <a:t>By asserting the Entity Category support attribute, an Identity Provider claims that it releases the </a:t>
            </a:r>
            <a:br>
              <a:rPr lang="en-US"/>
            </a:br>
            <a:r>
              <a:rPr lang="en-US"/>
              <a:t>requested attributes to a Code of Conduct committed Service Provider without administrative involvement.</a:t>
            </a:r>
            <a:endParaRPr/>
          </a:p>
          <a:p>
            <a:pPr marL="457200" lvl="0" indent="-228600" algn="l" rtl="0">
              <a:lnSpc>
                <a:spcPct val="90000"/>
              </a:lnSpc>
              <a:spcBef>
                <a:spcPts val="1000"/>
              </a:spcBef>
              <a:spcAft>
                <a:spcPts val="0"/>
              </a:spcAft>
              <a:buClr>
                <a:srgbClr val="1E4E79"/>
              </a:buClr>
              <a:buSzPts val="2800"/>
              <a:buFont typeface="Arial"/>
              <a:buNone/>
            </a:pPr>
            <a:endParaRPr sz="3200">
              <a:solidFill>
                <a:srgbClr val="1E4E79"/>
              </a:solidFill>
            </a:endParaRPr>
          </a:p>
          <a:p>
            <a:pPr marL="0" lvl="0" indent="0" algn="l" rtl="0">
              <a:spcBef>
                <a:spcPts val="0"/>
              </a:spcBef>
              <a:spcAft>
                <a:spcPts val="0"/>
              </a:spcAft>
              <a:buNone/>
            </a:pPr>
            <a:endParaRPr/>
          </a:p>
        </p:txBody>
      </p:sp>
      <p:sp>
        <p:nvSpPr>
          <p:cNvPr id="833" name="Google Shape;833;p45: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p46: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9" name="Google Shape;839;p46: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 few commonalities between the two versions of CoCo are reported here. </a:t>
            </a:r>
            <a:endParaRPr/>
          </a:p>
        </p:txBody>
      </p:sp>
      <p:sp>
        <p:nvSpPr>
          <p:cNvPr id="840" name="Google Shape;840;p46: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p47: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this slide we report, in a similar way, what the main difference between version 1 and version 2 of CoCo are. </a:t>
            </a:r>
            <a:endParaRPr/>
          </a:p>
        </p:txBody>
      </p:sp>
      <p:sp>
        <p:nvSpPr>
          <p:cNvPr id="846" name="Google Shape;846;p47: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p48: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is a continuation of the main difference between CoCo verison 1 and CoCo version 2</a:t>
            </a:r>
            <a:endParaRPr/>
          </a:p>
        </p:txBody>
      </p:sp>
      <p:sp>
        <p:nvSpPr>
          <p:cNvPr id="852" name="Google Shape;852;p48: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p49: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Another, third, important Entity Category we want to introduce is called Hide From Discovery and it applies only to Identity Providers:</a:t>
            </a:r>
            <a:br>
              <a:rPr lang="en-US"/>
            </a:br>
            <a:br>
              <a:rPr lang="en-US"/>
            </a:br>
            <a:endParaRPr/>
          </a:p>
          <a:p>
            <a:pPr marL="0" lvl="0" indent="0" algn="l" rtl="0">
              <a:spcBef>
                <a:spcPts val="0"/>
              </a:spcBef>
              <a:spcAft>
                <a:spcPts val="0"/>
              </a:spcAft>
              <a:buNone/>
            </a:pPr>
            <a:endParaRPr/>
          </a:p>
          <a:p>
            <a:pPr marL="457200" lvl="0" indent="-304800" algn="l" rtl="0">
              <a:lnSpc>
                <a:spcPct val="90000"/>
              </a:lnSpc>
              <a:spcBef>
                <a:spcPts val="1000"/>
              </a:spcBef>
              <a:spcAft>
                <a:spcPts val="0"/>
              </a:spcAft>
              <a:buClr>
                <a:schemeClr val="dk1"/>
              </a:buClr>
              <a:buSzPts val="1200"/>
              <a:buChar char="-"/>
            </a:pPr>
            <a:r>
              <a:rPr lang="en-US"/>
              <a:t>The HfD EC has been introduce to mark in a unambiguous  way those Identity Providers which need for specific reasons to the hidden from the Discovery process</a:t>
            </a:r>
            <a:endParaRPr/>
          </a:p>
          <a:p>
            <a:pPr marL="914400" lvl="1" indent="-304800" algn="l" rtl="0">
              <a:lnSpc>
                <a:spcPct val="90000"/>
              </a:lnSpc>
              <a:spcBef>
                <a:spcPts val="0"/>
              </a:spcBef>
              <a:spcAft>
                <a:spcPts val="0"/>
              </a:spcAft>
              <a:buClr>
                <a:schemeClr val="dk1"/>
              </a:buClr>
              <a:buSzPts val="1200"/>
              <a:buChar char="-"/>
            </a:pPr>
            <a:r>
              <a:rPr lang="en-US"/>
              <a:t>e.g. Test IdPs,  Internal ones, which are not meant for the general Fed or eduGAIN user</a:t>
            </a:r>
            <a:endParaRPr/>
          </a:p>
          <a:p>
            <a:pPr marL="914400" lvl="0" indent="0" algn="l" rtl="0">
              <a:lnSpc>
                <a:spcPct val="90000"/>
              </a:lnSpc>
              <a:spcBef>
                <a:spcPts val="1000"/>
              </a:spcBef>
              <a:spcAft>
                <a:spcPts val="0"/>
              </a:spcAft>
              <a:buClr>
                <a:schemeClr val="dk1"/>
              </a:buClr>
              <a:buSzPts val="2800"/>
              <a:buFont typeface="Arial"/>
              <a:buNone/>
            </a:pPr>
            <a:endParaRPr/>
          </a:p>
          <a:p>
            <a:pPr marL="457200" lvl="0" indent="-304800" algn="l" rtl="0">
              <a:lnSpc>
                <a:spcPct val="90000"/>
              </a:lnSpc>
              <a:spcBef>
                <a:spcPts val="1000"/>
              </a:spcBef>
              <a:spcAft>
                <a:spcPts val="0"/>
              </a:spcAft>
              <a:buClr>
                <a:schemeClr val="dk1"/>
              </a:buClr>
              <a:buSzPts val="1200"/>
              <a:buChar char="-"/>
            </a:pPr>
            <a:r>
              <a:rPr lang="en-US"/>
              <a:t>It applies to Identity Providers</a:t>
            </a:r>
            <a:endParaRPr/>
          </a:p>
          <a:p>
            <a:pPr marL="0" lvl="0" indent="0" algn="l" rtl="0">
              <a:lnSpc>
                <a:spcPct val="90000"/>
              </a:lnSpc>
              <a:spcBef>
                <a:spcPts val="1000"/>
              </a:spcBef>
              <a:spcAft>
                <a:spcPts val="0"/>
              </a:spcAft>
              <a:buClr>
                <a:schemeClr val="dk1"/>
              </a:buClr>
              <a:buSzPts val="2800"/>
              <a:buFont typeface="Arial"/>
              <a:buNone/>
            </a:pPr>
            <a:endParaRPr/>
          </a:p>
          <a:p>
            <a:pPr marL="457200" lvl="0" indent="-304800" algn="l" rtl="0">
              <a:lnSpc>
                <a:spcPct val="90000"/>
              </a:lnSpc>
              <a:spcBef>
                <a:spcPts val="1000"/>
              </a:spcBef>
              <a:spcAft>
                <a:spcPts val="0"/>
              </a:spcAft>
              <a:buClr>
                <a:schemeClr val="dk1"/>
              </a:buClr>
              <a:buSzPts val="1200"/>
              <a:buChar char="-"/>
            </a:pPr>
            <a:r>
              <a:rPr lang="en-US"/>
              <a:t>More information on </a:t>
            </a:r>
            <a:r>
              <a:rPr lang="en-US" u="sng">
                <a:latin typeface="Arial"/>
                <a:ea typeface="Arial"/>
                <a:cs typeface="Arial"/>
                <a:sym typeface="Arial"/>
                <a:hlinkClick r:id="rId3"/>
              </a:rPr>
              <a:t>https://refeds.org/category/hide-from-discovery</a:t>
            </a:r>
            <a:endParaRPr/>
          </a:p>
          <a:p>
            <a:pPr marL="914400" lvl="0" indent="0" algn="l" rtl="0">
              <a:lnSpc>
                <a:spcPct val="90000"/>
              </a:lnSpc>
              <a:spcBef>
                <a:spcPts val="1000"/>
              </a:spcBef>
              <a:spcAft>
                <a:spcPts val="0"/>
              </a:spcAft>
              <a:buClr>
                <a:schemeClr val="dk1"/>
              </a:buClr>
              <a:buSzPts val="2800"/>
              <a:buFont typeface="Arial"/>
              <a:buNone/>
            </a:pPr>
            <a:r>
              <a:rPr lang="en-US" sz="2800">
                <a:solidFill>
                  <a:srgbClr val="1E4E79"/>
                </a:solidFill>
              </a:rPr>
              <a:t> </a:t>
            </a:r>
            <a:endParaRPr sz="2800">
              <a:solidFill>
                <a:srgbClr val="1E4E79"/>
              </a:solidFill>
            </a:endParaRPr>
          </a:p>
          <a:p>
            <a:pPr marL="0" lvl="0" indent="0" algn="l" rtl="0">
              <a:spcBef>
                <a:spcPts val="0"/>
              </a:spcBef>
              <a:spcAft>
                <a:spcPts val="0"/>
              </a:spcAft>
              <a:buNone/>
            </a:pPr>
            <a:endParaRPr/>
          </a:p>
        </p:txBody>
      </p:sp>
      <p:sp>
        <p:nvSpPr>
          <p:cNvPr id="858" name="Google Shape;858;p49: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p4: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0" name="Google Shape;460;p4: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Why did we introduce Entity Categories, what are they used for ?</a:t>
            </a:r>
            <a:endParaRPr/>
          </a:p>
          <a:p>
            <a:pPr marL="0" lvl="0" indent="0" algn="l" rtl="0">
              <a:lnSpc>
                <a:spcPct val="90000"/>
              </a:lnSpc>
              <a:spcBef>
                <a:spcPts val="1000"/>
              </a:spcBef>
              <a:spcAft>
                <a:spcPts val="0"/>
              </a:spcAft>
              <a:buClr>
                <a:schemeClr val="dk1"/>
              </a:buClr>
              <a:buSzPts val="2800"/>
              <a:buFont typeface="Arial"/>
              <a:buNone/>
            </a:pPr>
            <a:r>
              <a:rPr lang="en-US"/>
              <a:t>When used with the</a:t>
            </a:r>
            <a:r>
              <a:rPr lang="en-US" b="1"/>
              <a:t> </a:t>
            </a:r>
            <a:r>
              <a:rPr lang="en-US" b="1" u="sng">
                <a:hlinkClick r:id="rId3"/>
              </a:rPr>
              <a:t>SAML V2.0 Metadata Extension for Entity Attributes</a:t>
            </a:r>
            <a:r>
              <a:rPr lang="en-US"/>
              <a:t> each such entity category attribute value </a:t>
            </a:r>
            <a:r>
              <a:rPr lang="en-US" b="1"/>
              <a:t>represents a claim that the entity thus labeled meets the requirements of  the indicated category</a:t>
            </a:r>
            <a:endParaRPr/>
          </a:p>
          <a:p>
            <a:pPr marL="0" lvl="0" indent="0" algn="l" rtl="0">
              <a:lnSpc>
                <a:spcPct val="90000"/>
              </a:lnSpc>
              <a:spcBef>
                <a:spcPts val="999"/>
              </a:spcBef>
              <a:spcAft>
                <a:spcPts val="0"/>
              </a:spcAft>
              <a:buClr>
                <a:schemeClr val="dk1"/>
              </a:buClr>
              <a:buSzPts val="2800"/>
              <a:buFont typeface="Arial"/>
              <a:buNone/>
            </a:pPr>
            <a:r>
              <a:rPr lang="en-US" b="1"/>
              <a:t>The </a:t>
            </a:r>
            <a:r>
              <a:rPr lang="en-US" b="1" u="sng"/>
              <a:t>entity is </a:t>
            </a:r>
            <a:r>
              <a:rPr lang="en-US" u="sng"/>
              <a:t>therefore </a:t>
            </a:r>
            <a:r>
              <a:rPr lang="en-US" b="1" u="sng"/>
              <a:t>asserted </a:t>
            </a:r>
            <a:r>
              <a:rPr lang="en-US" u="sng"/>
              <a:t>to be </a:t>
            </a:r>
            <a:r>
              <a:rPr lang="en-US" b="1" u="sng"/>
              <a:t>a member </a:t>
            </a:r>
            <a:r>
              <a:rPr lang="en-US" u="sng"/>
              <a:t>of that </a:t>
            </a:r>
            <a:r>
              <a:rPr lang="en-US" b="1" u="sng"/>
              <a:t>category making use of Entity Categories.</a:t>
            </a:r>
            <a:endParaRPr b="1" u="sng"/>
          </a:p>
          <a:p>
            <a:pPr marL="0" lvl="0" indent="0" algn="l" rtl="0">
              <a:lnSpc>
                <a:spcPct val="90000"/>
              </a:lnSpc>
              <a:spcBef>
                <a:spcPts val="1000"/>
              </a:spcBef>
              <a:spcAft>
                <a:spcPts val="0"/>
              </a:spcAft>
              <a:buClr>
                <a:schemeClr val="dk1"/>
              </a:buClr>
              <a:buSzPts val="2800"/>
              <a:buFont typeface="Arial"/>
              <a:buNone/>
            </a:pPr>
            <a:r>
              <a:rPr lang="en-US"/>
              <a:t>These </a:t>
            </a:r>
            <a:r>
              <a:rPr lang="en-US" b="1"/>
              <a:t>category membership claims MAY be used by a relying party</a:t>
            </a:r>
            <a:r>
              <a:rPr lang="en-US"/>
              <a:t> to </a:t>
            </a:r>
            <a:endParaRPr/>
          </a:p>
          <a:p>
            <a:pPr marL="457200" lvl="0" indent="-304800" algn="l" rtl="0">
              <a:lnSpc>
                <a:spcPct val="90000"/>
              </a:lnSpc>
              <a:spcBef>
                <a:spcPts val="1000"/>
              </a:spcBef>
              <a:spcAft>
                <a:spcPts val="0"/>
              </a:spcAft>
              <a:buClr>
                <a:schemeClr val="dk1"/>
              </a:buClr>
              <a:buSzPts val="1200"/>
              <a:buChar char="•"/>
            </a:pPr>
            <a:r>
              <a:rPr lang="en-US" b="1"/>
              <a:t>provision policy for release of attributes from an identity provider</a:t>
            </a:r>
            <a:endParaRPr b="1"/>
          </a:p>
          <a:p>
            <a:pPr marL="457200" lvl="0" indent="-304800" algn="l" rtl="0">
              <a:lnSpc>
                <a:spcPct val="90000"/>
              </a:lnSpc>
              <a:spcBef>
                <a:spcPts val="0"/>
              </a:spcBef>
              <a:spcAft>
                <a:spcPts val="0"/>
              </a:spcAft>
              <a:buClr>
                <a:schemeClr val="dk1"/>
              </a:buClr>
              <a:buSzPts val="1200"/>
              <a:buChar char="•"/>
            </a:pPr>
            <a:r>
              <a:rPr lang="en-US"/>
              <a:t>influence user interface decisions  ( e.g.: identity provider discovery )</a:t>
            </a:r>
            <a:endParaRPr/>
          </a:p>
          <a:p>
            <a:pPr marL="0" lvl="0" indent="0" algn="l" rtl="0">
              <a:lnSpc>
                <a:spcPct val="90000"/>
              </a:lnSpc>
              <a:spcBef>
                <a:spcPts val="1000"/>
              </a:spcBef>
              <a:spcAft>
                <a:spcPts val="0"/>
              </a:spcAft>
              <a:buClr>
                <a:schemeClr val="dk1"/>
              </a:buClr>
              <a:buSzPts val="2800"/>
              <a:buFont typeface="Arial"/>
              <a:buNone/>
            </a:pPr>
            <a:r>
              <a:rPr lang="en-US"/>
              <a:t> or for</a:t>
            </a:r>
            <a:r>
              <a:rPr lang="en-US" b="1"/>
              <a:t> any other purpose. </a:t>
            </a:r>
            <a:endParaRPr b="1"/>
          </a:p>
          <a:p>
            <a:pPr marL="0" lvl="0" indent="0" algn="l" rtl="0">
              <a:lnSpc>
                <a:spcPct val="90000"/>
              </a:lnSpc>
              <a:spcBef>
                <a:spcPts val="1000"/>
              </a:spcBef>
              <a:spcAft>
                <a:spcPts val="0"/>
              </a:spcAft>
              <a:buClr>
                <a:schemeClr val="dk1"/>
              </a:buClr>
              <a:buSzPts val="2800"/>
              <a:buFont typeface="Arial"/>
              <a:buNone/>
            </a:pPr>
            <a:r>
              <a:rPr lang="en-US"/>
              <a:t>In general, the intended uses of any claim of membership in a given category will depend on the details of the category's definition, and will often be included as part of that definition.</a:t>
            </a:r>
            <a:endParaRPr b="1"/>
          </a:p>
          <a:p>
            <a:pPr marL="0" lvl="0" indent="0" algn="l" rtl="0">
              <a:lnSpc>
                <a:spcPct val="90000"/>
              </a:lnSpc>
              <a:spcBef>
                <a:spcPts val="1000"/>
              </a:spcBef>
              <a:spcAft>
                <a:spcPts val="0"/>
              </a:spcAft>
              <a:buClr>
                <a:schemeClr val="dk1"/>
              </a:buClr>
              <a:buSzPts val="2800"/>
              <a:buFont typeface="Arial"/>
              <a:buNone/>
            </a:pPr>
            <a:endParaRPr b="1"/>
          </a:p>
          <a:p>
            <a:pPr marL="0" lvl="0" indent="0" algn="l" rtl="0">
              <a:spcBef>
                <a:spcPts val="0"/>
              </a:spcBef>
              <a:spcAft>
                <a:spcPts val="0"/>
              </a:spcAft>
              <a:buNone/>
            </a:pPr>
            <a:endParaRPr/>
          </a:p>
        </p:txBody>
      </p:sp>
      <p:sp>
        <p:nvSpPr>
          <p:cNvPr id="461" name="Google Shape;461;p4: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p50: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slide reports a code example to assert the membership for an IdP to the HfD Entity Category.</a:t>
            </a:r>
            <a:endParaRPr/>
          </a:p>
        </p:txBody>
      </p:sp>
      <p:sp>
        <p:nvSpPr>
          <p:cNvPr id="864" name="Google Shape;864;p50: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p53: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Let’s now introduce the most important Entity Category about Security and Security accidents:  SIRTFI</a:t>
            </a:r>
            <a:endParaRPr/>
          </a:p>
        </p:txBody>
      </p:sp>
      <p:sp>
        <p:nvSpPr>
          <p:cNvPr id="871" name="Google Shape;871;p53: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p54: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2800"/>
              <a:buFont typeface="Arial"/>
              <a:buNone/>
            </a:pPr>
            <a:r>
              <a:rPr lang="en-US">
                <a:highlight>
                  <a:schemeClr val="lt1"/>
                </a:highlight>
              </a:rPr>
              <a:t>The Security Incident Response Trust Framework for Federated Identity (SIRTFI) aims to enable the coordination of incident response across federated organisations</a:t>
            </a:r>
            <a:endParaRPr/>
          </a:p>
          <a:p>
            <a:pPr marL="0" lvl="0" indent="0" algn="l" rtl="0">
              <a:lnSpc>
                <a:spcPct val="90000"/>
              </a:lnSpc>
              <a:spcBef>
                <a:spcPts val="1000"/>
              </a:spcBef>
              <a:spcAft>
                <a:spcPts val="0"/>
              </a:spcAft>
              <a:buClr>
                <a:schemeClr val="dk1"/>
              </a:buClr>
              <a:buSzPts val="2800"/>
              <a:buFont typeface="Arial"/>
              <a:buNone/>
            </a:pPr>
            <a:endParaRPr/>
          </a:p>
          <a:p>
            <a:pPr marL="0" lvl="0" indent="0" algn="l" rtl="0">
              <a:lnSpc>
                <a:spcPct val="90000"/>
              </a:lnSpc>
              <a:spcBef>
                <a:spcPts val="1000"/>
              </a:spcBef>
              <a:spcAft>
                <a:spcPts val="0"/>
              </a:spcAft>
              <a:buClr>
                <a:schemeClr val="dk1"/>
              </a:buClr>
              <a:buSzPts val="2800"/>
              <a:buFont typeface="Arial"/>
              <a:buNone/>
            </a:pPr>
            <a:r>
              <a:rPr lang="en-US">
                <a:highlight>
                  <a:schemeClr val="lt1"/>
                </a:highlight>
              </a:rPr>
              <a:t>The SIRTFI  assurance framework comprises a list of assertions which an organisation can attest in order to be declared SIRTFI compliant</a:t>
            </a:r>
            <a:endParaRPr/>
          </a:p>
          <a:p>
            <a:pPr marL="0" lvl="0" indent="0" algn="l" rtl="0">
              <a:lnSpc>
                <a:spcPct val="90000"/>
              </a:lnSpc>
              <a:spcBef>
                <a:spcPts val="1000"/>
              </a:spcBef>
              <a:spcAft>
                <a:spcPts val="0"/>
              </a:spcAft>
              <a:buClr>
                <a:schemeClr val="dk1"/>
              </a:buClr>
              <a:buSzPts val="2800"/>
              <a:buFont typeface="Arial"/>
              <a:buNone/>
            </a:pPr>
            <a:endParaRPr/>
          </a:p>
          <a:p>
            <a:pPr marL="0" lvl="0" indent="0" algn="l" rtl="0">
              <a:lnSpc>
                <a:spcPct val="90000"/>
              </a:lnSpc>
              <a:spcBef>
                <a:spcPts val="1000"/>
              </a:spcBef>
              <a:spcAft>
                <a:spcPts val="0"/>
              </a:spcAft>
              <a:buClr>
                <a:schemeClr val="dk1"/>
              </a:buClr>
              <a:buSzPts val="2800"/>
              <a:buFont typeface="Arial"/>
              <a:buNone/>
            </a:pPr>
            <a:r>
              <a:rPr lang="en-US">
                <a:highlight>
                  <a:schemeClr val="lt1"/>
                </a:highlight>
              </a:rPr>
              <a:t>SIRTFI specifies a set of compliance rules for entities to be able to assert it</a:t>
            </a:r>
            <a:endParaRPr/>
          </a:p>
          <a:p>
            <a:pPr marL="0" lvl="0" indent="0" algn="l" rtl="0">
              <a:lnSpc>
                <a:spcPct val="90000"/>
              </a:lnSpc>
              <a:spcBef>
                <a:spcPts val="1000"/>
              </a:spcBef>
              <a:spcAft>
                <a:spcPts val="0"/>
              </a:spcAft>
              <a:buClr>
                <a:schemeClr val="dk1"/>
              </a:buClr>
              <a:buSzPts val="2800"/>
              <a:buFont typeface="Arial"/>
              <a:buNone/>
            </a:pPr>
            <a:endParaRPr/>
          </a:p>
          <a:p>
            <a:pPr marL="0" lvl="0" indent="0" algn="l" rtl="0">
              <a:lnSpc>
                <a:spcPct val="90000"/>
              </a:lnSpc>
              <a:spcBef>
                <a:spcPts val="1000"/>
              </a:spcBef>
              <a:spcAft>
                <a:spcPts val="0"/>
              </a:spcAft>
              <a:buClr>
                <a:schemeClr val="dk1"/>
              </a:buClr>
              <a:buSzPts val="2800"/>
              <a:buFont typeface="Arial"/>
              <a:buNone/>
            </a:pPr>
            <a:endParaRPr/>
          </a:p>
          <a:p>
            <a:pPr marL="0" lvl="0" indent="0" algn="l" rtl="0">
              <a:lnSpc>
                <a:spcPct val="90000"/>
              </a:lnSpc>
              <a:spcBef>
                <a:spcPts val="1000"/>
              </a:spcBef>
              <a:spcAft>
                <a:spcPts val="0"/>
              </a:spcAft>
              <a:buClr>
                <a:schemeClr val="dk1"/>
              </a:buClr>
              <a:buSzPts val="2800"/>
              <a:buFont typeface="Arial"/>
              <a:buNone/>
            </a:pPr>
            <a:endParaRPr/>
          </a:p>
          <a:p>
            <a:pPr marL="0" lvl="0" indent="0" algn="l" rtl="0">
              <a:lnSpc>
                <a:spcPct val="90000"/>
              </a:lnSpc>
              <a:spcBef>
                <a:spcPts val="1000"/>
              </a:spcBef>
              <a:spcAft>
                <a:spcPts val="0"/>
              </a:spcAft>
              <a:buClr>
                <a:schemeClr val="dk1"/>
              </a:buClr>
              <a:buSzPts val="2800"/>
              <a:buFont typeface="Arial"/>
              <a:buNone/>
            </a:pPr>
            <a:endParaRPr/>
          </a:p>
          <a:p>
            <a:pPr marL="0" lvl="0" indent="0" algn="l" rtl="0">
              <a:spcBef>
                <a:spcPts val="0"/>
              </a:spcBef>
              <a:spcAft>
                <a:spcPts val="0"/>
              </a:spcAft>
              <a:buNone/>
            </a:pPr>
            <a:endParaRPr/>
          </a:p>
        </p:txBody>
      </p:sp>
      <p:sp>
        <p:nvSpPr>
          <p:cNvPr id="876" name="Google Shape;876;p54: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p55: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3" name="Google Shape;883;p55: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What does SIRTFI stand for ? We see it on this slide, where the abbreviation is explained.</a:t>
            </a:r>
            <a:endParaRPr/>
          </a:p>
          <a:p>
            <a:pPr marL="0" lvl="0" indent="0" algn="l" rtl="0">
              <a:spcBef>
                <a:spcPts val="0"/>
              </a:spcBef>
              <a:spcAft>
                <a:spcPts val="0"/>
              </a:spcAft>
              <a:buNone/>
            </a:pPr>
            <a:endParaRPr/>
          </a:p>
        </p:txBody>
      </p:sp>
      <p:sp>
        <p:nvSpPr>
          <p:cNvPr id="884" name="Google Shape;884;p55: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p56: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What is this SIRTFI EC about ? it is about Operational Security, about Incident Response, Traceability of data and log files related to incidents, and about the responsibilities that participant have,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890" name="Google Shape;890;p56: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p57: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More generally speaking, why do we need Federated Security Incident Response in our Community ?</a:t>
            </a:r>
            <a:endParaRPr/>
          </a:p>
          <a:p>
            <a:pPr marL="0" lvl="0" indent="0" algn="l" rtl="0">
              <a:spcBef>
                <a:spcPts val="0"/>
              </a:spcBef>
              <a:spcAft>
                <a:spcPts val="0"/>
              </a:spcAft>
              <a:buNone/>
            </a:pPr>
            <a:r>
              <a:rPr lang="en-US"/>
              <a:t>The fact that we leave in a federation of trust, somehow implies that once you violate one resource, you get easily access to many other resources within the federation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896" name="Google Shape;896;p57: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p58: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What would common sense imply ? We see it on this slide. </a:t>
            </a:r>
            <a:endParaRPr/>
          </a:p>
        </p:txBody>
      </p:sp>
      <p:sp>
        <p:nvSpPr>
          <p:cNvPr id="902" name="Google Shape;902;p58: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p59: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practice things go a bit differently</a:t>
            </a:r>
            <a:endParaRPr/>
          </a:p>
        </p:txBody>
      </p:sp>
      <p:sp>
        <p:nvSpPr>
          <p:cNvPr id="908" name="Google Shape;908;p59: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p60: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So, to wrap up, why is security incident response so fundamental in the domain of identity federations ? here is why !</a:t>
            </a:r>
            <a:endParaRPr/>
          </a:p>
        </p:txBody>
      </p:sp>
      <p:sp>
        <p:nvSpPr>
          <p:cNvPr id="914" name="Google Shape;914;p60: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p61: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SIRTFI is generally self asserted by Organizations. </a:t>
            </a:r>
            <a:endParaRPr/>
          </a:p>
          <a:p>
            <a:pPr marL="0" lvl="0" indent="0" algn="l" rtl="0">
              <a:spcBef>
                <a:spcPts val="0"/>
              </a:spcBef>
              <a:spcAft>
                <a:spcPts val="0"/>
              </a:spcAft>
              <a:buNone/>
            </a:pPr>
            <a:endParaRPr/>
          </a:p>
        </p:txBody>
      </p:sp>
      <p:sp>
        <p:nvSpPr>
          <p:cNvPr id="920" name="Google Shape;920;p61: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p5: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Entity Categories are also Best Practices for Identity Federations: </a:t>
            </a:r>
            <a:endParaRPr/>
          </a:p>
          <a:p>
            <a:pPr marL="0" lvl="0" indent="0" algn="l" rtl="0">
              <a:spcBef>
                <a:spcPts val="0"/>
              </a:spcBef>
              <a:spcAft>
                <a:spcPts val="0"/>
              </a:spcAft>
              <a:buNone/>
            </a:pPr>
            <a:endParaRPr/>
          </a:p>
          <a:p>
            <a:pPr marL="0" lvl="0" indent="0" algn="l" rtl="0">
              <a:lnSpc>
                <a:spcPct val="70000"/>
              </a:lnSpc>
              <a:spcBef>
                <a:spcPts val="750"/>
              </a:spcBef>
              <a:spcAft>
                <a:spcPts val="0"/>
              </a:spcAft>
              <a:buNone/>
            </a:pPr>
            <a:r>
              <a:rPr lang="en-US"/>
              <a:t>The Entity Category best practice is managed by the  </a:t>
            </a:r>
            <a:r>
              <a:rPr lang="en-US" b="1"/>
              <a:t>REFEDS</a:t>
            </a:r>
            <a:r>
              <a:rPr lang="en-US"/>
              <a:t> working group through an open consultation among all the Federation Operators:the reference URL is</a:t>
            </a:r>
            <a:endParaRPr/>
          </a:p>
          <a:p>
            <a:pPr marL="457200" lvl="0" indent="0" algn="l" rtl="0">
              <a:lnSpc>
                <a:spcPct val="70000"/>
              </a:lnSpc>
              <a:spcBef>
                <a:spcPts val="750"/>
              </a:spcBef>
              <a:spcAft>
                <a:spcPts val="0"/>
              </a:spcAft>
              <a:buClr>
                <a:schemeClr val="dk1"/>
              </a:buClr>
              <a:buSzPts val="2800"/>
              <a:buFont typeface="Arial"/>
              <a:buNone/>
            </a:pPr>
            <a:r>
              <a:rPr lang="en-US" b="1" u="sng">
                <a:hlinkClick r:id="rId3"/>
              </a:rPr>
              <a:t>https://wiki.refeds.org/display/ENT/Entity-Categories+Home</a:t>
            </a:r>
            <a:endParaRPr b="1"/>
          </a:p>
          <a:p>
            <a:pPr marL="457200" lvl="0" indent="0" algn="l" rtl="0">
              <a:lnSpc>
                <a:spcPct val="70000"/>
              </a:lnSpc>
              <a:spcBef>
                <a:spcPts val="750"/>
              </a:spcBef>
              <a:spcAft>
                <a:spcPts val="0"/>
              </a:spcAft>
              <a:buClr>
                <a:schemeClr val="dk1"/>
              </a:buClr>
              <a:buSzPts val="2800"/>
              <a:buFont typeface="Arial"/>
              <a:buNone/>
            </a:pPr>
            <a:endParaRPr b="1"/>
          </a:p>
          <a:p>
            <a:pPr marL="0" lvl="0" indent="0" algn="l" rtl="0">
              <a:lnSpc>
                <a:spcPct val="70000"/>
              </a:lnSpc>
              <a:spcBef>
                <a:spcPts val="750"/>
              </a:spcBef>
              <a:spcAft>
                <a:spcPts val="0"/>
              </a:spcAft>
              <a:buNone/>
            </a:pPr>
            <a:r>
              <a:rPr lang="en-US"/>
              <a:t>The net outcome of using ECs, the produced simplification, consists in a federation </a:t>
            </a:r>
            <a:r>
              <a:rPr lang="en-US" b="1"/>
              <a:t>service categorization </a:t>
            </a:r>
            <a:r>
              <a:rPr lang="en-US"/>
              <a:t>of </a:t>
            </a:r>
            <a:r>
              <a:rPr lang="en-US" b="1"/>
              <a:t>homogeneous services</a:t>
            </a:r>
            <a:endParaRPr b="1"/>
          </a:p>
          <a:p>
            <a:pPr marL="457200" lvl="0" indent="0" algn="l" rtl="0">
              <a:lnSpc>
                <a:spcPct val="70000"/>
              </a:lnSpc>
              <a:spcBef>
                <a:spcPts val="750"/>
              </a:spcBef>
              <a:spcAft>
                <a:spcPts val="0"/>
              </a:spcAft>
              <a:buClr>
                <a:schemeClr val="dk1"/>
              </a:buClr>
              <a:buSzPts val="2800"/>
              <a:buFont typeface="Arial"/>
              <a:buNone/>
            </a:pPr>
            <a:endParaRPr/>
          </a:p>
          <a:p>
            <a:pPr marL="0" lvl="0" indent="0" algn="l" rtl="0">
              <a:lnSpc>
                <a:spcPct val="70000"/>
              </a:lnSpc>
              <a:spcBef>
                <a:spcPts val="750"/>
              </a:spcBef>
              <a:spcAft>
                <a:spcPts val="0"/>
              </a:spcAft>
              <a:buNone/>
            </a:pPr>
            <a:r>
              <a:rPr lang="en-US"/>
              <a:t>Another important goal of Entity Category is that the </a:t>
            </a:r>
            <a:r>
              <a:rPr lang="en-US" b="1"/>
              <a:t>attribute release policy will not be configured for each SP but only once</a:t>
            </a:r>
            <a:r>
              <a:rPr lang="en-US" b="1" strike="sngStrike"/>
              <a:t> </a:t>
            </a:r>
            <a:r>
              <a:rPr lang="en-US" b="1"/>
              <a:t>for the whole category</a:t>
            </a:r>
            <a:endParaRPr b="1"/>
          </a:p>
          <a:p>
            <a:pPr marL="457200" lvl="0" indent="0" algn="l" rtl="0">
              <a:lnSpc>
                <a:spcPct val="70000"/>
              </a:lnSpc>
              <a:spcBef>
                <a:spcPts val="750"/>
              </a:spcBef>
              <a:spcAft>
                <a:spcPts val="0"/>
              </a:spcAft>
              <a:buClr>
                <a:schemeClr val="dk1"/>
              </a:buClr>
              <a:buSzPts val="2800"/>
              <a:buFont typeface="Arial"/>
              <a:buNone/>
            </a:pPr>
            <a:endParaRPr/>
          </a:p>
          <a:p>
            <a:pPr marL="0" lvl="0" indent="0" algn="l" rtl="0">
              <a:lnSpc>
                <a:spcPct val="70000"/>
              </a:lnSpc>
              <a:spcBef>
                <a:spcPts val="750"/>
              </a:spcBef>
              <a:spcAft>
                <a:spcPts val="0"/>
              </a:spcAft>
              <a:buNone/>
            </a:pPr>
            <a:r>
              <a:rPr lang="en-US"/>
              <a:t>Each category will contain a set of homogeneous entities (in our case a set of SPs) that meet the requirements of the category itself - SPs become members of that category</a:t>
            </a:r>
            <a:endParaRPr/>
          </a:p>
          <a:p>
            <a:pPr marL="457200" lvl="0" indent="0" algn="l" rtl="0">
              <a:lnSpc>
                <a:spcPct val="70000"/>
              </a:lnSpc>
              <a:spcBef>
                <a:spcPts val="750"/>
              </a:spcBef>
              <a:spcAft>
                <a:spcPts val="0"/>
              </a:spcAft>
              <a:buClr>
                <a:schemeClr val="dk1"/>
              </a:buClr>
              <a:buSzPts val="2800"/>
              <a:buFont typeface="Arial"/>
              <a:buNone/>
            </a:pPr>
            <a:endParaRPr/>
          </a:p>
          <a:p>
            <a:pPr marL="0" lvl="0" indent="0" algn="l" rtl="0">
              <a:lnSpc>
                <a:spcPct val="70000"/>
              </a:lnSpc>
              <a:spcBef>
                <a:spcPts val="750"/>
              </a:spcBef>
              <a:spcAft>
                <a:spcPts val="0"/>
              </a:spcAft>
              <a:buNone/>
            </a:pPr>
            <a:r>
              <a:rPr lang="en-US"/>
              <a:t>IdPs can configure a rule for the category that will remain unchanged </a:t>
            </a:r>
            <a:br>
              <a:rPr lang="en-US"/>
            </a:br>
            <a:r>
              <a:rPr lang="en-US"/>
              <a:t>(</a:t>
            </a:r>
            <a:r>
              <a:rPr lang="en-US" b="1"/>
              <a:t>scalable</a:t>
            </a:r>
            <a:r>
              <a:rPr lang="en-US"/>
              <a:t>) even if further SPs become member of that category in the future.</a:t>
            </a:r>
            <a:endParaRPr/>
          </a:p>
          <a:p>
            <a:pPr marL="0" lvl="0" indent="0" algn="l" rtl="0">
              <a:spcBef>
                <a:spcPts val="0"/>
              </a:spcBef>
              <a:spcAft>
                <a:spcPts val="0"/>
              </a:spcAft>
              <a:buNone/>
            </a:pPr>
            <a:endParaRPr/>
          </a:p>
        </p:txBody>
      </p:sp>
      <p:sp>
        <p:nvSpPr>
          <p:cNvPr id="467" name="Google Shape;467;p5: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p62: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listed here are the self assertions by organization about the way they commit to handle operational security: </a:t>
            </a:r>
            <a:endParaRPr/>
          </a:p>
        </p:txBody>
      </p:sp>
      <p:sp>
        <p:nvSpPr>
          <p:cNvPr id="927" name="Google Shape;927;p62: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p63: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is the same commitments - this time about Incident Response procedures, for organizations. </a:t>
            </a:r>
            <a:endParaRPr/>
          </a:p>
        </p:txBody>
      </p:sp>
      <p:sp>
        <p:nvSpPr>
          <p:cNvPr id="933" name="Google Shape;933;p63: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p64: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slides shows that the main benefits of having introduced SIRFTI are. </a:t>
            </a:r>
            <a:endParaRPr/>
          </a:p>
        </p:txBody>
      </p:sp>
      <p:sp>
        <p:nvSpPr>
          <p:cNvPr id="939" name="Google Shape;939;p64: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p65: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So what are the reasons for which and IdP or an SP should adopt SIRTFI and stick to the implied procedures ?</a:t>
            </a:r>
            <a:endParaRPr/>
          </a:p>
        </p:txBody>
      </p:sp>
      <p:sp>
        <p:nvSpPr>
          <p:cNvPr id="945" name="Google Shape;945;p65: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p66: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4" name="Google Shape;954;p66: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How do we implement SIRTFI in practice ? the first step is perform your Entity’s self assessment</a:t>
            </a:r>
            <a:endParaRPr/>
          </a:p>
        </p:txBody>
      </p:sp>
      <p:sp>
        <p:nvSpPr>
          <p:cNvPr id="955" name="Google Shape;955;p66: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p67: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1" name="Google Shape;961;p67: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second step is adding security contacts to your metadata</a:t>
            </a:r>
            <a:endParaRPr/>
          </a:p>
        </p:txBody>
      </p:sp>
      <p:sp>
        <p:nvSpPr>
          <p:cNvPr id="962" name="Google Shape;962;p67:notes"/>
          <p:cNvSpPr txBox="1">
            <a:spLocks noGrp="1"/>
          </p:cNvSpPr>
          <p:nvPr>
            <p:ph type="sldNum" idx="12"/>
          </p:nvPr>
        </p:nvSpPr>
        <p:spPr>
          <a:xfrm>
            <a:off x="3884613" y="11580813"/>
            <a:ext cx="2971800" cy="6111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None/>
            </a:pPr>
            <a:fld id="{00000000-1234-1234-1234-123412341234}" type="slidenum">
              <a:rPr lang="en-US"/>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p68: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is how you add the security contacts in practice.</a:t>
            </a:r>
            <a:endParaRPr/>
          </a:p>
        </p:txBody>
      </p:sp>
      <p:sp>
        <p:nvSpPr>
          <p:cNvPr id="968" name="Google Shape;968;p68: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p69: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Third step is providing the assurance certification Entity Attribute: </a:t>
            </a:r>
            <a:endParaRPr/>
          </a:p>
        </p:txBody>
      </p:sp>
      <p:sp>
        <p:nvSpPr>
          <p:cNvPr id="975" name="Google Shape;975;p69: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p70: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is an example of how you do it in practice.</a:t>
            </a:r>
            <a:endParaRPr/>
          </a:p>
        </p:txBody>
      </p:sp>
      <p:sp>
        <p:nvSpPr>
          <p:cNvPr id="981" name="Google Shape;981;p70: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p71: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There is now a new version of SIRTFI defined in 2022. </a:t>
            </a:r>
            <a:endParaRPr/>
          </a:p>
        </p:txBody>
      </p:sp>
      <p:sp>
        <p:nvSpPr>
          <p:cNvPr id="988" name="Google Shape;988;p71: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p6: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practice we introduce Entity Categories in this way:</a:t>
            </a:r>
            <a:endParaRPr/>
          </a:p>
          <a:p>
            <a:pPr marL="0" lvl="0" indent="0" algn="l" rtl="0">
              <a:spcBef>
                <a:spcPts val="0"/>
              </a:spcBef>
              <a:spcAft>
                <a:spcPts val="0"/>
              </a:spcAft>
              <a:buNone/>
            </a:pPr>
            <a:endParaRPr/>
          </a:p>
          <a:p>
            <a:pPr marL="0" lvl="0" indent="0" algn="l" rtl="0">
              <a:spcBef>
                <a:spcPts val="0"/>
              </a:spcBef>
              <a:spcAft>
                <a:spcPts val="0"/>
              </a:spcAft>
              <a:buNone/>
            </a:pPr>
            <a:r>
              <a:rPr lang="en-US"/>
              <a:t>Within a federation, its members agree to</a:t>
            </a:r>
            <a:endParaRPr/>
          </a:p>
          <a:p>
            <a:pPr marL="0" lvl="0" indent="0" algn="l" rtl="0">
              <a:spcBef>
                <a:spcPts val="0"/>
              </a:spcBef>
              <a:spcAft>
                <a:spcPts val="0"/>
              </a:spcAft>
              <a:buNone/>
            </a:pPr>
            <a:endParaRPr/>
          </a:p>
          <a:p>
            <a:pPr marL="457200" lvl="0" indent="-304800" algn="l" rtl="0">
              <a:lnSpc>
                <a:spcPct val="150000"/>
              </a:lnSpc>
              <a:spcBef>
                <a:spcPts val="750"/>
              </a:spcBef>
              <a:spcAft>
                <a:spcPts val="0"/>
              </a:spcAft>
              <a:buClr>
                <a:srgbClr val="004360"/>
              </a:buClr>
              <a:buSzPts val="1200"/>
              <a:buFont typeface="Calibri"/>
              <a:buAutoNum type="arabicPeriod"/>
            </a:pPr>
            <a:r>
              <a:rPr lang="en-US">
                <a:solidFill>
                  <a:srgbClr val="004360"/>
                </a:solidFill>
              </a:rPr>
              <a:t>Introduce one or more Entity Category for its federated IdP and SP </a:t>
            </a:r>
            <a:endParaRPr>
              <a:solidFill>
                <a:srgbClr val="004360"/>
              </a:solidFill>
            </a:endParaRPr>
          </a:p>
          <a:p>
            <a:pPr marL="457200" lvl="0" indent="-304800" algn="l" rtl="0">
              <a:lnSpc>
                <a:spcPct val="150000"/>
              </a:lnSpc>
              <a:spcBef>
                <a:spcPts val="0"/>
              </a:spcBef>
              <a:spcAft>
                <a:spcPts val="0"/>
              </a:spcAft>
              <a:buClr>
                <a:srgbClr val="004360"/>
              </a:buClr>
              <a:buSzPts val="1200"/>
              <a:buFont typeface="Calibri"/>
              <a:buAutoNum type="arabicPeriod"/>
            </a:pPr>
            <a:r>
              <a:rPr lang="en-US">
                <a:solidFill>
                  <a:srgbClr val="004360"/>
                </a:solidFill>
              </a:rPr>
              <a:t>Define a set of criteria to belong to the category</a:t>
            </a:r>
            <a:endParaRPr>
              <a:solidFill>
                <a:srgbClr val="004360"/>
              </a:solidFill>
            </a:endParaRPr>
          </a:p>
          <a:p>
            <a:pPr marL="457200" lvl="0" indent="-304800" algn="l" rtl="0">
              <a:lnSpc>
                <a:spcPct val="150000"/>
              </a:lnSpc>
              <a:spcBef>
                <a:spcPts val="0"/>
              </a:spcBef>
              <a:spcAft>
                <a:spcPts val="0"/>
              </a:spcAft>
              <a:buClr>
                <a:srgbClr val="004360"/>
              </a:buClr>
              <a:buSzPts val="1200"/>
              <a:buFont typeface="Calibri"/>
              <a:buAutoNum type="arabicPeriod"/>
            </a:pPr>
            <a:r>
              <a:rPr lang="en-US">
                <a:solidFill>
                  <a:srgbClr val="004360"/>
                </a:solidFill>
              </a:rPr>
              <a:t>Establish procedures, both for SPs and IdPs, to be a member</a:t>
            </a:r>
            <a:endParaRPr>
              <a:solidFill>
                <a:srgbClr val="004360"/>
              </a:solidFill>
            </a:endParaRPr>
          </a:p>
          <a:p>
            <a:pPr marL="457200" lvl="0" indent="-304800" algn="l" rtl="0">
              <a:lnSpc>
                <a:spcPct val="150000"/>
              </a:lnSpc>
              <a:spcBef>
                <a:spcPts val="0"/>
              </a:spcBef>
              <a:spcAft>
                <a:spcPts val="0"/>
              </a:spcAft>
              <a:buClr>
                <a:srgbClr val="004360"/>
              </a:buClr>
              <a:buSzPts val="1200"/>
              <a:buFont typeface="Calibri"/>
              <a:buAutoNum type="arabicPeriod"/>
            </a:pPr>
            <a:r>
              <a:rPr lang="en-US">
                <a:solidFill>
                  <a:srgbClr val="004360"/>
                </a:solidFill>
              </a:rPr>
              <a:t>Report the Membership to a category making use of </a:t>
            </a:r>
            <a:r>
              <a:rPr lang="en-US">
                <a:solidFill>
                  <a:srgbClr val="C00000"/>
                </a:solidFill>
              </a:rPr>
              <a:t> the entity metadata</a:t>
            </a:r>
            <a:endParaRPr>
              <a:solidFill>
                <a:srgbClr val="C00000"/>
              </a:solidFill>
            </a:endParaRPr>
          </a:p>
          <a:p>
            <a:pPr marL="0" lvl="0" indent="0" algn="l" rtl="0">
              <a:spcBef>
                <a:spcPts val="0"/>
              </a:spcBef>
              <a:spcAft>
                <a:spcPts val="0"/>
              </a:spcAft>
              <a:buNone/>
            </a:pPr>
            <a:endParaRPr/>
          </a:p>
        </p:txBody>
      </p:sp>
      <p:sp>
        <p:nvSpPr>
          <p:cNvPr id="473" name="Google Shape;473;p6: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p72: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To find out more about SIRTFI you can visit the REFEDS website</a:t>
            </a:r>
            <a:endParaRPr/>
          </a:p>
        </p:txBody>
      </p:sp>
      <p:sp>
        <p:nvSpPr>
          <p:cNvPr id="994" name="Google Shape;994;p72: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p73: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Let’s see how operational security works this time in SIRTFI version 2: </a:t>
            </a:r>
            <a:endParaRPr/>
          </a:p>
        </p:txBody>
      </p:sp>
      <p:sp>
        <p:nvSpPr>
          <p:cNvPr id="1000" name="Google Shape;1000;p73: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p74: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Similarly, let’s see what incident response foresees for SIRTFI version 2: in this respect a key mandatory new feature is NOTIFICATION</a:t>
            </a:r>
            <a:endParaRPr/>
          </a:p>
          <a:p>
            <a:pPr marL="0" lvl="0" indent="0" algn="l" rtl="0">
              <a:spcBef>
                <a:spcPts val="0"/>
              </a:spcBef>
              <a:spcAft>
                <a:spcPts val="0"/>
              </a:spcAft>
              <a:buNone/>
            </a:pPr>
            <a:r>
              <a:rPr lang="en-US"/>
              <a:t>(we could rename SIRTFI version 2 into NOTIFY in a way….)</a:t>
            </a:r>
            <a:endParaRPr/>
          </a:p>
        </p:txBody>
      </p:sp>
      <p:sp>
        <p:nvSpPr>
          <p:cNvPr id="1006" name="Google Shape;1006;p74: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p75: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There are also recommendations on traceability in SIRTFI version 2: </a:t>
            </a:r>
            <a:endParaRPr/>
          </a:p>
        </p:txBody>
      </p:sp>
      <p:sp>
        <p:nvSpPr>
          <p:cNvPr id="1012" name="Google Shape;1012;p75: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p76: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….and user rules and conditions: </a:t>
            </a:r>
            <a:endParaRPr/>
          </a:p>
        </p:txBody>
      </p:sp>
      <p:sp>
        <p:nvSpPr>
          <p:cNvPr id="1018" name="Google Shape;1018;p76: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p77: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 key item is the security contacts:</a:t>
            </a:r>
            <a:endParaRPr/>
          </a:p>
        </p:txBody>
      </p:sp>
      <p:sp>
        <p:nvSpPr>
          <p:cNvPr id="1024" name="Google Shape;1024;p77: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8"/>
        <p:cNvGrpSpPr/>
        <p:nvPr/>
      </p:nvGrpSpPr>
      <p:grpSpPr>
        <a:xfrm>
          <a:off x="0" y="0"/>
          <a:ext cx="0" cy="0"/>
          <a:chOff x="0" y="0"/>
          <a:chExt cx="0" cy="0"/>
        </a:xfrm>
      </p:grpSpPr>
      <p:sp>
        <p:nvSpPr>
          <p:cNvPr id="1029" name="Google Shape;1029;p78: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0" name="Google Shape;1030;p78: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
        <p:cNvGrpSpPr/>
        <p:nvPr/>
      </p:nvGrpSpPr>
      <p:grpSpPr>
        <a:xfrm>
          <a:off x="0" y="0"/>
          <a:ext cx="0" cy="0"/>
          <a:chOff x="0" y="0"/>
          <a:chExt cx="0" cy="0"/>
        </a:xfrm>
      </p:grpSpPr>
      <p:sp>
        <p:nvSpPr>
          <p:cNvPr id="1036" name="Google Shape;1036;p79: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7" name="Google Shape;1037;p79: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p80: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4" name="Google Shape;1044;p80: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526068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p7: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One of the most important usage of Entity Categories is to ease the releasing of attributes: if a Service Provider respects specific criteria while managing the attributes that are provided to it, and IdP can trust it easily given the clear statement on the policy by means of which these released attributes about its users will be managed</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79" name="Google Shape;479;p7: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2f3921b2527_1_434: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9" name="Google Shape;519;g2f3921b2527_1_434:notes"/>
          <p:cNvSpPr txBox="1">
            <a:spLocks noGrp="1"/>
          </p:cNvSpPr>
          <p:nvPr>
            <p:ph type="body" idx="1"/>
          </p:nvPr>
        </p:nvSpPr>
        <p:spPr>
          <a:xfrm>
            <a:off x="685800" y="5867400"/>
            <a:ext cx="5486400" cy="48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20" name="Google Shape;520;g2f3921b2527_1_434:notes"/>
          <p:cNvSpPr txBox="1">
            <a:spLocks noGrp="1"/>
          </p:cNvSpPr>
          <p:nvPr>
            <p:ph type="sldNum" idx="12"/>
          </p:nvPr>
        </p:nvSpPr>
        <p:spPr>
          <a:xfrm>
            <a:off x="3884613" y="11580284"/>
            <a:ext cx="2971800" cy="611716"/>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80</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8:notes"/>
          <p:cNvSpPr txBox="1">
            <a:spLocks noGrp="1"/>
          </p:cNvSpPr>
          <p:nvPr>
            <p:ph type="body" idx="1"/>
          </p:nvPr>
        </p:nvSpPr>
        <p:spPr>
          <a:xfrm>
            <a:off x="685800" y="5867400"/>
            <a:ext cx="5486400" cy="48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Let’s see in practice how the Entity Category attribute work: </a:t>
            </a:r>
            <a:endParaRPr/>
          </a:p>
          <a:p>
            <a:pPr marL="0" lvl="0" indent="0" algn="l" rtl="0">
              <a:spcBef>
                <a:spcPts val="0"/>
              </a:spcBef>
              <a:spcAft>
                <a:spcPts val="0"/>
              </a:spcAft>
              <a:buNone/>
            </a:pPr>
            <a:endParaRPr/>
          </a:p>
          <a:p>
            <a:pPr marL="0" lvl="0" indent="0" algn="l" rtl="0">
              <a:lnSpc>
                <a:spcPct val="90000"/>
              </a:lnSpc>
              <a:spcBef>
                <a:spcPts val="0"/>
              </a:spcBef>
              <a:spcAft>
                <a:spcPts val="0"/>
              </a:spcAft>
              <a:buClr>
                <a:schemeClr val="dk1"/>
              </a:buClr>
              <a:buSzPts val="2400"/>
              <a:buFont typeface="Arial"/>
              <a:buNone/>
            </a:pPr>
            <a:r>
              <a:rPr lang="en-US"/>
              <a:t>To obtain the entity category attribute a SP MUST satisfy the requirements for the category and needs to ASK for the certification to the Registrar</a:t>
            </a:r>
            <a:endParaRPr/>
          </a:p>
          <a:p>
            <a:pPr marL="0" lvl="0" indent="0" algn="l" rtl="0">
              <a:lnSpc>
                <a:spcPct val="90000"/>
              </a:lnSpc>
              <a:spcBef>
                <a:spcPts val="750"/>
              </a:spcBef>
              <a:spcAft>
                <a:spcPts val="0"/>
              </a:spcAft>
              <a:buNone/>
            </a:pPr>
            <a:r>
              <a:rPr lang="en-US"/>
              <a:t>To certify that a SP is member of a category the Registrar (after any necessary control) adds a fragment to the SP entity metadata like the one reported on this slide. </a:t>
            </a:r>
            <a:endParaRPr/>
          </a:p>
          <a:p>
            <a:pPr marL="0" lvl="0" indent="0" algn="l" rtl="0">
              <a:lnSpc>
                <a:spcPct val="90000"/>
              </a:lnSpc>
              <a:spcBef>
                <a:spcPts val="750"/>
              </a:spcBef>
              <a:spcAft>
                <a:spcPts val="0"/>
              </a:spcAft>
              <a:buNone/>
            </a:pPr>
            <a:endParaRPr/>
          </a:p>
          <a:p>
            <a:pPr marL="0" lvl="0" indent="0" algn="l" rtl="0">
              <a:lnSpc>
                <a:spcPct val="90000"/>
              </a:lnSpc>
              <a:spcBef>
                <a:spcPts val="750"/>
              </a:spcBef>
              <a:spcAft>
                <a:spcPts val="0"/>
              </a:spcAft>
              <a:buNone/>
            </a:pPr>
            <a:endParaRPr/>
          </a:p>
          <a:p>
            <a:pPr marL="0" lvl="0" indent="0" algn="l" rtl="0">
              <a:lnSpc>
                <a:spcPct val="90000"/>
              </a:lnSpc>
              <a:spcBef>
                <a:spcPts val="750"/>
              </a:spcBef>
              <a:spcAft>
                <a:spcPts val="0"/>
              </a:spcAft>
              <a:buClr>
                <a:schemeClr val="dk1"/>
              </a:buClr>
              <a:buSzPts val="2400"/>
              <a:buFont typeface="Arial"/>
              <a:buNone/>
            </a:pPr>
            <a:endParaRPr/>
          </a:p>
          <a:p>
            <a:pPr marL="0" lvl="0" indent="0" algn="l" rtl="0">
              <a:spcBef>
                <a:spcPts val="0"/>
              </a:spcBef>
              <a:spcAft>
                <a:spcPts val="0"/>
              </a:spcAft>
              <a:buNone/>
            </a:pPr>
            <a:endParaRPr/>
          </a:p>
        </p:txBody>
      </p:sp>
      <p:sp>
        <p:nvSpPr>
          <p:cNvPr id="487" name="Google Shape;487;p8:notes"/>
          <p:cNvSpPr>
            <a:spLocks noGrp="1" noRot="1" noChangeAspect="1"/>
          </p:cNvSpPr>
          <p:nvPr>
            <p:ph type="sldImg" idx="2"/>
          </p:nvPr>
        </p:nvSpPr>
        <p:spPr>
          <a:xfrm>
            <a:off x="-228600" y="1524000"/>
            <a:ext cx="7315200" cy="4114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4.xml"/><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pic>
        <p:nvPicPr>
          <p:cNvPr id="24" name="Google Shape;24;p30"/>
          <p:cNvPicPr preferRelativeResize="0"/>
          <p:nvPr/>
        </p:nvPicPr>
        <p:blipFill rotWithShape="1">
          <a:blip r:embed="rId2">
            <a:alphaModFix/>
          </a:blip>
          <a:srcRect l="34639"/>
          <a:stretch/>
        </p:blipFill>
        <p:spPr>
          <a:xfrm>
            <a:off x="10319656" y="0"/>
            <a:ext cx="1872343" cy="6858000"/>
          </a:xfrm>
          <a:prstGeom prst="rect">
            <a:avLst/>
          </a:prstGeom>
          <a:noFill/>
          <a:ln>
            <a:noFill/>
          </a:ln>
        </p:spPr>
      </p:pic>
      <p:pic>
        <p:nvPicPr>
          <p:cNvPr id="25" name="Google Shape;25;p30"/>
          <p:cNvPicPr preferRelativeResize="0"/>
          <p:nvPr/>
        </p:nvPicPr>
        <p:blipFill rotWithShape="1">
          <a:blip r:embed="rId3">
            <a:alphaModFix/>
          </a:blip>
          <a:srcRect b="18334"/>
          <a:stretch/>
        </p:blipFill>
        <p:spPr>
          <a:xfrm>
            <a:off x="10787186" y="6071366"/>
            <a:ext cx="1099028" cy="511436"/>
          </a:xfrm>
          <a:prstGeom prst="rect">
            <a:avLst/>
          </a:prstGeom>
          <a:noFill/>
          <a:ln>
            <a:noFill/>
          </a:ln>
        </p:spPr>
      </p:pic>
      <p:sp>
        <p:nvSpPr>
          <p:cNvPr id="26" name="Google Shape;26;p30"/>
          <p:cNvSpPr txBox="1">
            <a:spLocks noGrp="1"/>
          </p:cNvSpPr>
          <p:nvPr>
            <p:ph type="body" idx="1"/>
          </p:nvPr>
        </p:nvSpPr>
        <p:spPr>
          <a:xfrm>
            <a:off x="998895" y="1428050"/>
            <a:ext cx="8633637" cy="435133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1E4E79"/>
              </a:buClr>
              <a:buSzPts val="2800"/>
              <a:buChar char="•"/>
              <a:defRPr>
                <a:solidFill>
                  <a:srgbClr val="1E4E79"/>
                </a:solidFill>
              </a:defRPr>
            </a:lvl1pPr>
            <a:lvl2pPr marL="914400" lvl="1" indent="-381000" algn="l">
              <a:lnSpc>
                <a:spcPct val="90000"/>
              </a:lnSpc>
              <a:spcBef>
                <a:spcPts val="500"/>
              </a:spcBef>
              <a:spcAft>
                <a:spcPts val="0"/>
              </a:spcAft>
              <a:buClr>
                <a:srgbClr val="1E4E79"/>
              </a:buClr>
              <a:buSzPts val="2400"/>
              <a:buChar char="•"/>
              <a:defRPr>
                <a:solidFill>
                  <a:srgbClr val="1E4E79"/>
                </a:solidFill>
              </a:defRPr>
            </a:lvl2pPr>
            <a:lvl3pPr marL="1371600" lvl="2" indent="-355600" algn="l">
              <a:lnSpc>
                <a:spcPct val="90000"/>
              </a:lnSpc>
              <a:spcBef>
                <a:spcPts val="500"/>
              </a:spcBef>
              <a:spcAft>
                <a:spcPts val="0"/>
              </a:spcAft>
              <a:buClr>
                <a:srgbClr val="1E4E79"/>
              </a:buClr>
              <a:buSzPts val="2000"/>
              <a:buChar char="•"/>
              <a:defRPr>
                <a:solidFill>
                  <a:srgbClr val="1E4E79"/>
                </a:solidFill>
              </a:defRPr>
            </a:lvl3pPr>
            <a:lvl4pPr marL="1828800" lvl="3" indent="-342900" algn="l">
              <a:lnSpc>
                <a:spcPct val="90000"/>
              </a:lnSpc>
              <a:spcBef>
                <a:spcPts val="500"/>
              </a:spcBef>
              <a:spcAft>
                <a:spcPts val="0"/>
              </a:spcAft>
              <a:buClr>
                <a:srgbClr val="1E4E79"/>
              </a:buClr>
              <a:buSzPts val="1800"/>
              <a:buChar char="•"/>
              <a:defRPr>
                <a:solidFill>
                  <a:srgbClr val="1E4E79"/>
                </a:solidFill>
              </a:defRPr>
            </a:lvl4pPr>
            <a:lvl5pPr marL="2286000" lvl="4" indent="-342900" algn="l">
              <a:lnSpc>
                <a:spcPct val="90000"/>
              </a:lnSpc>
              <a:spcBef>
                <a:spcPts val="500"/>
              </a:spcBef>
              <a:spcAft>
                <a:spcPts val="0"/>
              </a:spcAft>
              <a:buClr>
                <a:srgbClr val="1E4E79"/>
              </a:buClr>
              <a:buSzPts val="1800"/>
              <a:buChar char="•"/>
              <a:defRPr>
                <a:solidFill>
                  <a:srgbClr val="1E4E79"/>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30"/>
          <p:cNvSpPr txBox="1">
            <a:spLocks noGrp="1"/>
          </p:cNvSpPr>
          <p:nvPr>
            <p:ph type="title"/>
          </p:nvPr>
        </p:nvSpPr>
        <p:spPr>
          <a:xfrm>
            <a:off x="998895" y="705164"/>
            <a:ext cx="9894723" cy="43090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65081"/>
              </a:buClr>
              <a:buSzPts val="4400"/>
              <a:buFont typeface="Calibri"/>
              <a:buNone/>
              <a:defRPr>
                <a:solidFill>
                  <a:srgbClr val="06508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30"/>
          <p:cNvSpPr/>
          <p:nvPr/>
        </p:nvSpPr>
        <p:spPr>
          <a:xfrm>
            <a:off x="8785191" y="6317559"/>
            <a:ext cx="1532963" cy="340679"/>
          </a:xfrm>
          <a:prstGeom prst="rect">
            <a:avLst/>
          </a:prstGeom>
          <a:noFill/>
          <a:ln>
            <a:noFill/>
          </a:ln>
        </p:spPr>
        <p:txBody>
          <a:bodyPr spcFirstLastPara="1" wrap="square" lIns="91425" tIns="45700" rIns="91425" bIns="45700" anchor="t" anchorCtr="0">
            <a:noAutofit/>
          </a:bodyPr>
          <a:lstStyle/>
          <a:p>
            <a:pPr marL="0" marR="0" lvl="0" indent="0" algn="r" rtl="0">
              <a:lnSpc>
                <a:spcPct val="90000"/>
              </a:lnSpc>
              <a:spcBef>
                <a:spcPts val="0"/>
              </a:spcBef>
              <a:spcAft>
                <a:spcPts val="0"/>
              </a:spcAft>
              <a:buClr>
                <a:srgbClr val="03435F"/>
              </a:buClr>
              <a:buSzPts val="1200"/>
              <a:buFont typeface="Arial"/>
              <a:buNone/>
            </a:pPr>
            <a:r>
              <a:rPr lang="en-US" sz="1200" b="0" i="0" u="none" strike="noStrike" cap="none">
                <a:solidFill>
                  <a:srgbClr val="03435F"/>
                </a:solidFill>
                <a:latin typeface="Calibri"/>
                <a:ea typeface="Calibri"/>
                <a:cs typeface="Calibri"/>
                <a:sym typeface="Calibri"/>
              </a:rPr>
              <a:t>www.geant.org</a:t>
            </a:r>
            <a:endParaRPr sz="1200" b="0" i="0" u="none" strike="noStrike" cap="none">
              <a:solidFill>
                <a:srgbClr val="03435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sposition personnalisée">
  <p:cSld name="Disposition personnalisée">
    <p:spTree>
      <p:nvGrpSpPr>
        <p:cNvPr id="1" name="Shape 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5"/>
        <p:cNvGrpSpPr/>
        <p:nvPr/>
      </p:nvGrpSpPr>
      <p:grpSpPr>
        <a:xfrm>
          <a:off x="0" y="0"/>
          <a:ext cx="0" cy="0"/>
          <a:chOff x="0" y="0"/>
          <a:chExt cx="0" cy="0"/>
        </a:xfrm>
      </p:grpSpPr>
      <p:sp>
        <p:nvSpPr>
          <p:cNvPr id="36" name="Google Shape;36;g2f3921b2527_1_5"/>
          <p:cNvSpPr/>
          <p:nvPr/>
        </p:nvSpPr>
        <p:spPr>
          <a:xfrm>
            <a:off x="0" y="-22301"/>
            <a:ext cx="12032535" cy="6338264"/>
          </a:xfrm>
          <a:prstGeom prst="rect">
            <a:avLst/>
          </a:prstGeom>
          <a:solidFill>
            <a:srgbClr val="30348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7" name="Google Shape;37;g2f3921b2527_1_5"/>
          <p:cNvPicPr preferRelativeResize="0"/>
          <p:nvPr/>
        </p:nvPicPr>
        <p:blipFill rotWithShape="1">
          <a:blip r:embed="rId2">
            <a:alphaModFix/>
          </a:blip>
          <a:srcRect l="13286" t="60631" r="43124" b="7996"/>
          <a:stretch/>
        </p:blipFill>
        <p:spPr>
          <a:xfrm>
            <a:off x="711199" y="-22302"/>
            <a:ext cx="11480801" cy="5825201"/>
          </a:xfrm>
          <a:prstGeom prst="rect">
            <a:avLst/>
          </a:prstGeom>
          <a:noFill/>
          <a:ln>
            <a:noFill/>
          </a:ln>
        </p:spPr>
      </p:pic>
      <p:sp>
        <p:nvSpPr>
          <p:cNvPr id="38" name="Google Shape;38;g2f3921b2527_1_5"/>
          <p:cNvSpPr/>
          <p:nvPr/>
        </p:nvSpPr>
        <p:spPr>
          <a:xfrm>
            <a:off x="12754" y="4832211"/>
            <a:ext cx="12179246" cy="2042360"/>
          </a:xfrm>
          <a:prstGeom prst="rect">
            <a:avLst/>
          </a:prstGeom>
          <a:solidFill>
            <a:srgbClr val="425E9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9" name="Google Shape;39;g2f3921b2527_1_5"/>
          <p:cNvPicPr preferRelativeResize="0"/>
          <p:nvPr/>
        </p:nvPicPr>
        <p:blipFill rotWithShape="1">
          <a:blip r:embed="rId3">
            <a:alphaModFix/>
          </a:blip>
          <a:srcRect t="-1" b="15503"/>
          <a:stretch/>
        </p:blipFill>
        <p:spPr>
          <a:xfrm>
            <a:off x="852542" y="682159"/>
            <a:ext cx="1432450" cy="689706"/>
          </a:xfrm>
          <a:prstGeom prst="rect">
            <a:avLst/>
          </a:prstGeom>
          <a:noFill/>
          <a:ln>
            <a:noFill/>
          </a:ln>
        </p:spPr>
      </p:pic>
      <p:sp>
        <p:nvSpPr>
          <p:cNvPr id="40" name="Google Shape;40;g2f3921b2527_1_5"/>
          <p:cNvSpPr txBox="1">
            <a:spLocks noGrp="1"/>
          </p:cNvSpPr>
          <p:nvPr>
            <p:ph type="title"/>
          </p:nvPr>
        </p:nvSpPr>
        <p:spPr>
          <a:xfrm>
            <a:off x="744354" y="2314410"/>
            <a:ext cx="9894723" cy="430909"/>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000"/>
              <a:buFont typeface="Calibri"/>
              <a:buNone/>
              <a:defRPr sz="4000" b="1"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1" name="Google Shape;41;g2f3921b2527_1_5"/>
          <p:cNvSpPr txBox="1">
            <a:spLocks noGrp="1"/>
          </p:cNvSpPr>
          <p:nvPr>
            <p:ph type="body" idx="1"/>
          </p:nvPr>
        </p:nvSpPr>
        <p:spPr>
          <a:xfrm>
            <a:off x="744354" y="2777636"/>
            <a:ext cx="10444393" cy="47932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400"/>
              <a:buFont typeface="Arial"/>
              <a:buNone/>
              <a:defRPr sz="24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4pPr>
            <a:lvl5pPr marL="2286000" marR="0" lvl="4"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Google Shape;42;g2f3921b2527_1_5"/>
          <p:cNvSpPr/>
          <p:nvPr/>
        </p:nvSpPr>
        <p:spPr>
          <a:xfrm>
            <a:off x="11037739" y="5716824"/>
            <a:ext cx="1171195" cy="1171195"/>
          </a:xfrm>
          <a:custGeom>
            <a:avLst/>
            <a:gdLst/>
            <a:ahLst/>
            <a:cxnLst/>
            <a:rect l="l" t="t" r="r" b="b"/>
            <a:pathLst>
              <a:path w="1402596" h="1402596" extrusionOk="0">
                <a:moveTo>
                  <a:pt x="0" y="1402596"/>
                </a:moveTo>
                <a:lnTo>
                  <a:pt x="1402596" y="0"/>
                </a:lnTo>
                <a:lnTo>
                  <a:pt x="1402596" y="1402596"/>
                </a:lnTo>
                <a:lnTo>
                  <a:pt x="0" y="1402596"/>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3" name="Google Shape;43;g2f3921b2527_1_5"/>
          <p:cNvSpPr/>
          <p:nvPr/>
        </p:nvSpPr>
        <p:spPr>
          <a:xfrm rot="-2659028">
            <a:off x="10539361" y="5650681"/>
            <a:ext cx="1640667" cy="774393"/>
          </a:xfrm>
          <a:custGeom>
            <a:avLst/>
            <a:gdLst/>
            <a:ahLst/>
            <a:cxnLst/>
            <a:rect l="l" t="t" r="r" b="b"/>
            <a:pathLst>
              <a:path w="1568570" h="780013" extrusionOk="0">
                <a:moveTo>
                  <a:pt x="0" y="780013"/>
                </a:moveTo>
                <a:cubicBezTo>
                  <a:pt x="22577" y="772854"/>
                  <a:pt x="614066" y="457407"/>
                  <a:pt x="805448" y="0"/>
                </a:cubicBezTo>
                <a:cubicBezTo>
                  <a:pt x="1338525" y="651398"/>
                  <a:pt x="1577484" y="756042"/>
                  <a:pt x="1568317" y="756181"/>
                </a:cubicBezTo>
                <a:lnTo>
                  <a:pt x="0" y="780013"/>
                </a:lnTo>
                <a:close/>
              </a:path>
            </a:pathLst>
          </a:custGeom>
          <a:solidFill>
            <a:srgbClr val="30338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4" name="Google Shape;44;g2f3921b2527_1_5"/>
          <p:cNvSpPr txBox="1"/>
          <p:nvPr/>
        </p:nvSpPr>
        <p:spPr>
          <a:xfrm>
            <a:off x="11291245" y="6408696"/>
            <a:ext cx="1003253" cy="47932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EE426D"/>
              </a:buClr>
              <a:buSzPts val="2000"/>
              <a:buFont typeface="Arial"/>
              <a:buNone/>
            </a:pPr>
            <a:r>
              <a:rPr lang="en-US" sz="2000" b="1" i="0" u="none" strike="noStrike" cap="none">
                <a:solidFill>
                  <a:srgbClr val="EE426D"/>
                </a:solidFill>
                <a:latin typeface="Calibri"/>
                <a:ea typeface="Calibri"/>
                <a:cs typeface="Calibri"/>
                <a:sym typeface="Calibri"/>
              </a:rPr>
              <a:t>GN5-1</a:t>
            </a:r>
            <a:endParaRPr sz="2000" b="1" i="0" u="none" strike="noStrike" cap="none">
              <a:solidFill>
                <a:srgbClr val="EE426D"/>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52"/>
        <p:cNvGrpSpPr/>
        <p:nvPr/>
      </p:nvGrpSpPr>
      <p:grpSpPr>
        <a:xfrm>
          <a:off x="0" y="0"/>
          <a:ext cx="0" cy="0"/>
          <a:chOff x="0" y="0"/>
          <a:chExt cx="0" cy="0"/>
        </a:xfrm>
      </p:grpSpPr>
      <p:sp>
        <p:nvSpPr>
          <p:cNvPr id="53" name="Google Shape;53;g2f3921b2527_1_32"/>
          <p:cNvSpPr txBox="1">
            <a:spLocks noGrp="1"/>
          </p:cNvSpPr>
          <p:nvPr>
            <p:ph type="title"/>
          </p:nvPr>
        </p:nvSpPr>
        <p:spPr>
          <a:xfrm>
            <a:off x="454525" y="390292"/>
            <a:ext cx="9390692" cy="75270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1F4270"/>
              </a:buClr>
              <a:buSzPts val="2400"/>
              <a:buFont typeface="Calibri"/>
              <a:buNone/>
              <a:defRPr sz="2400" b="1" cap="none">
                <a:solidFill>
                  <a:srgbClr val="1F4270"/>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g2f3921b2527_1_32"/>
          <p:cNvSpPr txBox="1">
            <a:spLocks noGrp="1"/>
          </p:cNvSpPr>
          <p:nvPr>
            <p:ph type="sldNum" idx="12"/>
          </p:nvPr>
        </p:nvSpPr>
        <p:spPr>
          <a:xfrm>
            <a:off x="11452675" y="6502153"/>
            <a:ext cx="569600" cy="321399"/>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buNone/>
              <a:defRPr sz="1400" b="0" i="0" u="none" strike="noStrike" cap="none">
                <a:solidFill>
                  <a:schemeClr val="lt1"/>
                </a:solidFill>
                <a:latin typeface="Calibri"/>
                <a:ea typeface="Calibri"/>
                <a:cs typeface="Calibri"/>
                <a:sym typeface="Calibri"/>
              </a:defRPr>
            </a:lvl1pPr>
            <a:lvl2pPr marL="0" marR="0" lvl="1" indent="0" algn="r" rtl="0">
              <a:spcBef>
                <a:spcPts val="0"/>
              </a:spcBef>
              <a:buNone/>
              <a:defRPr sz="1400" b="0" i="0" u="none" strike="noStrike" cap="none">
                <a:solidFill>
                  <a:schemeClr val="lt1"/>
                </a:solidFill>
                <a:latin typeface="Calibri"/>
                <a:ea typeface="Calibri"/>
                <a:cs typeface="Calibri"/>
                <a:sym typeface="Calibri"/>
              </a:defRPr>
            </a:lvl2pPr>
            <a:lvl3pPr marL="0" marR="0" lvl="2" indent="0" algn="r" rtl="0">
              <a:spcBef>
                <a:spcPts val="0"/>
              </a:spcBef>
              <a:buNone/>
              <a:defRPr sz="1400" b="0" i="0" u="none" strike="noStrike" cap="none">
                <a:solidFill>
                  <a:schemeClr val="lt1"/>
                </a:solidFill>
                <a:latin typeface="Calibri"/>
                <a:ea typeface="Calibri"/>
                <a:cs typeface="Calibri"/>
                <a:sym typeface="Calibri"/>
              </a:defRPr>
            </a:lvl3pPr>
            <a:lvl4pPr marL="0" marR="0" lvl="3" indent="0" algn="r" rtl="0">
              <a:spcBef>
                <a:spcPts val="0"/>
              </a:spcBef>
              <a:buNone/>
              <a:defRPr sz="1400" b="0" i="0" u="none" strike="noStrike" cap="none">
                <a:solidFill>
                  <a:schemeClr val="lt1"/>
                </a:solidFill>
                <a:latin typeface="Calibri"/>
                <a:ea typeface="Calibri"/>
                <a:cs typeface="Calibri"/>
                <a:sym typeface="Calibri"/>
              </a:defRPr>
            </a:lvl4pPr>
            <a:lvl5pPr marL="0" marR="0" lvl="4" indent="0" algn="r" rtl="0">
              <a:spcBef>
                <a:spcPts val="0"/>
              </a:spcBef>
              <a:buNone/>
              <a:defRPr sz="1400" b="0" i="0" u="none" strike="noStrike" cap="none">
                <a:solidFill>
                  <a:schemeClr val="lt1"/>
                </a:solidFill>
                <a:latin typeface="Calibri"/>
                <a:ea typeface="Calibri"/>
                <a:cs typeface="Calibri"/>
                <a:sym typeface="Calibri"/>
              </a:defRPr>
            </a:lvl5pPr>
            <a:lvl6pPr marL="0" marR="0" lvl="5" indent="0" algn="r" rtl="0">
              <a:spcBef>
                <a:spcPts val="0"/>
              </a:spcBef>
              <a:buNone/>
              <a:defRPr sz="1400" b="0" i="0" u="none" strike="noStrike" cap="none">
                <a:solidFill>
                  <a:schemeClr val="lt1"/>
                </a:solidFill>
                <a:latin typeface="Calibri"/>
                <a:ea typeface="Calibri"/>
                <a:cs typeface="Calibri"/>
                <a:sym typeface="Calibri"/>
              </a:defRPr>
            </a:lvl6pPr>
            <a:lvl7pPr marL="0" marR="0" lvl="6" indent="0" algn="r" rtl="0">
              <a:spcBef>
                <a:spcPts val="0"/>
              </a:spcBef>
              <a:buNone/>
              <a:defRPr sz="1400" b="0" i="0" u="none" strike="noStrike" cap="none">
                <a:solidFill>
                  <a:schemeClr val="lt1"/>
                </a:solidFill>
                <a:latin typeface="Calibri"/>
                <a:ea typeface="Calibri"/>
                <a:cs typeface="Calibri"/>
                <a:sym typeface="Calibri"/>
              </a:defRPr>
            </a:lvl7pPr>
            <a:lvl8pPr marL="0" marR="0" lvl="7" indent="0" algn="r" rtl="0">
              <a:spcBef>
                <a:spcPts val="0"/>
              </a:spcBef>
              <a:buNone/>
              <a:defRPr sz="1400" b="0" i="0" u="none" strike="noStrike" cap="none">
                <a:solidFill>
                  <a:schemeClr val="lt1"/>
                </a:solidFill>
                <a:latin typeface="Calibri"/>
                <a:ea typeface="Calibri"/>
                <a:cs typeface="Calibri"/>
                <a:sym typeface="Calibri"/>
              </a:defRPr>
            </a:lvl8pPr>
            <a:lvl9pPr marL="0" marR="0" lvl="8" indent="0" algn="r" rtl="0">
              <a:spcBef>
                <a:spcPts val="0"/>
              </a:spcBef>
              <a:buNone/>
              <a:defRPr sz="14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55" name="Google Shape;55;g2f3921b2527_1_3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1E4E79"/>
              </a:buClr>
              <a:buSzPts val="1800"/>
              <a:buChar char="•"/>
              <a:defRPr/>
            </a:lvl1pPr>
            <a:lvl2pPr marL="914400" lvl="1" indent="-342900" algn="l">
              <a:lnSpc>
                <a:spcPct val="90000"/>
              </a:lnSpc>
              <a:spcBef>
                <a:spcPts val="500"/>
              </a:spcBef>
              <a:spcAft>
                <a:spcPts val="0"/>
              </a:spcAft>
              <a:buClr>
                <a:srgbClr val="1E4E79"/>
              </a:buClr>
              <a:buSzPts val="1800"/>
              <a:buChar char="•"/>
              <a:defRPr/>
            </a:lvl2pPr>
            <a:lvl3pPr marL="1371600" lvl="2" indent="-342900" algn="l">
              <a:lnSpc>
                <a:spcPct val="90000"/>
              </a:lnSpc>
              <a:spcBef>
                <a:spcPts val="500"/>
              </a:spcBef>
              <a:spcAft>
                <a:spcPts val="0"/>
              </a:spcAft>
              <a:buClr>
                <a:srgbClr val="1E4E79"/>
              </a:buClr>
              <a:buSzPts val="1800"/>
              <a:buChar char="•"/>
              <a:defRPr/>
            </a:lvl3pPr>
            <a:lvl4pPr marL="1828800" lvl="3" indent="-342900" algn="l">
              <a:lnSpc>
                <a:spcPct val="90000"/>
              </a:lnSpc>
              <a:spcBef>
                <a:spcPts val="500"/>
              </a:spcBef>
              <a:spcAft>
                <a:spcPts val="0"/>
              </a:spcAft>
              <a:buClr>
                <a:srgbClr val="1E4E79"/>
              </a:buClr>
              <a:buSzPts val="1800"/>
              <a:buChar char="•"/>
              <a:defRPr/>
            </a:lvl4pPr>
            <a:lvl5pPr marL="2286000" lvl="4" indent="-342900" algn="l">
              <a:lnSpc>
                <a:spcPct val="90000"/>
              </a:lnSpc>
              <a:spcBef>
                <a:spcPts val="500"/>
              </a:spcBef>
              <a:spcAft>
                <a:spcPts val="0"/>
              </a:spcAft>
              <a:buClr>
                <a:srgbClr val="1E4E79"/>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56"/>
        <p:cNvGrpSpPr/>
        <p:nvPr/>
      </p:nvGrpSpPr>
      <p:grpSpPr>
        <a:xfrm>
          <a:off x="0" y="0"/>
          <a:ext cx="0" cy="0"/>
          <a:chOff x="0" y="0"/>
          <a:chExt cx="0" cy="0"/>
        </a:xfrm>
      </p:grpSpPr>
      <p:pic>
        <p:nvPicPr>
          <p:cNvPr id="57" name="Google Shape;57;g2f3921b2527_1_36"/>
          <p:cNvPicPr preferRelativeResize="0"/>
          <p:nvPr/>
        </p:nvPicPr>
        <p:blipFill rotWithShape="1">
          <a:blip r:embed="rId2">
            <a:alphaModFix/>
          </a:blip>
          <a:srcRect b="18334"/>
          <a:stretch/>
        </p:blipFill>
        <p:spPr>
          <a:xfrm>
            <a:off x="10787186" y="6071366"/>
            <a:ext cx="1099028" cy="511436"/>
          </a:xfrm>
          <a:prstGeom prst="rect">
            <a:avLst/>
          </a:prstGeom>
          <a:noFill/>
          <a:ln>
            <a:noFill/>
          </a:ln>
        </p:spPr>
      </p:pic>
      <p:sp>
        <p:nvSpPr>
          <p:cNvPr id="58" name="Google Shape;58;g2f3921b2527_1_36"/>
          <p:cNvSpPr txBox="1">
            <a:spLocks noGrp="1"/>
          </p:cNvSpPr>
          <p:nvPr>
            <p:ph type="body" idx="1"/>
          </p:nvPr>
        </p:nvSpPr>
        <p:spPr>
          <a:xfrm>
            <a:off x="449389" y="1567629"/>
            <a:ext cx="10444393" cy="4503737"/>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1E4E79"/>
              </a:buClr>
              <a:buSzPts val="1800"/>
              <a:buChar char="•"/>
              <a:defRPr/>
            </a:lvl1pPr>
            <a:lvl2pPr marL="914400" lvl="1" indent="-342900" algn="l">
              <a:lnSpc>
                <a:spcPct val="90000"/>
              </a:lnSpc>
              <a:spcBef>
                <a:spcPts val="500"/>
              </a:spcBef>
              <a:spcAft>
                <a:spcPts val="0"/>
              </a:spcAft>
              <a:buClr>
                <a:srgbClr val="1E4E79"/>
              </a:buClr>
              <a:buSzPts val="1800"/>
              <a:buChar char="•"/>
              <a:defRPr/>
            </a:lvl2pPr>
            <a:lvl3pPr marL="1371600" lvl="2" indent="-342900" algn="l">
              <a:lnSpc>
                <a:spcPct val="90000"/>
              </a:lnSpc>
              <a:spcBef>
                <a:spcPts val="500"/>
              </a:spcBef>
              <a:spcAft>
                <a:spcPts val="0"/>
              </a:spcAft>
              <a:buClr>
                <a:srgbClr val="1E4E79"/>
              </a:buClr>
              <a:buSzPts val="1800"/>
              <a:buChar char="•"/>
              <a:defRPr/>
            </a:lvl3pPr>
            <a:lvl4pPr marL="1828800" lvl="3" indent="-342900" algn="l">
              <a:lnSpc>
                <a:spcPct val="90000"/>
              </a:lnSpc>
              <a:spcBef>
                <a:spcPts val="500"/>
              </a:spcBef>
              <a:spcAft>
                <a:spcPts val="0"/>
              </a:spcAft>
              <a:buClr>
                <a:srgbClr val="1E4E79"/>
              </a:buClr>
              <a:buSzPts val="1800"/>
              <a:buChar char="•"/>
              <a:defRPr/>
            </a:lvl4pPr>
            <a:lvl5pPr marL="2286000" lvl="4" indent="-342900" algn="l">
              <a:lnSpc>
                <a:spcPct val="90000"/>
              </a:lnSpc>
              <a:spcBef>
                <a:spcPts val="500"/>
              </a:spcBef>
              <a:spcAft>
                <a:spcPts val="0"/>
              </a:spcAft>
              <a:buClr>
                <a:srgbClr val="1E4E79"/>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g2f3921b2527_1_36"/>
          <p:cNvSpPr txBox="1">
            <a:spLocks noGrp="1"/>
          </p:cNvSpPr>
          <p:nvPr>
            <p:ph type="title"/>
          </p:nvPr>
        </p:nvSpPr>
        <p:spPr>
          <a:xfrm>
            <a:off x="449389" y="734174"/>
            <a:ext cx="9894723" cy="43090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1E4E79"/>
              </a:buClr>
              <a:buSzPts val="2800"/>
              <a:buFont typeface="Calibri"/>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40"/>
        <p:cNvGrpSpPr/>
        <p:nvPr/>
      </p:nvGrpSpPr>
      <p:grpSpPr>
        <a:xfrm>
          <a:off x="0" y="0"/>
          <a:ext cx="0" cy="0"/>
          <a:chOff x="0" y="0"/>
          <a:chExt cx="0" cy="0"/>
        </a:xfrm>
      </p:grpSpPr>
      <p:pic>
        <p:nvPicPr>
          <p:cNvPr id="41" name="Google Shape;41;p87"/>
          <p:cNvPicPr preferRelativeResize="0"/>
          <p:nvPr/>
        </p:nvPicPr>
        <p:blipFill rotWithShape="1">
          <a:blip r:embed="rId2">
            <a:alphaModFix/>
          </a:blip>
          <a:srcRect/>
          <a:stretch/>
        </p:blipFill>
        <p:spPr>
          <a:xfrm>
            <a:off x="9327386" y="0"/>
            <a:ext cx="2864614" cy="6858000"/>
          </a:xfrm>
          <a:prstGeom prst="rect">
            <a:avLst/>
          </a:prstGeom>
          <a:noFill/>
          <a:ln>
            <a:noFill/>
          </a:ln>
        </p:spPr>
      </p:pic>
      <p:sp>
        <p:nvSpPr>
          <p:cNvPr id="42" name="Google Shape;42;p87"/>
          <p:cNvSpPr/>
          <p:nvPr/>
        </p:nvSpPr>
        <p:spPr>
          <a:xfrm>
            <a:off x="8785191" y="6317559"/>
            <a:ext cx="1532963" cy="340679"/>
          </a:xfrm>
          <a:prstGeom prst="rect">
            <a:avLst/>
          </a:prstGeom>
          <a:noFill/>
          <a:ln>
            <a:noFill/>
          </a:ln>
        </p:spPr>
        <p:txBody>
          <a:bodyPr spcFirstLastPara="1" wrap="square" lIns="91425" tIns="45700" rIns="91425" bIns="45700" anchor="t" anchorCtr="0">
            <a:noAutofit/>
          </a:bodyPr>
          <a:lstStyle/>
          <a:p>
            <a:pPr marL="0" marR="0" lvl="0" indent="0" algn="r" rtl="0">
              <a:lnSpc>
                <a:spcPct val="90000"/>
              </a:lnSpc>
              <a:spcBef>
                <a:spcPts val="0"/>
              </a:spcBef>
              <a:spcAft>
                <a:spcPts val="0"/>
              </a:spcAft>
              <a:buClr>
                <a:srgbClr val="03435F"/>
              </a:buClr>
              <a:buSzPts val="1200"/>
              <a:buFont typeface="Arial"/>
              <a:buNone/>
            </a:pPr>
            <a:r>
              <a:rPr lang="en-US" sz="1200" b="0" i="0" u="none" strike="noStrike" cap="none">
                <a:solidFill>
                  <a:srgbClr val="03435F"/>
                </a:solidFill>
                <a:latin typeface="Calibri"/>
                <a:ea typeface="Calibri"/>
                <a:cs typeface="Calibri"/>
                <a:sym typeface="Calibri"/>
              </a:rPr>
              <a:t>www.geant.org</a:t>
            </a:r>
            <a:endParaRPr sz="1200" b="0" i="0" u="none" strike="noStrike" cap="none">
              <a:solidFill>
                <a:srgbClr val="03435F"/>
              </a:solidFill>
              <a:latin typeface="Calibri"/>
              <a:ea typeface="Calibri"/>
              <a:cs typeface="Calibri"/>
              <a:sym typeface="Calibri"/>
            </a:endParaRPr>
          </a:p>
        </p:txBody>
      </p:sp>
      <p:pic>
        <p:nvPicPr>
          <p:cNvPr id="43" name="Google Shape;43;p87"/>
          <p:cNvPicPr preferRelativeResize="0"/>
          <p:nvPr/>
        </p:nvPicPr>
        <p:blipFill rotWithShape="1">
          <a:blip r:embed="rId3">
            <a:alphaModFix/>
          </a:blip>
          <a:srcRect b="18334"/>
          <a:stretch/>
        </p:blipFill>
        <p:spPr>
          <a:xfrm>
            <a:off x="10787186" y="6071366"/>
            <a:ext cx="1099028" cy="511436"/>
          </a:xfrm>
          <a:prstGeom prst="rect">
            <a:avLst/>
          </a:prstGeom>
          <a:noFill/>
          <a:ln>
            <a:noFill/>
          </a:ln>
        </p:spPr>
      </p:pic>
      <p:sp>
        <p:nvSpPr>
          <p:cNvPr id="44" name="Google Shape;44;p87"/>
          <p:cNvSpPr txBox="1">
            <a:spLocks noGrp="1"/>
          </p:cNvSpPr>
          <p:nvPr>
            <p:ph type="body" idx="1"/>
          </p:nvPr>
        </p:nvSpPr>
        <p:spPr>
          <a:xfrm>
            <a:off x="998895" y="1428050"/>
            <a:ext cx="8633637" cy="4351338"/>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1E4E79"/>
              </a:buClr>
              <a:buSzPts val="2800"/>
              <a:buChar char="•"/>
              <a:defRPr>
                <a:solidFill>
                  <a:srgbClr val="1E4E79"/>
                </a:solidFill>
              </a:defRPr>
            </a:lvl1pPr>
            <a:lvl2pPr marL="914400" lvl="1" indent="-381000" algn="l">
              <a:lnSpc>
                <a:spcPct val="90000"/>
              </a:lnSpc>
              <a:spcBef>
                <a:spcPts val="500"/>
              </a:spcBef>
              <a:spcAft>
                <a:spcPts val="0"/>
              </a:spcAft>
              <a:buClr>
                <a:srgbClr val="1E4E79"/>
              </a:buClr>
              <a:buSzPts val="2400"/>
              <a:buChar char="•"/>
              <a:defRPr>
                <a:solidFill>
                  <a:srgbClr val="1E4E79"/>
                </a:solidFill>
              </a:defRPr>
            </a:lvl2pPr>
            <a:lvl3pPr marL="1371600" lvl="2" indent="-355600" algn="l">
              <a:lnSpc>
                <a:spcPct val="90000"/>
              </a:lnSpc>
              <a:spcBef>
                <a:spcPts val="500"/>
              </a:spcBef>
              <a:spcAft>
                <a:spcPts val="0"/>
              </a:spcAft>
              <a:buClr>
                <a:srgbClr val="1E4E79"/>
              </a:buClr>
              <a:buSzPts val="2000"/>
              <a:buChar char="•"/>
              <a:defRPr>
                <a:solidFill>
                  <a:srgbClr val="1E4E79"/>
                </a:solidFill>
              </a:defRPr>
            </a:lvl3pPr>
            <a:lvl4pPr marL="1828800" lvl="3" indent="-342900" algn="l">
              <a:lnSpc>
                <a:spcPct val="90000"/>
              </a:lnSpc>
              <a:spcBef>
                <a:spcPts val="500"/>
              </a:spcBef>
              <a:spcAft>
                <a:spcPts val="0"/>
              </a:spcAft>
              <a:buClr>
                <a:srgbClr val="1E4E79"/>
              </a:buClr>
              <a:buSzPts val="1800"/>
              <a:buChar char="•"/>
              <a:defRPr>
                <a:solidFill>
                  <a:srgbClr val="1E4E79"/>
                </a:solidFill>
              </a:defRPr>
            </a:lvl4pPr>
            <a:lvl5pPr marL="2286000" lvl="4" indent="-342900" algn="l">
              <a:lnSpc>
                <a:spcPct val="90000"/>
              </a:lnSpc>
              <a:spcBef>
                <a:spcPts val="500"/>
              </a:spcBef>
              <a:spcAft>
                <a:spcPts val="0"/>
              </a:spcAft>
              <a:buClr>
                <a:srgbClr val="1E4E79"/>
              </a:buClr>
              <a:buSzPts val="1800"/>
              <a:buChar char="•"/>
              <a:defRPr>
                <a:solidFill>
                  <a:srgbClr val="1E4E79"/>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87"/>
          <p:cNvSpPr txBox="1">
            <a:spLocks noGrp="1"/>
          </p:cNvSpPr>
          <p:nvPr>
            <p:ph type="title"/>
          </p:nvPr>
        </p:nvSpPr>
        <p:spPr>
          <a:xfrm>
            <a:off x="998895" y="705164"/>
            <a:ext cx="9894723" cy="43090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1E4E79"/>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060784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65"/>
        <p:cNvGrpSpPr/>
        <p:nvPr/>
      </p:nvGrpSpPr>
      <p:grpSpPr>
        <a:xfrm>
          <a:off x="0" y="0"/>
          <a:ext cx="0" cy="0"/>
          <a:chOff x="0" y="0"/>
          <a:chExt cx="0" cy="0"/>
        </a:xfrm>
      </p:grpSpPr>
      <p:sp>
        <p:nvSpPr>
          <p:cNvPr id="66" name="Google Shape;66;g2f3921b2527_1_425"/>
          <p:cNvSpPr/>
          <p:nvPr/>
        </p:nvSpPr>
        <p:spPr>
          <a:xfrm>
            <a:off x="0" y="-22302"/>
            <a:ext cx="12192000" cy="6842711"/>
          </a:xfrm>
          <a:prstGeom prst="rect">
            <a:avLst/>
          </a:prstGeom>
          <a:solidFill>
            <a:srgbClr val="30348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67" name="Google Shape;67;g2f3921b2527_1_425"/>
          <p:cNvPicPr preferRelativeResize="0"/>
          <p:nvPr/>
        </p:nvPicPr>
        <p:blipFill rotWithShape="1">
          <a:blip r:embed="rId2">
            <a:alphaModFix/>
          </a:blip>
          <a:srcRect l="13286" t="60631" r="43124" b="7996"/>
          <a:stretch/>
        </p:blipFill>
        <p:spPr>
          <a:xfrm>
            <a:off x="711199" y="-22302"/>
            <a:ext cx="11480801" cy="5825201"/>
          </a:xfrm>
          <a:prstGeom prst="rect">
            <a:avLst/>
          </a:prstGeom>
          <a:noFill/>
          <a:ln>
            <a:noFill/>
          </a:ln>
        </p:spPr>
      </p:pic>
      <p:sp>
        <p:nvSpPr>
          <p:cNvPr id="68" name="Google Shape;68;g2f3921b2527_1_425"/>
          <p:cNvSpPr/>
          <p:nvPr/>
        </p:nvSpPr>
        <p:spPr>
          <a:xfrm>
            <a:off x="0" y="4828031"/>
            <a:ext cx="12192000" cy="2052067"/>
          </a:xfrm>
          <a:prstGeom prst="rect">
            <a:avLst/>
          </a:prstGeom>
          <a:solidFill>
            <a:srgbClr val="425E9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69" name="Google Shape;69;g2f3921b2527_1_425"/>
          <p:cNvPicPr preferRelativeResize="0"/>
          <p:nvPr/>
        </p:nvPicPr>
        <p:blipFill rotWithShape="1">
          <a:blip r:embed="rId3">
            <a:alphaModFix/>
          </a:blip>
          <a:srcRect t="-1" b="15503"/>
          <a:stretch/>
        </p:blipFill>
        <p:spPr>
          <a:xfrm>
            <a:off x="852542" y="682159"/>
            <a:ext cx="1432450" cy="689706"/>
          </a:xfrm>
          <a:prstGeom prst="rect">
            <a:avLst/>
          </a:prstGeom>
          <a:noFill/>
          <a:ln>
            <a:noFill/>
          </a:ln>
        </p:spPr>
      </p:pic>
      <p:sp>
        <p:nvSpPr>
          <p:cNvPr id="70" name="Google Shape;70;g2f3921b2527_1_425"/>
          <p:cNvSpPr txBox="1">
            <a:spLocks noGrp="1"/>
          </p:cNvSpPr>
          <p:nvPr>
            <p:ph type="title"/>
          </p:nvPr>
        </p:nvSpPr>
        <p:spPr>
          <a:xfrm>
            <a:off x="744354" y="2187410"/>
            <a:ext cx="9894723" cy="430909"/>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000"/>
              <a:buFont typeface="Calibri"/>
              <a:buNone/>
              <a:defRPr sz="4000" b="1"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1" name="Google Shape;71;g2f3921b2527_1_425"/>
          <p:cNvSpPr txBox="1">
            <a:spLocks noGrp="1"/>
          </p:cNvSpPr>
          <p:nvPr>
            <p:ph type="body" idx="1"/>
          </p:nvPr>
        </p:nvSpPr>
        <p:spPr>
          <a:xfrm>
            <a:off x="744354" y="2650636"/>
            <a:ext cx="10444393" cy="47932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400"/>
              <a:buFont typeface="Arial"/>
              <a:buNone/>
              <a:defRPr sz="24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4pPr>
            <a:lvl5pPr marL="2286000" marR="0" lvl="4"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2" name="Google Shape;72;g2f3921b2527_1_425"/>
          <p:cNvSpPr txBox="1"/>
          <p:nvPr/>
        </p:nvSpPr>
        <p:spPr>
          <a:xfrm>
            <a:off x="744354" y="5303545"/>
            <a:ext cx="5467827" cy="427671"/>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400"/>
              <a:buFont typeface="Arial"/>
              <a:buNone/>
            </a:pPr>
            <a:r>
              <a:rPr lang="en-US" sz="1400">
                <a:solidFill>
                  <a:schemeClr val="lt1"/>
                </a:solidFill>
                <a:latin typeface="Calibri"/>
                <a:ea typeface="Calibri"/>
                <a:cs typeface="Calibri"/>
                <a:sym typeface="Calibri"/>
              </a:rPr>
              <a:t>www.geant.org</a:t>
            </a:r>
            <a:endParaRPr sz="1400">
              <a:solidFill>
                <a:schemeClr val="lt1"/>
              </a:solidFill>
              <a:latin typeface="Calibri"/>
              <a:ea typeface="Calibri"/>
              <a:cs typeface="Calibri"/>
              <a:sym typeface="Calibri"/>
            </a:endParaRPr>
          </a:p>
        </p:txBody>
      </p:sp>
      <p:pic>
        <p:nvPicPr>
          <p:cNvPr id="73" name="Google Shape;73;g2f3921b2527_1_425" descr="Graphical user interface, text, email&#10;&#10;Description automatically generated"/>
          <p:cNvPicPr preferRelativeResize="0"/>
          <p:nvPr/>
        </p:nvPicPr>
        <p:blipFill rotWithShape="1">
          <a:blip r:embed="rId4">
            <a:alphaModFix/>
          </a:blip>
          <a:srcRect/>
          <a:stretch/>
        </p:blipFill>
        <p:spPr>
          <a:xfrm>
            <a:off x="788189" y="5824136"/>
            <a:ext cx="1984777" cy="41487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2.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4.xml"/><Relationship Id="rId1" Type="http://schemas.openxmlformats.org/officeDocument/2006/relationships/slideLayout" Target="../slideLayouts/slideLayout7.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15" name="Google Shape;15;p29"/>
          <p:cNvPicPr preferRelativeResize="0"/>
          <p:nvPr/>
        </p:nvPicPr>
        <p:blipFill rotWithShape="1">
          <a:blip r:embed="rId4">
            <a:alphaModFix/>
          </a:blip>
          <a:srcRect l="29113" t="13460" r="32413" b="53353"/>
          <a:stretch/>
        </p:blipFill>
        <p:spPr>
          <a:xfrm flipH="1">
            <a:off x="0" y="-24064"/>
            <a:ext cx="12208809" cy="6882064"/>
          </a:xfrm>
          <a:prstGeom prst="rect">
            <a:avLst/>
          </a:prstGeom>
          <a:noFill/>
          <a:ln>
            <a:noFill/>
          </a:ln>
        </p:spPr>
      </p:pic>
      <p:sp>
        <p:nvSpPr>
          <p:cNvPr id="16" name="Google Shape;16;p29"/>
          <p:cNvSpPr/>
          <p:nvPr/>
        </p:nvSpPr>
        <p:spPr>
          <a:xfrm>
            <a:off x="882914" y="1834440"/>
            <a:ext cx="6311372" cy="47324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2800"/>
              <a:buFont typeface="Arial"/>
              <a:buNone/>
            </a:pPr>
            <a:r>
              <a:rPr lang="en-US" sz="2800" b="1" i="0" u="none" strike="noStrike" cap="none">
                <a:solidFill>
                  <a:schemeClr val="lt1"/>
                </a:solidFill>
                <a:latin typeface="Calibri"/>
                <a:ea typeface="Calibri"/>
                <a:cs typeface="Calibri"/>
                <a:sym typeface="Calibri"/>
              </a:rPr>
              <a:t>Lorem Ipsum Dolor Sit Amet Sectetur Adipiscing Elit Vivamus</a:t>
            </a:r>
            <a:endParaRPr sz="2800" b="1" i="0" u="none" strike="noStrike" cap="none">
              <a:solidFill>
                <a:schemeClr val="lt1"/>
              </a:solidFill>
              <a:latin typeface="Calibri"/>
              <a:ea typeface="Calibri"/>
              <a:cs typeface="Calibri"/>
              <a:sym typeface="Calibri"/>
            </a:endParaRPr>
          </a:p>
        </p:txBody>
      </p:sp>
      <p:sp>
        <p:nvSpPr>
          <p:cNvPr id="17" name="Google Shape;17;p29"/>
          <p:cNvSpPr/>
          <p:nvPr/>
        </p:nvSpPr>
        <p:spPr>
          <a:xfrm>
            <a:off x="892439" y="2682447"/>
            <a:ext cx="5003270" cy="3606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2400"/>
              <a:buFont typeface="Arial"/>
              <a:buNone/>
            </a:pPr>
            <a:r>
              <a:rPr lang="en-US" sz="2400" b="0" i="0" u="none" strike="noStrike" cap="none">
                <a:solidFill>
                  <a:schemeClr val="lt1"/>
                </a:solidFill>
                <a:latin typeface="Calibri"/>
                <a:ea typeface="Calibri"/>
                <a:cs typeface="Calibri"/>
                <a:sym typeface="Calibri"/>
              </a:rPr>
              <a:t>Subtitle (if applicable)</a:t>
            </a:r>
            <a:endParaRPr sz="2400" b="0" i="0" u="none" strike="noStrike" cap="none">
              <a:solidFill>
                <a:schemeClr val="lt1"/>
              </a:solidFill>
              <a:latin typeface="Calibri"/>
              <a:ea typeface="Calibri"/>
              <a:cs typeface="Calibri"/>
              <a:sym typeface="Calibri"/>
            </a:endParaRPr>
          </a:p>
          <a:p>
            <a:pPr marL="0" marR="0" lvl="0" indent="0" algn="l" rtl="0">
              <a:lnSpc>
                <a:spcPct val="90000"/>
              </a:lnSpc>
              <a:spcBef>
                <a:spcPts val="1000"/>
              </a:spcBef>
              <a:spcAft>
                <a:spcPts val="0"/>
              </a:spcAft>
              <a:buClr>
                <a:schemeClr val="dk1"/>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18" name="Google Shape;18;p29"/>
          <p:cNvSpPr/>
          <p:nvPr/>
        </p:nvSpPr>
        <p:spPr>
          <a:xfrm>
            <a:off x="892438" y="6087277"/>
            <a:ext cx="2427973" cy="42831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2000"/>
              <a:buFont typeface="Arial"/>
              <a:buNone/>
            </a:pPr>
            <a:r>
              <a:rPr lang="en-US" sz="2000" b="0" i="0" u="none" strike="noStrike" cap="none">
                <a:solidFill>
                  <a:schemeClr val="lt1"/>
                </a:solidFill>
                <a:latin typeface="Calibri"/>
                <a:ea typeface="Calibri"/>
                <a:cs typeface="Calibri"/>
                <a:sym typeface="Calibri"/>
              </a:rPr>
              <a:t>www.geant.org</a:t>
            </a:r>
            <a:endParaRPr sz="2000" b="0" i="0" u="none" strike="noStrike" cap="none">
              <a:solidFill>
                <a:schemeClr val="lt1"/>
              </a:solidFill>
              <a:latin typeface="Calibri"/>
              <a:ea typeface="Calibri"/>
              <a:cs typeface="Calibri"/>
              <a:sym typeface="Calibri"/>
            </a:endParaRPr>
          </a:p>
        </p:txBody>
      </p:sp>
      <p:pic>
        <p:nvPicPr>
          <p:cNvPr id="19" name="Google Shape;19;p29"/>
          <p:cNvPicPr preferRelativeResize="0"/>
          <p:nvPr/>
        </p:nvPicPr>
        <p:blipFill rotWithShape="1">
          <a:blip r:embed="rId5">
            <a:alphaModFix/>
          </a:blip>
          <a:srcRect t="-1" b="-7425"/>
          <a:stretch/>
        </p:blipFill>
        <p:spPr>
          <a:xfrm>
            <a:off x="998895" y="520296"/>
            <a:ext cx="1432449" cy="876891"/>
          </a:xfrm>
          <a:prstGeom prst="rect">
            <a:avLst/>
          </a:prstGeom>
          <a:noFill/>
          <a:ln>
            <a:noFill/>
          </a:ln>
        </p:spPr>
      </p:pic>
      <p:sp>
        <p:nvSpPr>
          <p:cNvPr id="20" name="Google Shape;20;p29"/>
          <p:cNvSpPr/>
          <p:nvPr/>
        </p:nvSpPr>
        <p:spPr>
          <a:xfrm>
            <a:off x="892439" y="3606739"/>
            <a:ext cx="6163776" cy="36067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2200"/>
              <a:buFont typeface="Arial"/>
              <a:buNone/>
            </a:pPr>
            <a:r>
              <a:rPr lang="en-US" sz="2200" b="1" i="0" u="none" strike="noStrike" cap="none">
                <a:solidFill>
                  <a:schemeClr val="lt1"/>
                </a:solidFill>
                <a:latin typeface="Calibri"/>
                <a:ea typeface="Calibri"/>
                <a:cs typeface="Calibri"/>
                <a:sym typeface="Calibri"/>
              </a:rPr>
              <a:t>Name Surname</a:t>
            </a:r>
            <a:endParaRPr sz="28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lt1"/>
              </a:buClr>
              <a:buSzPts val="2000"/>
              <a:buFont typeface="Arial"/>
              <a:buNone/>
            </a:pPr>
            <a:r>
              <a:rPr lang="en-US" sz="2000" b="0" i="1" u="none" strike="noStrike" cap="none">
                <a:solidFill>
                  <a:schemeClr val="lt1"/>
                </a:solidFill>
                <a:latin typeface="Calibri"/>
                <a:ea typeface="Calibri"/>
                <a:cs typeface="Calibri"/>
                <a:sym typeface="Calibri"/>
              </a:rPr>
              <a:t>Role in GÉANT</a:t>
            </a:r>
            <a:endParaRPr sz="2000" b="0" i="1" u="none" strike="noStrike" cap="none">
              <a:solidFill>
                <a:schemeClr val="lt1"/>
              </a:solidFill>
              <a:latin typeface="Calibri"/>
              <a:ea typeface="Calibri"/>
              <a:cs typeface="Calibri"/>
              <a:sym typeface="Calibri"/>
            </a:endParaRPr>
          </a:p>
        </p:txBody>
      </p:sp>
      <p:sp>
        <p:nvSpPr>
          <p:cNvPr id="21" name="Google Shape;21;p29"/>
          <p:cNvSpPr/>
          <p:nvPr/>
        </p:nvSpPr>
        <p:spPr>
          <a:xfrm>
            <a:off x="892439" y="4740871"/>
            <a:ext cx="5003270" cy="3606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2000"/>
              <a:buFont typeface="Arial"/>
              <a:buNone/>
            </a:pPr>
            <a:r>
              <a:rPr lang="en-US" sz="2000" b="0" i="0" u="none" strike="noStrike" cap="none">
                <a:solidFill>
                  <a:schemeClr val="lt1"/>
                </a:solidFill>
                <a:latin typeface="Calibri"/>
                <a:ea typeface="Calibri"/>
                <a:cs typeface="Calibri"/>
                <a:sym typeface="Calibri"/>
              </a:rPr>
              <a:t>Event, Location, Date</a:t>
            </a:r>
            <a:endParaRPr sz="2000" b="0" i="0" u="none" strike="noStrike" cap="none">
              <a:solidFill>
                <a:schemeClr val="lt1"/>
              </a:solidFill>
              <a:latin typeface="Calibri"/>
              <a:ea typeface="Calibri"/>
              <a:cs typeface="Calibri"/>
              <a:sym typeface="Calibri"/>
            </a:endParaRPr>
          </a:p>
        </p:txBody>
      </p:sp>
      <p:sp>
        <p:nvSpPr>
          <p:cNvPr id="22" name="Google Shape;22;p29"/>
          <p:cNvSpPr/>
          <p:nvPr/>
        </p:nvSpPr>
        <p:spPr>
          <a:xfrm>
            <a:off x="882914" y="5223782"/>
            <a:ext cx="2394857" cy="42831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1000"/>
              <a:buFont typeface="Arial"/>
              <a:buNone/>
            </a:pPr>
            <a:r>
              <a:rPr lang="en-US" sz="1000" b="0" i="0" u="none" strike="noStrike" cap="none">
                <a:solidFill>
                  <a:schemeClr val="lt1"/>
                </a:solidFill>
                <a:latin typeface="Calibri"/>
                <a:ea typeface="Calibri"/>
                <a:cs typeface="Calibri"/>
                <a:sym typeface="Calibri"/>
              </a:rPr>
              <a:t>Public / Confidential / Restricted</a:t>
            </a:r>
            <a:endParaRPr sz="1000" b="0" i="0" u="none" strike="noStrike" cap="none">
              <a:solidFill>
                <a:srgbClr val="7F7F7F"/>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
        <p:cNvGrpSpPr/>
        <p:nvPr/>
      </p:nvGrpSpPr>
      <p:grpSpPr>
        <a:xfrm>
          <a:off x="0" y="0"/>
          <a:ext cx="0" cy="0"/>
          <a:chOff x="0" y="0"/>
          <a:chExt cx="0" cy="0"/>
        </a:xfrm>
      </p:grpSpPr>
      <p:sp>
        <p:nvSpPr>
          <p:cNvPr id="31" name="Google Shape;31;g2f3921b2527_1_0"/>
          <p:cNvSpPr/>
          <p:nvPr/>
        </p:nvSpPr>
        <p:spPr>
          <a:xfrm>
            <a:off x="0" y="-22302"/>
            <a:ext cx="12192000" cy="6842711"/>
          </a:xfrm>
          <a:prstGeom prst="rect">
            <a:avLst/>
          </a:prstGeom>
          <a:solidFill>
            <a:srgbClr val="30348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2" name="Google Shape;32;g2f3921b2527_1_0"/>
          <p:cNvPicPr preferRelativeResize="0"/>
          <p:nvPr/>
        </p:nvPicPr>
        <p:blipFill rotWithShape="1">
          <a:blip r:embed="rId3">
            <a:alphaModFix/>
          </a:blip>
          <a:srcRect l="13286" t="60631" r="43124" b="7996"/>
          <a:stretch/>
        </p:blipFill>
        <p:spPr>
          <a:xfrm>
            <a:off x="711199" y="-22302"/>
            <a:ext cx="11480801" cy="5825201"/>
          </a:xfrm>
          <a:prstGeom prst="rect">
            <a:avLst/>
          </a:prstGeom>
          <a:noFill/>
          <a:ln>
            <a:noFill/>
          </a:ln>
        </p:spPr>
      </p:pic>
      <p:sp>
        <p:nvSpPr>
          <p:cNvPr id="33" name="Google Shape;33;g2f3921b2527_1_0"/>
          <p:cNvSpPr/>
          <p:nvPr/>
        </p:nvSpPr>
        <p:spPr>
          <a:xfrm>
            <a:off x="0" y="4828031"/>
            <a:ext cx="12192000" cy="2052067"/>
          </a:xfrm>
          <a:prstGeom prst="rect">
            <a:avLst/>
          </a:prstGeom>
          <a:solidFill>
            <a:srgbClr val="425E9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4" name="Google Shape;34;g2f3921b2527_1_0"/>
          <p:cNvPicPr preferRelativeResize="0"/>
          <p:nvPr/>
        </p:nvPicPr>
        <p:blipFill rotWithShape="1">
          <a:blip r:embed="rId4">
            <a:alphaModFix/>
          </a:blip>
          <a:srcRect t="-1" b="15503"/>
          <a:stretch/>
        </p:blipFill>
        <p:spPr>
          <a:xfrm>
            <a:off x="852542" y="682159"/>
            <a:ext cx="1432450" cy="68970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5"/>
        <p:cNvGrpSpPr/>
        <p:nvPr/>
      </p:nvGrpSpPr>
      <p:grpSpPr>
        <a:xfrm>
          <a:off x="0" y="0"/>
          <a:ext cx="0" cy="0"/>
          <a:chOff x="0" y="0"/>
          <a:chExt cx="0" cy="0"/>
        </a:xfrm>
      </p:grpSpPr>
      <p:sp>
        <p:nvSpPr>
          <p:cNvPr id="46" name="Google Shape;46;g2f3921b2527_1_25"/>
          <p:cNvSpPr txBox="1">
            <a:spLocks noGrp="1"/>
          </p:cNvSpPr>
          <p:nvPr>
            <p:ph type="title"/>
          </p:nvPr>
        </p:nvSpPr>
        <p:spPr>
          <a:xfrm>
            <a:off x="449389" y="918524"/>
            <a:ext cx="10472611" cy="430909"/>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1E4E79"/>
              </a:buClr>
              <a:buSzPts val="2800"/>
              <a:buFont typeface="Calibri"/>
              <a:buNone/>
              <a:defRPr sz="2800" b="1" i="0" u="none" strike="noStrike" cap="none">
                <a:solidFill>
                  <a:srgbClr val="1E4E79"/>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7" name="Google Shape;47;g2f3921b2527_1_25"/>
          <p:cNvSpPr txBox="1">
            <a:spLocks noGrp="1"/>
          </p:cNvSpPr>
          <p:nvPr>
            <p:ph type="body" idx="1"/>
          </p:nvPr>
        </p:nvSpPr>
        <p:spPr>
          <a:xfrm>
            <a:off x="449388" y="1566391"/>
            <a:ext cx="10472611" cy="4351338"/>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90000"/>
              </a:lnSpc>
              <a:spcBef>
                <a:spcPts val="1000"/>
              </a:spcBef>
              <a:spcAft>
                <a:spcPts val="0"/>
              </a:spcAft>
              <a:buClr>
                <a:srgbClr val="1E4E79"/>
              </a:buClr>
              <a:buSzPts val="2400"/>
              <a:buFont typeface="Arial"/>
              <a:buChar char="•"/>
              <a:defRPr sz="2400" b="0" i="0" u="none" strike="noStrike" cap="none">
                <a:solidFill>
                  <a:srgbClr val="1E4E79"/>
                </a:solidFill>
                <a:latin typeface="Calibri"/>
                <a:ea typeface="Calibri"/>
                <a:cs typeface="Calibri"/>
                <a:sym typeface="Calibri"/>
              </a:defRPr>
            </a:lvl1pPr>
            <a:lvl2pPr marL="914400" marR="0" lvl="1" indent="-368300" algn="l" rtl="0">
              <a:lnSpc>
                <a:spcPct val="90000"/>
              </a:lnSpc>
              <a:spcBef>
                <a:spcPts val="500"/>
              </a:spcBef>
              <a:spcAft>
                <a:spcPts val="0"/>
              </a:spcAft>
              <a:buClr>
                <a:srgbClr val="1E4E79"/>
              </a:buClr>
              <a:buSzPts val="2200"/>
              <a:buFont typeface="Arial"/>
              <a:buChar char="•"/>
              <a:defRPr sz="2200" b="0" i="0" u="none" strike="noStrike" cap="none">
                <a:solidFill>
                  <a:srgbClr val="1E4E79"/>
                </a:solidFill>
                <a:latin typeface="Calibri"/>
                <a:ea typeface="Calibri"/>
                <a:cs typeface="Calibri"/>
                <a:sym typeface="Calibri"/>
              </a:defRPr>
            </a:lvl2pPr>
            <a:lvl3pPr marL="1371600" marR="0" lvl="2" indent="-368300" algn="l" rtl="0">
              <a:lnSpc>
                <a:spcPct val="90000"/>
              </a:lnSpc>
              <a:spcBef>
                <a:spcPts val="500"/>
              </a:spcBef>
              <a:spcAft>
                <a:spcPts val="0"/>
              </a:spcAft>
              <a:buClr>
                <a:srgbClr val="1E4E79"/>
              </a:buClr>
              <a:buSzPts val="2200"/>
              <a:buFont typeface="Arial"/>
              <a:buChar char="•"/>
              <a:defRPr sz="2200" b="0" i="0" u="none" strike="noStrike" cap="none">
                <a:solidFill>
                  <a:srgbClr val="1E4E79"/>
                </a:solidFill>
                <a:latin typeface="Calibri"/>
                <a:ea typeface="Calibri"/>
                <a:cs typeface="Calibri"/>
                <a:sym typeface="Calibri"/>
              </a:defRPr>
            </a:lvl3pPr>
            <a:lvl4pPr marL="1828800" marR="0" lvl="3" indent="-368300" algn="l" rtl="0">
              <a:lnSpc>
                <a:spcPct val="90000"/>
              </a:lnSpc>
              <a:spcBef>
                <a:spcPts val="500"/>
              </a:spcBef>
              <a:spcAft>
                <a:spcPts val="0"/>
              </a:spcAft>
              <a:buClr>
                <a:srgbClr val="1E4E79"/>
              </a:buClr>
              <a:buSzPts val="2200"/>
              <a:buFont typeface="Arial"/>
              <a:buChar char="•"/>
              <a:defRPr sz="2200" b="0" i="0" u="none" strike="noStrike" cap="none">
                <a:solidFill>
                  <a:srgbClr val="1E4E79"/>
                </a:solidFill>
                <a:latin typeface="Calibri"/>
                <a:ea typeface="Calibri"/>
                <a:cs typeface="Calibri"/>
                <a:sym typeface="Calibri"/>
              </a:defRPr>
            </a:lvl4pPr>
            <a:lvl5pPr marL="2286000" marR="0" lvl="4" indent="-368300" algn="l" rtl="0">
              <a:lnSpc>
                <a:spcPct val="90000"/>
              </a:lnSpc>
              <a:spcBef>
                <a:spcPts val="500"/>
              </a:spcBef>
              <a:spcAft>
                <a:spcPts val="0"/>
              </a:spcAft>
              <a:buClr>
                <a:srgbClr val="1E4E79"/>
              </a:buClr>
              <a:buSzPts val="2200"/>
              <a:buFont typeface="Arial"/>
              <a:buChar char="•"/>
              <a:defRPr sz="2200" b="0" i="0" u="none" strike="noStrike" cap="none">
                <a:solidFill>
                  <a:srgbClr val="1E4E79"/>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8" name="Google Shape;48;g2f3921b2527_1_25"/>
          <p:cNvSpPr/>
          <p:nvPr/>
        </p:nvSpPr>
        <p:spPr>
          <a:xfrm>
            <a:off x="0" y="-38314"/>
            <a:ext cx="12192000" cy="593453"/>
          </a:xfrm>
          <a:prstGeom prst="rect">
            <a:avLst/>
          </a:prstGeom>
          <a:solidFill>
            <a:srgbClr val="1D286B"/>
          </a:solidFill>
          <a:ln>
            <a:noFill/>
          </a:ln>
        </p:spPr>
        <p:txBody>
          <a:bodyPr spcFirstLastPara="1" wrap="square" lIns="91425" tIns="45700" rIns="91425" bIns="45700" anchor="ctr" anchorCtr="0">
            <a:noAutofit/>
          </a:bodyPr>
          <a:lstStyle/>
          <a:p>
            <a:pPr marL="0" marR="0" lvl="0" indent="0" algn="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9" name="Google Shape;49;g2f3921b2527_1_25"/>
          <p:cNvSpPr txBox="1"/>
          <p:nvPr/>
        </p:nvSpPr>
        <p:spPr>
          <a:xfrm>
            <a:off x="10646471" y="105344"/>
            <a:ext cx="670560" cy="33205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lt1"/>
                </a:solidFill>
                <a:latin typeface="Calibri"/>
                <a:ea typeface="Calibri"/>
                <a:cs typeface="Calibri"/>
                <a:sym typeface="Calibri"/>
              </a:rPr>
              <a:t>‹#›</a:t>
            </a:fld>
            <a:r>
              <a:rPr lang="en-US" sz="1200" b="0" i="0" u="none" strike="noStrike" cap="none">
                <a:solidFill>
                  <a:schemeClr val="lt1"/>
                </a:solidFill>
                <a:latin typeface="Calibri"/>
                <a:ea typeface="Calibri"/>
                <a:cs typeface="Calibri"/>
                <a:sym typeface="Calibri"/>
              </a:rPr>
              <a:t>     |</a:t>
            </a:r>
            <a:endParaRPr/>
          </a:p>
        </p:txBody>
      </p:sp>
      <p:sp>
        <p:nvSpPr>
          <p:cNvPr id="50" name="Google Shape;50;g2f3921b2527_1_25"/>
          <p:cNvSpPr txBox="1"/>
          <p:nvPr/>
        </p:nvSpPr>
        <p:spPr>
          <a:xfrm>
            <a:off x="11356610" y="139678"/>
            <a:ext cx="1268825" cy="290944"/>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F4E200"/>
              </a:buClr>
              <a:buSzPts val="1200"/>
              <a:buFont typeface="Arial"/>
              <a:buNone/>
            </a:pPr>
            <a:r>
              <a:rPr lang="en-US" sz="1200" b="1" i="0" u="none" strike="noStrike" cap="none">
                <a:solidFill>
                  <a:srgbClr val="F4E200"/>
                </a:solidFill>
                <a:latin typeface="Calibri"/>
                <a:ea typeface="Calibri"/>
                <a:cs typeface="Calibri"/>
                <a:sym typeface="Calibri"/>
              </a:rPr>
              <a:t>GN5-1</a:t>
            </a:r>
            <a:endParaRPr sz="1200" b="1" i="0" u="none" strike="noStrike" cap="none">
              <a:solidFill>
                <a:srgbClr val="F4E200"/>
              </a:solidFill>
              <a:latin typeface="Calibri"/>
              <a:ea typeface="Calibri"/>
              <a:cs typeface="Calibri"/>
              <a:sym typeface="Calibri"/>
            </a:endParaRPr>
          </a:p>
        </p:txBody>
      </p:sp>
      <p:pic>
        <p:nvPicPr>
          <p:cNvPr id="51" name="Google Shape;51;g2f3921b2527_1_25" descr="A picture containing aircraft&#10;&#10;Description automatically generated"/>
          <p:cNvPicPr preferRelativeResize="0"/>
          <p:nvPr/>
        </p:nvPicPr>
        <p:blipFill rotWithShape="1">
          <a:blip r:embed="rId5">
            <a:alphaModFix/>
          </a:blip>
          <a:srcRect l="10540" t="70685" r="16055" b="24138"/>
          <a:stretch/>
        </p:blipFill>
        <p:spPr>
          <a:xfrm flipH="1">
            <a:off x="0" y="-38313"/>
            <a:ext cx="10286482" cy="59345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61"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0"/>
        <p:cNvGrpSpPr/>
        <p:nvPr/>
      </p:nvGrpSpPr>
      <p:grpSpPr>
        <a:xfrm>
          <a:off x="0" y="0"/>
          <a:ext cx="0" cy="0"/>
          <a:chOff x="0" y="0"/>
          <a:chExt cx="0" cy="0"/>
        </a:xfrm>
      </p:grpSpPr>
      <p:sp>
        <p:nvSpPr>
          <p:cNvPr id="61" name="Google Shape;61;g2f3921b2527_1_420"/>
          <p:cNvSpPr/>
          <p:nvPr/>
        </p:nvSpPr>
        <p:spPr>
          <a:xfrm>
            <a:off x="0" y="-22302"/>
            <a:ext cx="12192000" cy="6842711"/>
          </a:xfrm>
          <a:prstGeom prst="rect">
            <a:avLst/>
          </a:prstGeom>
          <a:solidFill>
            <a:srgbClr val="30348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62" name="Google Shape;62;g2f3921b2527_1_420"/>
          <p:cNvPicPr preferRelativeResize="0"/>
          <p:nvPr/>
        </p:nvPicPr>
        <p:blipFill rotWithShape="1">
          <a:blip r:embed="rId3">
            <a:alphaModFix/>
          </a:blip>
          <a:srcRect l="13286" t="60631" r="43124" b="7996"/>
          <a:stretch/>
        </p:blipFill>
        <p:spPr>
          <a:xfrm>
            <a:off x="711199" y="-22302"/>
            <a:ext cx="11480801" cy="5825201"/>
          </a:xfrm>
          <a:prstGeom prst="rect">
            <a:avLst/>
          </a:prstGeom>
          <a:noFill/>
          <a:ln>
            <a:noFill/>
          </a:ln>
        </p:spPr>
      </p:pic>
      <p:sp>
        <p:nvSpPr>
          <p:cNvPr id="63" name="Google Shape;63;g2f3921b2527_1_420"/>
          <p:cNvSpPr/>
          <p:nvPr/>
        </p:nvSpPr>
        <p:spPr>
          <a:xfrm>
            <a:off x="0" y="4828031"/>
            <a:ext cx="12192000" cy="2052067"/>
          </a:xfrm>
          <a:prstGeom prst="rect">
            <a:avLst/>
          </a:prstGeom>
          <a:solidFill>
            <a:srgbClr val="425E9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64" name="Google Shape;64;g2f3921b2527_1_420"/>
          <p:cNvPicPr preferRelativeResize="0"/>
          <p:nvPr/>
        </p:nvPicPr>
        <p:blipFill rotWithShape="1">
          <a:blip r:embed="rId4">
            <a:alphaModFix/>
          </a:blip>
          <a:srcRect t="-1" b="15503"/>
          <a:stretch/>
        </p:blipFill>
        <p:spPr>
          <a:xfrm>
            <a:off x="852542" y="682159"/>
            <a:ext cx="1432450" cy="68970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s://refeds.org/category/research-and-scholarship/"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hyperlink" Target="https://refeds.org/category/research-and-scholarship"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help.switch.ch/aai/support/documents/attributes/edupersonprincipalname/"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hyperlink" Target="https://refeds.org/category/research-and-scholarship"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8" Type="http://schemas.openxmlformats.org/officeDocument/2006/relationships/hyperlink" Target="https://help.switch.ch/aai/support/documents/attributes/mail/" TargetMode="External"/><Relationship Id="rId3" Type="http://schemas.openxmlformats.org/officeDocument/2006/relationships/hyperlink" Target="https://help.switch.ch/aai/support/documents/attributes/edupersonprincipalname/" TargetMode="External"/><Relationship Id="rId7" Type="http://schemas.openxmlformats.org/officeDocument/2006/relationships/hyperlink" Target="https://help.switch.ch/aai/support/documents/attributes/surname/"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hyperlink" Target="https://help.switch.ch/aai/support/documents/attributes/givenname/" TargetMode="External"/><Relationship Id="rId5" Type="http://schemas.openxmlformats.org/officeDocument/2006/relationships/hyperlink" Target="https://help.switch.ch/aai/support/documents/attributes/displayname/" TargetMode="External"/><Relationship Id="rId10" Type="http://schemas.openxmlformats.org/officeDocument/2006/relationships/hyperlink" Target="https://refeds.org/category/research-and-scholarship" TargetMode="External"/><Relationship Id="rId4" Type="http://schemas.openxmlformats.org/officeDocument/2006/relationships/hyperlink" Target="https://help.switch.ch/aai/support/documents/attributes/edupersontargetedid/" TargetMode="External"/><Relationship Id="rId9" Type="http://schemas.openxmlformats.org/officeDocument/2006/relationships/hyperlink" Target="https://help.switch.ch/aai/support/documents/attributes/edupersonscopedaffiliation/"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www.garr.it/idem-conf/attribute-filter-v3-rs.xml"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hyperlink" Target="https://wiki.refeds.org/display/ENT/Research+and+Scholarship+IdP+Config"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hyperlink" Target="mailto:student@universityx.org"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hyperlink" Target="mailto:mikael.linden@csc.fi"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mailto:mikael.linden@csc.fi"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hyperlink" Target="http://www.garr.it/idem-conf/attribute-filter-v3-coco.xml"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hyperlink" Target="https://portal.nordu.net/display/SWAMID/Example+of+a+standard+attribute+filter+for+Shibboleth+IdP"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5.xml"/><Relationship Id="rId4" Type="http://schemas.openxmlformats.org/officeDocument/2006/relationships/hyperlink" Target="mailto:mikael.linden@csc.fi"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mailto:mikael.linden@csc.fi"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hyperlink" Target="https://refeds.org/category/code-of-conduct" TargetMode="External"/><Relationship Id="rId2" Type="http://schemas.openxmlformats.org/officeDocument/2006/relationships/notesSlide" Target="../notesSlides/notesSlide44.xml"/><Relationship Id="rId1" Type="http://schemas.openxmlformats.org/officeDocument/2006/relationships/slideLayout" Target="../slideLayouts/slideLayout6.xml"/><Relationship Id="rId4" Type="http://schemas.openxmlformats.org/officeDocument/2006/relationships/hyperlink" Target="https://refeds.org/wp-content/uploads/2022/05/REFEDS-CoCo-Best-Practicev2.pdf"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refeds.org/category/code-of-conduct/v2" TargetMode="External"/><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hyperlink" Target="https://wiki.refeds.org/display/CODE/CoCo+v1+vs+v2" TargetMode="External"/><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hyperlink" Target="https://refeds.org/category/hide-from-discovery" TargetMode="External"/><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tools.ietf.org/id/draft-young-entity-category-06.html#SAML2MetadataAttr"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wiki.refeds.org/display/ENT/Entity-Categories+Home"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3.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64.xml.rels><?xml version="1.0" encoding="UTF-8" standalone="yes"?>
<Relationships xmlns="http://schemas.openxmlformats.org/package/2006/relationships"><Relationship Id="rId3" Type="http://schemas.openxmlformats.org/officeDocument/2006/relationships/hyperlink" Target="https://refeds.org/wp-content/uploads/2016/01/Sirtfi-1.0.pdf" TargetMode="External"/><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3" Type="http://schemas.openxmlformats.org/officeDocument/2006/relationships/hyperlink" Target="https://wiki.refeds.org/display/SIRTFI/Choosing+a+Sirtfi+Contact" TargetMode="External"/><Relationship Id="rId2" Type="http://schemas.openxmlformats.org/officeDocument/2006/relationships/notesSlide" Target="../notesSlides/notesSlide65.xml"/><Relationship Id="rId1" Type="http://schemas.openxmlformats.org/officeDocument/2006/relationships/slideLayout" Target="../slideLayouts/slideLayout5.xml"/><Relationship Id="rId4" Type="http://schemas.openxmlformats.org/officeDocument/2006/relationships/hyperlink" Target="https://wiki.refeds.org/display/STAN/Security+Contact+Metadata+Extension+Schema" TargetMode="External"/></Relationships>
</file>

<file path=ppt/slides/_rels/slide66.xml.rels><?xml version="1.0" encoding="UTF-8" standalone="yes"?>
<Relationships xmlns="http://schemas.openxmlformats.org/package/2006/relationships"><Relationship Id="rId3" Type="http://schemas.openxmlformats.org/officeDocument/2006/relationships/hyperlink" Target="http://refeds.org/metadata/contactType/security" TargetMode="External"/><Relationship Id="rId2" Type="http://schemas.openxmlformats.org/officeDocument/2006/relationships/notesSlide" Target="../notesSlides/notesSlide66.xml"/><Relationship Id="rId1" Type="http://schemas.openxmlformats.org/officeDocument/2006/relationships/slideLayout" Target="../slideLayouts/slideLayout5.xml"/><Relationship Id="rId4" Type="http://schemas.openxmlformats.org/officeDocument/2006/relationships/hyperlink" Target="http://refeds.org/metadata" TargetMode="External"/></Relationships>
</file>

<file path=ppt/slides/_rels/slide67.xml.rels><?xml version="1.0" encoding="UTF-8" standalone="yes"?>
<Relationships xmlns="http://schemas.openxmlformats.org/package/2006/relationships"><Relationship Id="rId3" Type="http://schemas.openxmlformats.org/officeDocument/2006/relationships/hyperlink" Target="https://refeds.org/sirtfi" TargetMode="External"/><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3" Type="http://schemas.openxmlformats.org/officeDocument/2006/relationships/hyperlink" Target="https://refeds.org/sirtfi" TargetMode="External"/><Relationship Id="rId2" Type="http://schemas.openxmlformats.org/officeDocument/2006/relationships/notesSlide" Target="../notesSlides/notesSlide68.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3" Type="http://schemas.openxmlformats.org/officeDocument/2006/relationships/hyperlink" Target="https://refeds.org/wp-content/uploads/2022/08/Sirtfi-v2.pdf" TargetMode="External"/><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0.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3" Type="http://schemas.openxmlformats.org/officeDocument/2006/relationships/hyperlink" Target="https://refeds.org/category/anonymous" TargetMode="External"/><Relationship Id="rId2" Type="http://schemas.openxmlformats.org/officeDocument/2006/relationships/notesSlide" Target="../notesSlides/notesSlide79.xml"/><Relationship Id="rId1" Type="http://schemas.openxmlformats.org/officeDocument/2006/relationships/slideLayout" Target="../slideLayouts/slideLayout6.xml"/><Relationship Id="rId5" Type="http://schemas.openxmlformats.org/officeDocument/2006/relationships/hyperlink" Target="https://refeds.org/category/personalized" TargetMode="External"/><Relationship Id="rId4" Type="http://schemas.openxmlformats.org/officeDocument/2006/relationships/hyperlink" Target="https://refeds.org/category/pseudonymou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g2f3921b2527_1_15"/>
          <p:cNvSpPr txBox="1"/>
          <p:nvPr/>
        </p:nvSpPr>
        <p:spPr>
          <a:xfrm>
            <a:off x="744354" y="3940600"/>
            <a:ext cx="7485589" cy="7322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000"/>
              <a:buFont typeface="Arial"/>
              <a:buNone/>
            </a:pPr>
            <a:endParaRPr sz="2000" b="0" i="0" u="none" strike="noStrike" cap="none">
              <a:solidFill>
                <a:schemeClr val="lt1"/>
              </a:solidFill>
              <a:latin typeface="Calibri"/>
              <a:ea typeface="Calibri"/>
              <a:cs typeface="Calibri"/>
              <a:sym typeface="Calibri"/>
            </a:endParaRPr>
          </a:p>
        </p:txBody>
      </p:sp>
      <p:sp>
        <p:nvSpPr>
          <p:cNvPr id="95" name="Google Shape;95;g2f3921b2527_1_15"/>
          <p:cNvSpPr txBox="1"/>
          <p:nvPr/>
        </p:nvSpPr>
        <p:spPr>
          <a:xfrm>
            <a:off x="744354" y="6344021"/>
            <a:ext cx="6689792" cy="353475"/>
          </a:xfrm>
          <a:prstGeom prst="rect">
            <a:avLst/>
          </a:prstGeom>
          <a:noFill/>
          <a:ln>
            <a:noFill/>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None/>
            </a:pPr>
            <a:r>
              <a:rPr lang="en-US" sz="1200" b="0" i="0" u="none" strike="noStrike" cap="none">
                <a:solidFill>
                  <a:schemeClr val="lt1"/>
                </a:solidFill>
                <a:latin typeface="Calibri"/>
                <a:ea typeface="Calibri"/>
                <a:cs typeface="Calibri"/>
                <a:sym typeface="Calibri"/>
              </a:rPr>
              <a:t>&lt;Click to edit label&gt; Public (PU) / Project Participants Sensitive (SEN)</a:t>
            </a:r>
            <a:endParaRPr sz="1200" b="0" i="0" u="none" strike="noStrike" cap="none">
              <a:solidFill>
                <a:schemeClr val="lt1"/>
              </a:solidFill>
              <a:latin typeface="Calibri"/>
              <a:ea typeface="Calibri"/>
              <a:cs typeface="Calibri"/>
              <a:sym typeface="Calibri"/>
            </a:endParaRPr>
          </a:p>
          <a:p>
            <a:pPr marL="0" marR="0" lvl="0" indent="0" algn="l" rtl="0">
              <a:lnSpc>
                <a:spcPct val="150000"/>
              </a:lnSpc>
              <a:spcBef>
                <a:spcPts val="0"/>
              </a:spcBef>
              <a:spcAft>
                <a:spcPts val="0"/>
              </a:spcAft>
              <a:buNone/>
            </a:pPr>
            <a:endParaRPr sz="1200" b="0" i="0" u="none" strike="noStrike" cap="none">
              <a:solidFill>
                <a:schemeClr val="lt1"/>
              </a:solidFill>
              <a:latin typeface="Calibri"/>
              <a:ea typeface="Calibri"/>
              <a:cs typeface="Calibri"/>
              <a:sym typeface="Calibri"/>
            </a:endParaRPr>
          </a:p>
        </p:txBody>
      </p:sp>
      <p:sp>
        <p:nvSpPr>
          <p:cNvPr id="96" name="Google Shape;96;g2f3921b2527_1_15"/>
          <p:cNvSpPr txBox="1"/>
          <p:nvPr/>
        </p:nvSpPr>
        <p:spPr>
          <a:xfrm>
            <a:off x="744355" y="5186065"/>
            <a:ext cx="6199690" cy="427671"/>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600"/>
              <a:buFont typeface="Arial"/>
              <a:buNone/>
            </a:pPr>
            <a:r>
              <a:rPr lang="en-US" sz="1600" b="0" i="0" u="none" strike="noStrike" cap="none" dirty="0" err="1">
                <a:solidFill>
                  <a:schemeClr val="lt1"/>
                </a:solidFill>
                <a:latin typeface="Calibri"/>
                <a:ea typeface="Calibri"/>
                <a:cs typeface="Calibri"/>
                <a:sym typeface="Calibri"/>
              </a:rPr>
              <a:t>eduGAIN</a:t>
            </a:r>
            <a:r>
              <a:rPr lang="en-US" sz="1600" b="0" i="0" u="none" strike="noStrike" cap="none" dirty="0">
                <a:solidFill>
                  <a:schemeClr val="lt1"/>
                </a:solidFill>
                <a:latin typeface="Calibri"/>
                <a:ea typeface="Calibri"/>
                <a:cs typeface="Calibri"/>
                <a:sym typeface="Calibri"/>
              </a:rPr>
              <a:t> training for </a:t>
            </a:r>
            <a:r>
              <a:rPr lang="en-US" sz="1600" b="0" i="0" u="none" strike="noStrike" cap="none" dirty="0" err="1">
                <a:solidFill>
                  <a:schemeClr val="lt1"/>
                </a:solidFill>
                <a:latin typeface="Calibri"/>
                <a:ea typeface="Calibri"/>
                <a:cs typeface="Calibri"/>
                <a:sym typeface="Calibri"/>
              </a:rPr>
              <a:t>ngREN</a:t>
            </a:r>
            <a:endParaRPr lang="en-US" sz="1600" b="0" i="0" u="none" strike="noStrike" cap="none" dirty="0">
              <a:solidFill>
                <a:schemeClr val="lt1"/>
              </a:solidFill>
              <a:latin typeface="Calibri"/>
              <a:ea typeface="Calibri"/>
              <a:cs typeface="Calibri"/>
              <a:sym typeface="Calibri"/>
            </a:endParaRPr>
          </a:p>
          <a:p>
            <a:pPr marL="0" marR="0" lvl="0" indent="0" algn="l" rtl="0">
              <a:lnSpc>
                <a:spcPct val="90000"/>
              </a:lnSpc>
              <a:spcBef>
                <a:spcPts val="0"/>
              </a:spcBef>
              <a:spcAft>
                <a:spcPts val="0"/>
              </a:spcAft>
              <a:buClr>
                <a:schemeClr val="lt1"/>
              </a:buClr>
              <a:buSzPts val="1600"/>
              <a:buFont typeface="Arial"/>
              <a:buNone/>
            </a:pPr>
            <a:r>
              <a:rPr lang="en-US" sz="1600" b="0" i="0" u="none" strike="noStrike" cap="none" dirty="0">
                <a:solidFill>
                  <a:schemeClr val="lt1"/>
                </a:solidFill>
                <a:latin typeface="Calibri"/>
                <a:ea typeface="Calibri"/>
                <a:cs typeface="Calibri"/>
                <a:sym typeface="Calibri"/>
              </a:rPr>
              <a:t>April 2025</a:t>
            </a:r>
          </a:p>
        </p:txBody>
      </p:sp>
      <p:sp>
        <p:nvSpPr>
          <p:cNvPr id="97" name="Google Shape;97;g2f3921b2527_1_15"/>
          <p:cNvSpPr txBox="1">
            <a:spLocks noGrp="1"/>
          </p:cNvSpPr>
          <p:nvPr>
            <p:ph type="title"/>
          </p:nvPr>
        </p:nvSpPr>
        <p:spPr>
          <a:xfrm>
            <a:off x="744354" y="2314410"/>
            <a:ext cx="10555017"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Calibri"/>
              <a:buNone/>
            </a:pPr>
            <a:r>
              <a:rPr lang="en-US" dirty="0"/>
              <a:t>Introduction to best current practices</a:t>
            </a:r>
            <a:endParaRPr dirty="0"/>
          </a:p>
        </p:txBody>
      </p:sp>
      <p:sp>
        <p:nvSpPr>
          <p:cNvPr id="98" name="Google Shape;98;g2f3921b2527_1_15"/>
          <p:cNvSpPr txBox="1">
            <a:spLocks noGrp="1"/>
          </p:cNvSpPr>
          <p:nvPr>
            <p:ph type="body" idx="1"/>
          </p:nvPr>
        </p:nvSpPr>
        <p:spPr>
          <a:xfrm>
            <a:off x="744354" y="2777636"/>
            <a:ext cx="10444393" cy="47932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2400"/>
              <a:buNone/>
            </a:pPr>
            <a:r>
              <a:rPr lang="en-US" dirty="0"/>
              <a:t>Click to edit subtitle</a:t>
            </a:r>
            <a:endParaRPr dirty="0"/>
          </a:p>
          <a:p>
            <a:pPr marL="0" lvl="0" indent="0" algn="l" rtl="0">
              <a:lnSpc>
                <a:spcPct val="90000"/>
              </a:lnSpc>
              <a:spcBef>
                <a:spcPts val="1000"/>
              </a:spcBef>
              <a:spcAft>
                <a:spcPts val="0"/>
              </a:spcAft>
              <a:buClr>
                <a:schemeClr val="lt1"/>
              </a:buClr>
              <a:buSzPts val="2400"/>
              <a:buNone/>
            </a:pPr>
            <a:endParaRPr dirty="0"/>
          </a:p>
          <a:p>
            <a:pPr marL="0" lvl="0" indent="0" algn="l" rtl="0">
              <a:lnSpc>
                <a:spcPct val="90000"/>
              </a:lnSpc>
              <a:spcBef>
                <a:spcPts val="1000"/>
              </a:spcBef>
              <a:spcAft>
                <a:spcPts val="0"/>
              </a:spcAft>
              <a:buClr>
                <a:schemeClr val="lt1"/>
              </a:buClr>
              <a:buSzPts val="2400"/>
              <a:buNone/>
            </a:pPr>
            <a:r>
              <a:rPr lang="en-US" dirty="0" err="1"/>
              <a:t>eduGAIN</a:t>
            </a:r>
            <a:r>
              <a:rPr lang="en-US" dirty="0"/>
              <a:t> Training Team</a:t>
            </a:r>
            <a:endParaRPr dirty="0"/>
          </a:p>
          <a:p>
            <a:pPr marL="0" lvl="0" indent="0" algn="l" rtl="0">
              <a:lnSpc>
                <a:spcPct val="90000"/>
              </a:lnSpc>
              <a:spcBef>
                <a:spcPts val="1000"/>
              </a:spcBef>
              <a:spcAft>
                <a:spcPts val="0"/>
              </a:spcAft>
              <a:buClr>
                <a:schemeClr val="lt1"/>
              </a:buClr>
              <a:buSzPts val="2400"/>
              <a:buNone/>
            </a:pPr>
            <a:r>
              <a:rPr lang="en-US" dirty="0"/>
              <a:t>GÉANT GN5-2</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9"/>
          <p:cNvSpPr/>
          <p:nvPr/>
        </p:nvSpPr>
        <p:spPr>
          <a:xfrm>
            <a:off x="119336" y="3068960"/>
            <a:ext cx="10416480" cy="2993240"/>
          </a:xfrm>
          <a:prstGeom prst="roundRect">
            <a:avLst>
              <a:gd name="adj" fmla="val 16667"/>
            </a:avLst>
          </a:prstGeom>
          <a:solidFill>
            <a:srgbClr val="D8E2F3"/>
          </a:solidFill>
          <a:ln w="25400" cap="flat" cmpd="sng">
            <a:solidFill>
              <a:srgbClr val="2641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96" name="Google Shape;496;p9"/>
          <p:cNvSpPr txBox="1">
            <a:spLocks noGrp="1"/>
          </p:cNvSpPr>
          <p:nvPr>
            <p:ph type="body" idx="1"/>
          </p:nvPr>
        </p:nvSpPr>
        <p:spPr>
          <a:xfrm>
            <a:off x="382825" y="1190500"/>
            <a:ext cx="11269200" cy="4871700"/>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Clr>
                <a:srgbClr val="004360"/>
              </a:buClr>
              <a:buSzPts val="2220"/>
              <a:buFont typeface="Arial"/>
              <a:buNone/>
            </a:pPr>
            <a:r>
              <a:rPr lang="en-US" sz="2200">
                <a:solidFill>
                  <a:srgbClr val="004360"/>
                </a:solidFill>
              </a:rPr>
              <a:t>It is fundamental for SPs </a:t>
            </a:r>
            <a:r>
              <a:rPr lang="en-US" sz="2200">
                <a:solidFill>
                  <a:srgbClr val="013F5E"/>
                </a:solidFill>
              </a:rPr>
              <a:t>to know which </a:t>
            </a:r>
            <a:r>
              <a:rPr lang="en-US" sz="2200">
                <a:solidFill>
                  <a:srgbClr val="004360"/>
                </a:solidFill>
              </a:rPr>
              <a:t> IdP</a:t>
            </a:r>
            <a:r>
              <a:rPr lang="en-US" sz="2200">
                <a:solidFill>
                  <a:srgbClr val="013F5E"/>
                </a:solidFill>
              </a:rPr>
              <a:t>s support </a:t>
            </a:r>
            <a:r>
              <a:rPr lang="en-US" sz="2200">
                <a:solidFill>
                  <a:srgbClr val="004360"/>
                </a:solidFill>
              </a:rPr>
              <a:t>the category, in order to </a:t>
            </a:r>
            <a:r>
              <a:rPr lang="en-US" sz="2200" b="1">
                <a:solidFill>
                  <a:srgbClr val="C00000"/>
                </a:solidFill>
              </a:rPr>
              <a:t>enable interoperation</a:t>
            </a:r>
            <a:endParaRPr sz="2200" b="1">
              <a:solidFill>
                <a:srgbClr val="C00000"/>
              </a:solidFill>
            </a:endParaRPr>
          </a:p>
          <a:p>
            <a:pPr marL="171450" lvl="0" indent="-30479" algn="l" rtl="0">
              <a:lnSpc>
                <a:spcPct val="80000"/>
              </a:lnSpc>
              <a:spcBef>
                <a:spcPts val="750"/>
              </a:spcBef>
              <a:spcAft>
                <a:spcPts val="0"/>
              </a:spcAft>
              <a:buClr>
                <a:srgbClr val="004360"/>
              </a:buClr>
              <a:buSzPts val="2220"/>
              <a:buFont typeface="Arial"/>
              <a:buNone/>
            </a:pPr>
            <a:endParaRPr sz="2200">
              <a:solidFill>
                <a:srgbClr val="004360"/>
              </a:solidFill>
            </a:endParaRPr>
          </a:p>
          <a:p>
            <a:pPr marL="0" lvl="0" indent="0" algn="l" rtl="0">
              <a:lnSpc>
                <a:spcPct val="80000"/>
              </a:lnSpc>
              <a:spcBef>
                <a:spcPts val="750"/>
              </a:spcBef>
              <a:spcAft>
                <a:spcPts val="0"/>
              </a:spcAft>
              <a:buClr>
                <a:srgbClr val="004360"/>
              </a:buClr>
              <a:buSzPts val="2220"/>
              <a:buFont typeface="Arial"/>
              <a:buNone/>
            </a:pPr>
            <a:r>
              <a:rPr lang="en-US" sz="2200" b="1">
                <a:solidFill>
                  <a:srgbClr val="004360"/>
                </a:solidFill>
              </a:rPr>
              <a:t>IdP</a:t>
            </a:r>
            <a:r>
              <a:rPr lang="en-US" sz="2200" b="1">
                <a:solidFill>
                  <a:srgbClr val="013F5E"/>
                </a:solidFill>
              </a:rPr>
              <a:t>s</a:t>
            </a:r>
            <a:r>
              <a:rPr lang="en-US" sz="2200" b="1">
                <a:solidFill>
                  <a:srgbClr val="004360"/>
                </a:solidFill>
              </a:rPr>
              <a:t> are asked to claim </a:t>
            </a:r>
            <a:r>
              <a:rPr lang="en-US" sz="2200" b="1">
                <a:solidFill>
                  <a:srgbClr val="013F5E"/>
                </a:solidFill>
              </a:rPr>
              <a:t>explicitly</a:t>
            </a:r>
            <a:r>
              <a:rPr lang="en-US" sz="2200" b="1">
                <a:solidFill>
                  <a:srgbClr val="FF0000"/>
                </a:solidFill>
              </a:rPr>
              <a:t> </a:t>
            </a:r>
            <a:r>
              <a:rPr lang="en-US" sz="2200" b="1">
                <a:solidFill>
                  <a:srgbClr val="004360"/>
                </a:solidFill>
              </a:rPr>
              <a:t>that they are supporting the category, by inserting a proper tag in their entity metadata:</a:t>
            </a:r>
            <a:br>
              <a:rPr lang="en-US" sz="2200" b="1">
                <a:solidFill>
                  <a:srgbClr val="004360"/>
                </a:solidFill>
              </a:rPr>
            </a:br>
            <a:endParaRPr sz="2200" b="1">
              <a:solidFill>
                <a:srgbClr val="004360"/>
              </a:solidFill>
            </a:endParaRPr>
          </a:p>
          <a:p>
            <a:pPr marL="0" lvl="0" indent="0" algn="l" rtl="0">
              <a:lnSpc>
                <a:spcPct val="80000"/>
              </a:lnSpc>
              <a:spcBef>
                <a:spcPts val="750"/>
              </a:spcBef>
              <a:spcAft>
                <a:spcPts val="0"/>
              </a:spcAft>
              <a:buClr>
                <a:srgbClr val="0000FF"/>
              </a:buClr>
              <a:buSzPts val="1850"/>
              <a:buFont typeface="Arial"/>
              <a:buNone/>
            </a:pPr>
            <a:r>
              <a:rPr lang="en-US" sz="1850">
                <a:solidFill>
                  <a:srgbClr val="0000FF"/>
                </a:solidFill>
                <a:latin typeface="Courier New"/>
                <a:ea typeface="Courier New"/>
                <a:cs typeface="Courier New"/>
                <a:sym typeface="Courier New"/>
              </a:rPr>
              <a:t>&lt;mdattr:EntityAttributes&gt;</a:t>
            </a:r>
            <a:br>
              <a:rPr lang="en-US" sz="1850" b="1">
                <a:solidFill>
                  <a:schemeClr val="dk1"/>
                </a:solidFill>
                <a:latin typeface="Courier New"/>
                <a:ea typeface="Courier New"/>
                <a:cs typeface="Courier New"/>
                <a:sym typeface="Courier New"/>
              </a:rPr>
            </a:br>
            <a:r>
              <a:rPr lang="en-US" sz="1850" b="1">
                <a:solidFill>
                  <a:schemeClr val="dk1"/>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a:t>
            </a:r>
            <a:r>
              <a:rPr lang="en-US" sz="1850">
                <a:solidFill>
                  <a:schemeClr val="dk1"/>
                </a:solidFill>
                <a:latin typeface="Courier New"/>
                <a:ea typeface="Courier New"/>
                <a:cs typeface="Courier New"/>
                <a:sym typeface="Courier New"/>
              </a:rPr>
              <a:t> </a:t>
            </a:r>
            <a:r>
              <a:rPr lang="en-US" sz="1850">
                <a:solidFill>
                  <a:srgbClr val="FF0000"/>
                </a:solidFill>
                <a:latin typeface="Courier New"/>
                <a:ea typeface="Courier New"/>
                <a:cs typeface="Courier New"/>
                <a:sym typeface="Courier New"/>
              </a:rPr>
              <a:t>Name</a:t>
            </a:r>
            <a:r>
              <a:rPr lang="en-US" sz="1850">
                <a:solidFill>
                  <a:schemeClr val="dk1"/>
                </a:solidFill>
                <a:latin typeface="Courier New"/>
                <a:ea typeface="Courier New"/>
                <a:cs typeface="Courier New"/>
                <a:sym typeface="Courier New"/>
              </a:rPr>
              <a:t>=</a:t>
            </a:r>
            <a:r>
              <a:rPr lang="en-US" sz="1850" b="1">
                <a:solidFill>
                  <a:srgbClr val="8000FF"/>
                </a:solidFill>
                <a:latin typeface="Courier New"/>
                <a:ea typeface="Courier New"/>
                <a:cs typeface="Courier New"/>
                <a:sym typeface="Courier New"/>
              </a:rPr>
              <a:t>"http://macedir.org/</a:t>
            </a:r>
            <a:r>
              <a:rPr lang="en-US" sz="1850" b="1">
                <a:solidFill>
                  <a:srgbClr val="FF0000"/>
                </a:solidFill>
                <a:latin typeface="Courier New"/>
                <a:ea typeface="Courier New"/>
                <a:cs typeface="Courier New"/>
                <a:sym typeface="Courier New"/>
              </a:rPr>
              <a:t>entity-category-support</a:t>
            </a:r>
            <a:r>
              <a:rPr lang="en-US" sz="1850" b="1">
                <a:solidFill>
                  <a:srgbClr val="8000FF"/>
                </a:solidFill>
                <a:latin typeface="Courier New"/>
                <a:ea typeface="Courier New"/>
                <a:cs typeface="Courier New"/>
                <a:sym typeface="Courier New"/>
              </a:rPr>
              <a:t>"</a:t>
            </a:r>
            <a:r>
              <a:rPr lang="en-US" sz="1850">
                <a:solidFill>
                  <a:schemeClr val="dk1"/>
                </a:solidFill>
                <a:latin typeface="Courier New"/>
                <a:ea typeface="Courier New"/>
                <a:cs typeface="Courier New"/>
                <a:sym typeface="Courier New"/>
              </a:rPr>
              <a:t> 			</a:t>
            </a:r>
            <a:r>
              <a:rPr lang="en-US" sz="1850">
                <a:solidFill>
                  <a:srgbClr val="FF0000"/>
                </a:solidFill>
                <a:latin typeface="Courier New"/>
                <a:ea typeface="Courier New"/>
                <a:cs typeface="Courier New"/>
                <a:sym typeface="Courier New"/>
              </a:rPr>
              <a:t>NameFormat</a:t>
            </a:r>
            <a:r>
              <a:rPr lang="en-US" sz="1850">
                <a:solidFill>
                  <a:schemeClr val="dk1"/>
                </a:solidFill>
                <a:latin typeface="Courier New"/>
                <a:ea typeface="Courier New"/>
                <a:cs typeface="Courier New"/>
                <a:sym typeface="Courier New"/>
              </a:rPr>
              <a:t>=</a:t>
            </a:r>
            <a:r>
              <a:rPr lang="en-US" sz="1850" b="1">
                <a:solidFill>
                  <a:srgbClr val="8000FF"/>
                </a:solidFill>
                <a:latin typeface="Courier New"/>
                <a:ea typeface="Courier New"/>
                <a:cs typeface="Courier New"/>
                <a:sym typeface="Courier New"/>
              </a:rPr>
              <a:t>"urn:oasis:names:tc:SAML:2.0:attrname-format:uri"</a:t>
            </a:r>
            <a:r>
              <a:rPr lang="en-US" sz="1850">
                <a:solidFill>
                  <a:srgbClr val="0000FF"/>
                </a:solidFill>
                <a:latin typeface="Courier New"/>
                <a:ea typeface="Courier New"/>
                <a:cs typeface="Courier New"/>
                <a:sym typeface="Courier New"/>
              </a:rPr>
              <a:t>&gt;</a:t>
            </a:r>
            <a:br>
              <a:rPr lang="en-US" sz="1850" b="1">
                <a:solidFill>
                  <a:schemeClr val="dk1"/>
                </a:solidFill>
                <a:latin typeface="Courier New"/>
                <a:ea typeface="Courier New"/>
                <a:cs typeface="Courier New"/>
                <a:sym typeface="Courier New"/>
              </a:rPr>
            </a:br>
            <a:r>
              <a:rPr lang="en-US" sz="1850" b="1">
                <a:solidFill>
                  <a:schemeClr val="dk1"/>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&lt;saml:AttributeValue&gt;</a:t>
            </a:r>
            <a:br>
              <a:rPr lang="en-US" sz="1850">
                <a:solidFill>
                  <a:srgbClr val="0000FF"/>
                </a:solidFill>
                <a:latin typeface="Courier New"/>
                <a:ea typeface="Courier New"/>
                <a:cs typeface="Courier New"/>
                <a:sym typeface="Courier New"/>
              </a:rPr>
            </a:br>
            <a:r>
              <a:rPr lang="en-US" sz="1850">
                <a:solidFill>
                  <a:srgbClr val="0000FF"/>
                </a:solidFill>
                <a:latin typeface="Courier New"/>
                <a:ea typeface="Courier New"/>
                <a:cs typeface="Courier New"/>
                <a:sym typeface="Courier New"/>
              </a:rPr>
              <a:t>		</a:t>
            </a:r>
            <a:r>
              <a:rPr lang="en-US" sz="1850" b="1">
                <a:solidFill>
                  <a:schemeClr val="dk1"/>
                </a:solidFill>
                <a:latin typeface="Courier New"/>
                <a:ea typeface="Courier New"/>
                <a:cs typeface="Courier New"/>
                <a:sym typeface="Courier New"/>
              </a:rPr>
              <a:t>http://refeds.org/category/research-and-scholarship</a:t>
            </a:r>
            <a:br>
              <a:rPr lang="en-US" sz="1850" b="1">
                <a:solidFill>
                  <a:schemeClr val="dk1"/>
                </a:solidFill>
                <a:latin typeface="Courier New"/>
                <a:ea typeface="Courier New"/>
                <a:cs typeface="Courier New"/>
                <a:sym typeface="Courier New"/>
              </a:rPr>
            </a:br>
            <a:r>
              <a:rPr lang="en-US" sz="1850" b="1">
                <a:solidFill>
                  <a:schemeClr val="dk1"/>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&lt;/saml:AttributeValue&gt;</a:t>
            </a:r>
            <a:r>
              <a:rPr lang="en-US" sz="1850" b="1">
                <a:solidFill>
                  <a:schemeClr val="dk1"/>
                </a:solidFill>
                <a:latin typeface="Courier New"/>
                <a:ea typeface="Courier New"/>
                <a:cs typeface="Courier New"/>
                <a:sym typeface="Courier New"/>
              </a:rPr>
              <a:t>  </a:t>
            </a:r>
            <a:br>
              <a:rPr lang="en-US" sz="1850" b="1">
                <a:solidFill>
                  <a:schemeClr val="dk1"/>
                </a:solidFill>
                <a:latin typeface="Courier New"/>
                <a:ea typeface="Courier New"/>
                <a:cs typeface="Courier New"/>
                <a:sym typeface="Courier New"/>
              </a:rPr>
            </a:br>
            <a:r>
              <a:rPr lang="en-US" sz="1850" b="1">
                <a:solidFill>
                  <a:schemeClr val="dk1"/>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&lt;saml:AttributeValue&gt;</a:t>
            </a:r>
            <a:br>
              <a:rPr lang="en-US" sz="1850">
                <a:solidFill>
                  <a:srgbClr val="0000FF"/>
                </a:solidFill>
                <a:latin typeface="Courier New"/>
                <a:ea typeface="Courier New"/>
                <a:cs typeface="Courier New"/>
                <a:sym typeface="Courier New"/>
              </a:rPr>
            </a:br>
            <a:r>
              <a:rPr lang="en-US" sz="1850">
                <a:solidFill>
                  <a:srgbClr val="0000FF"/>
                </a:solidFill>
                <a:latin typeface="Courier New"/>
                <a:ea typeface="Courier New"/>
                <a:cs typeface="Courier New"/>
                <a:sym typeface="Courier New"/>
              </a:rPr>
              <a:t>		</a:t>
            </a:r>
            <a:r>
              <a:rPr lang="en-US" sz="1850" b="1">
                <a:solidFill>
                  <a:schemeClr val="dk1"/>
                </a:solidFill>
                <a:latin typeface="Courier New"/>
                <a:ea typeface="Courier New"/>
                <a:cs typeface="Courier New"/>
                <a:sym typeface="Courier New"/>
              </a:rPr>
              <a:t>http://www.geant.net/uri/dataprotection-code-of-conduct/v2</a:t>
            </a:r>
            <a:br>
              <a:rPr lang="en-US" sz="1850" b="1">
                <a:solidFill>
                  <a:schemeClr val="dk1"/>
                </a:solidFill>
                <a:latin typeface="Courier New"/>
                <a:ea typeface="Courier New"/>
                <a:cs typeface="Courier New"/>
                <a:sym typeface="Courier New"/>
              </a:rPr>
            </a:br>
            <a:r>
              <a:rPr lang="en-US" sz="1850" b="1">
                <a:solidFill>
                  <a:schemeClr val="dk1"/>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&lt;/saml:AttributeValue&gt;</a:t>
            </a:r>
            <a:br>
              <a:rPr lang="en-US" sz="1850" b="1">
                <a:solidFill>
                  <a:schemeClr val="dk1"/>
                </a:solidFill>
                <a:latin typeface="Courier New"/>
                <a:ea typeface="Courier New"/>
                <a:cs typeface="Courier New"/>
                <a:sym typeface="Courier New"/>
              </a:rPr>
            </a:br>
            <a:r>
              <a:rPr lang="en-US" sz="1850" b="1">
                <a:solidFill>
                  <a:schemeClr val="dk1"/>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&lt;/saml:Attribute&gt;</a:t>
            </a:r>
            <a:br>
              <a:rPr lang="en-US" sz="1850">
                <a:solidFill>
                  <a:srgbClr val="0000FF"/>
                </a:solidFill>
                <a:latin typeface="Courier New"/>
                <a:ea typeface="Courier New"/>
                <a:cs typeface="Courier New"/>
                <a:sym typeface="Courier New"/>
              </a:rPr>
            </a:br>
            <a:r>
              <a:rPr lang="en-US" sz="1850">
                <a:solidFill>
                  <a:srgbClr val="0000FF"/>
                </a:solidFill>
                <a:latin typeface="Courier New"/>
                <a:ea typeface="Courier New"/>
                <a:cs typeface="Courier New"/>
                <a:sym typeface="Courier New"/>
              </a:rPr>
              <a:t>&lt;/mdattr:EntityAttributes&gt;</a:t>
            </a:r>
            <a:endParaRPr sz="1850">
              <a:solidFill>
                <a:srgbClr val="004360"/>
              </a:solidFill>
            </a:endParaRPr>
          </a:p>
          <a:p>
            <a:pPr marL="0" lvl="0" indent="0" algn="l" rtl="0">
              <a:lnSpc>
                <a:spcPct val="80000"/>
              </a:lnSpc>
              <a:spcBef>
                <a:spcPts val="750"/>
              </a:spcBef>
              <a:spcAft>
                <a:spcPts val="0"/>
              </a:spcAft>
              <a:buClr>
                <a:srgbClr val="004360"/>
              </a:buClr>
              <a:buSzPts val="2035"/>
              <a:buFont typeface="Arial"/>
              <a:buNone/>
            </a:pPr>
            <a:endParaRPr sz="2050">
              <a:solidFill>
                <a:srgbClr val="004360"/>
              </a:solidFill>
            </a:endParaRPr>
          </a:p>
          <a:p>
            <a:pPr marL="0" lvl="0" indent="0" algn="l" rtl="0">
              <a:lnSpc>
                <a:spcPct val="90000"/>
              </a:lnSpc>
              <a:spcBef>
                <a:spcPts val="1000"/>
              </a:spcBef>
              <a:spcAft>
                <a:spcPts val="0"/>
              </a:spcAft>
              <a:buSzPts val="2800"/>
              <a:buNone/>
            </a:pPr>
            <a:endParaRPr sz="2400" b="1">
              <a:solidFill>
                <a:srgbClr val="013F5E"/>
              </a:solidFill>
            </a:endParaRPr>
          </a:p>
        </p:txBody>
      </p:sp>
      <p:sp>
        <p:nvSpPr>
          <p:cNvPr id="497" name="Google Shape;497;p9"/>
          <p:cNvSpPr txBox="1">
            <a:spLocks noGrp="1"/>
          </p:cNvSpPr>
          <p:nvPr>
            <p:ph type="title"/>
          </p:nvPr>
        </p:nvSpPr>
        <p:spPr>
          <a:xfrm>
            <a:off x="380276" y="191000"/>
            <a:ext cx="9894600" cy="604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sz="3000" dirty="0">
                <a:solidFill>
                  <a:schemeClr val="bg1"/>
                </a:solidFill>
              </a:rPr>
              <a:t>The Entity Category support attribute</a:t>
            </a:r>
            <a:endParaRPr sz="3000" dirty="0">
              <a:solidFill>
                <a:schemeClr val="bg1"/>
              </a:solidFill>
            </a:endParaRPr>
          </a:p>
          <a:p>
            <a:pPr marL="0" lvl="0" indent="0" algn="l" rtl="0">
              <a:lnSpc>
                <a:spcPct val="90000"/>
              </a:lnSpc>
              <a:spcBef>
                <a:spcPts val="0"/>
              </a:spcBef>
              <a:spcAft>
                <a:spcPts val="0"/>
              </a:spcAft>
              <a:buSzPts val="320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10"/>
          <p:cNvSpPr txBox="1">
            <a:spLocks noGrp="1"/>
          </p:cNvSpPr>
          <p:nvPr>
            <p:ph type="body" idx="1"/>
          </p:nvPr>
        </p:nvSpPr>
        <p:spPr>
          <a:xfrm>
            <a:off x="255152" y="643800"/>
            <a:ext cx="11375400" cy="58983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US" dirty="0"/>
              <a:t>One of the main reasons to introduce ECs has been to</a:t>
            </a:r>
            <a:r>
              <a:rPr lang="en-US" b="1" dirty="0"/>
              <a:t> </a:t>
            </a:r>
            <a:r>
              <a:rPr lang="en-US" b="1" dirty="0">
                <a:solidFill>
                  <a:srgbClr val="C00000"/>
                </a:solidFill>
              </a:rPr>
              <a:t>ease the process of attribute release by Identity Providers to Service Providers</a:t>
            </a:r>
            <a:r>
              <a:rPr lang="en-US" dirty="0"/>
              <a:t>:</a:t>
            </a:r>
            <a:endParaRPr dirty="0"/>
          </a:p>
          <a:p>
            <a:pPr marL="457200" lvl="0" indent="-406400" algn="l" rtl="0">
              <a:lnSpc>
                <a:spcPct val="90000"/>
              </a:lnSpc>
              <a:spcBef>
                <a:spcPts val="1000"/>
              </a:spcBef>
              <a:spcAft>
                <a:spcPts val="0"/>
              </a:spcAft>
              <a:buSzPts val="2800"/>
              <a:buChar char="-"/>
            </a:pPr>
            <a:r>
              <a:rPr lang="en-US" b="1" dirty="0"/>
              <a:t>by Tagging an IdP </a:t>
            </a:r>
            <a:r>
              <a:rPr lang="en-US" dirty="0"/>
              <a:t>as being part of a given EC specifying policies by means the IdP is managed ( ensuring appropriate level of security, allowing </a:t>
            </a:r>
            <a:r>
              <a:rPr lang="en-US" dirty="0" err="1"/>
              <a:t>LoA</a:t>
            </a:r>
            <a:r>
              <a:rPr lang="en-US" dirty="0"/>
              <a:t> to be associated to released </a:t>
            </a:r>
            <a:r>
              <a:rPr lang="en-US" dirty="0" err="1"/>
              <a:t>IDentifiers</a:t>
            </a:r>
            <a:r>
              <a:rPr lang="en-US" dirty="0"/>
              <a:t>) </a:t>
            </a:r>
            <a:br>
              <a:rPr lang="en-US" dirty="0"/>
            </a:br>
            <a:r>
              <a:rPr lang="en-US" b="1" i="1" dirty="0">
                <a:solidFill>
                  <a:srgbClr val="548135"/>
                </a:solidFill>
              </a:rPr>
              <a:t>“SP guys, listen  I am a good IdP! You can trust my users!”</a:t>
            </a:r>
            <a:br>
              <a:rPr lang="en-US" b="1" i="1" dirty="0">
                <a:solidFill>
                  <a:srgbClr val="548135"/>
                </a:solidFill>
              </a:rPr>
            </a:br>
            <a:endParaRPr b="1" dirty="0">
              <a:solidFill>
                <a:srgbClr val="548135"/>
              </a:solidFill>
            </a:endParaRPr>
          </a:p>
          <a:p>
            <a:pPr marL="457200" lvl="0" indent="-406400" algn="l" rtl="0">
              <a:lnSpc>
                <a:spcPct val="90000"/>
              </a:lnSpc>
              <a:spcBef>
                <a:spcPts val="1000"/>
              </a:spcBef>
              <a:spcAft>
                <a:spcPts val="0"/>
              </a:spcAft>
              <a:buSzPts val="2800"/>
              <a:buChar char="-"/>
            </a:pPr>
            <a:r>
              <a:rPr lang="en-US" b="1" dirty="0"/>
              <a:t>by Tagging a Service Provider </a:t>
            </a:r>
            <a:r>
              <a:rPr lang="en-US" dirty="0"/>
              <a:t>as being part of a given EC to reassure IdPs about the usage that the SP will make of the provided IDs and associated attributes</a:t>
            </a:r>
            <a:endParaRPr dirty="0"/>
          </a:p>
          <a:p>
            <a:pPr marL="914400" lvl="1" indent="-381000" algn="l" rtl="0">
              <a:lnSpc>
                <a:spcPct val="90000"/>
              </a:lnSpc>
              <a:spcBef>
                <a:spcPts val="0"/>
              </a:spcBef>
              <a:spcAft>
                <a:spcPts val="0"/>
              </a:spcAft>
              <a:buSzPts val="2400"/>
              <a:buChar char="-"/>
            </a:pPr>
            <a:r>
              <a:rPr lang="en-US" dirty="0"/>
              <a:t>According to a given generally accepted policy on Privacy and Confidentiality of data</a:t>
            </a:r>
            <a:endParaRPr dirty="0"/>
          </a:p>
          <a:p>
            <a:pPr marL="914400" lvl="1" indent="-381000" algn="l" rtl="0">
              <a:lnSpc>
                <a:spcPct val="90000"/>
              </a:lnSpc>
              <a:spcBef>
                <a:spcPts val="0"/>
              </a:spcBef>
              <a:spcAft>
                <a:spcPts val="0"/>
              </a:spcAft>
              <a:buSzPts val="2400"/>
              <a:buChar char="-"/>
            </a:pPr>
            <a:r>
              <a:rPr lang="en-US" dirty="0"/>
              <a:t>According to specific, well identified, agreed data processing purposes, implyi</a:t>
            </a:r>
            <a:r>
              <a:rPr lang="en-US" dirty="0">
                <a:solidFill>
                  <a:srgbClr val="FFFFFF"/>
                </a:solidFill>
              </a:rPr>
              <a:t>ng </a:t>
            </a:r>
            <a:r>
              <a:rPr lang="en-US" dirty="0"/>
              <a:t>expressed user consent and information</a:t>
            </a:r>
            <a:br>
              <a:rPr lang="en-US" dirty="0"/>
            </a:br>
            <a:r>
              <a:rPr lang="en-US" sz="2800" b="1" i="1" dirty="0">
                <a:solidFill>
                  <a:srgbClr val="548135"/>
                </a:solidFill>
              </a:rPr>
              <a:t>“IdP guys, listen: I am a good SP! You can trust my services!”</a:t>
            </a:r>
            <a:endParaRPr b="1" dirty="0">
              <a:solidFill>
                <a:srgbClr val="548135"/>
              </a:solidFill>
            </a:endParaRPr>
          </a:p>
        </p:txBody>
      </p:sp>
      <p:sp>
        <p:nvSpPr>
          <p:cNvPr id="504" name="Google Shape;504;p10"/>
          <p:cNvSpPr txBox="1">
            <a:spLocks noGrp="1"/>
          </p:cNvSpPr>
          <p:nvPr>
            <p:ph type="title"/>
          </p:nvPr>
        </p:nvSpPr>
        <p:spPr>
          <a:xfrm>
            <a:off x="214645" y="71089"/>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Why have Entity Categories been introduced ?</a:t>
            </a:r>
            <a:endParaRPr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1"/>
          <p:cNvSpPr txBox="1">
            <a:spLocks noGrp="1"/>
          </p:cNvSpPr>
          <p:nvPr>
            <p:ph type="body" idx="1"/>
          </p:nvPr>
        </p:nvSpPr>
        <p:spPr>
          <a:xfrm>
            <a:off x="386102" y="855625"/>
            <a:ext cx="11419800" cy="58305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US"/>
              <a:t>The </a:t>
            </a:r>
            <a:r>
              <a:rPr lang="en-US" b="1">
                <a:solidFill>
                  <a:srgbClr val="C00000"/>
                </a:solidFill>
              </a:rPr>
              <a:t>Research and Scholarship Entity Category </a:t>
            </a:r>
            <a:r>
              <a:rPr lang="en-US"/>
              <a:t>has been introduced to characterize the corresponding member entities as </a:t>
            </a:r>
            <a:r>
              <a:rPr lang="en-US" b="1">
                <a:solidFill>
                  <a:srgbClr val="C00000"/>
                </a:solidFill>
              </a:rPr>
              <a:t>entity primarily devoted to the Research and Academic world</a:t>
            </a:r>
            <a:r>
              <a:rPr lang="en-US"/>
              <a:t>. It is applicable to  :</a:t>
            </a:r>
            <a:endParaRPr/>
          </a:p>
          <a:p>
            <a:pPr marL="457200" lvl="0" indent="-406400" algn="l" rtl="0">
              <a:lnSpc>
                <a:spcPct val="90000"/>
              </a:lnSpc>
              <a:spcBef>
                <a:spcPts val="999"/>
              </a:spcBef>
              <a:spcAft>
                <a:spcPts val="0"/>
              </a:spcAft>
              <a:buSzPts val="2800"/>
              <a:buChar char="•"/>
            </a:pPr>
            <a:r>
              <a:rPr lang="en-US" sz="2800" b="0" i="0" u="none" strike="noStrike" cap="none">
                <a:solidFill>
                  <a:srgbClr val="1E4E79"/>
                </a:solidFill>
                <a:latin typeface="Calibri"/>
                <a:ea typeface="Calibri"/>
                <a:cs typeface="Calibri"/>
                <a:sym typeface="Calibri"/>
              </a:rPr>
              <a:t>Service </a:t>
            </a:r>
            <a:r>
              <a:rPr lang="en-US" sz="2800" b="0" i="0" u="none" strike="noStrike" cap="none">
                <a:latin typeface="Calibri"/>
                <a:ea typeface="Calibri"/>
                <a:cs typeface="Calibri"/>
                <a:sym typeface="Calibri"/>
              </a:rPr>
              <a:t>Providers</a:t>
            </a:r>
            <a:r>
              <a:rPr lang="en-US" sz="2800" b="0" i="0" u="none" strike="noStrike" cap="none">
                <a:solidFill>
                  <a:srgbClr val="1E4E79"/>
                </a:solidFill>
                <a:latin typeface="Calibri"/>
                <a:ea typeface="Calibri"/>
                <a:cs typeface="Calibri"/>
                <a:sym typeface="Calibri"/>
              </a:rPr>
              <a:t> - </a:t>
            </a:r>
            <a:r>
              <a:rPr lang="en-US" sz="2800" b="1" i="0" u="none" strike="noStrike" cap="none">
                <a:solidFill>
                  <a:srgbClr val="1E4E79"/>
                </a:solidFill>
                <a:latin typeface="Calibri"/>
                <a:ea typeface="Calibri"/>
                <a:cs typeface="Calibri"/>
                <a:sym typeface="Calibri"/>
              </a:rPr>
              <a:t>Directly</a:t>
            </a:r>
            <a:endParaRPr sz="2800" b="1" i="0" u="none" strike="noStrike" cap="none">
              <a:solidFill>
                <a:srgbClr val="1E4E79"/>
              </a:solidFill>
              <a:latin typeface="Calibri"/>
              <a:ea typeface="Calibri"/>
              <a:cs typeface="Calibri"/>
              <a:sym typeface="Calibri"/>
            </a:endParaRPr>
          </a:p>
          <a:p>
            <a:pPr marL="457200" lvl="0" indent="-406400" algn="l" rtl="0">
              <a:lnSpc>
                <a:spcPct val="90000"/>
              </a:lnSpc>
              <a:spcBef>
                <a:spcPts val="999"/>
              </a:spcBef>
              <a:spcAft>
                <a:spcPts val="0"/>
              </a:spcAft>
              <a:buSzPts val="2800"/>
              <a:buChar char="•"/>
            </a:pPr>
            <a:r>
              <a:rPr lang="en-US" sz="2800" b="0" i="0" u="none" strike="noStrike" cap="none">
                <a:solidFill>
                  <a:srgbClr val="1E4E79"/>
                </a:solidFill>
                <a:latin typeface="Calibri"/>
                <a:ea typeface="Calibri"/>
                <a:cs typeface="Calibri"/>
                <a:sym typeface="Calibri"/>
              </a:rPr>
              <a:t>Identity Providers - As an </a:t>
            </a:r>
            <a:r>
              <a:rPr lang="en-US" sz="2800" b="1" i="0" u="none" strike="noStrike" cap="none">
                <a:solidFill>
                  <a:srgbClr val="1E4E79"/>
                </a:solidFill>
                <a:latin typeface="Calibri"/>
                <a:ea typeface="Calibri"/>
                <a:cs typeface="Calibri"/>
                <a:sym typeface="Calibri"/>
              </a:rPr>
              <a:t>expression of Support</a:t>
            </a:r>
            <a:r>
              <a:rPr lang="en-US" sz="2800" b="0" i="0" u="none" strike="noStrike" cap="none">
                <a:solidFill>
                  <a:srgbClr val="1E4E79"/>
                </a:solidFill>
                <a:latin typeface="Calibri"/>
                <a:ea typeface="Calibri"/>
                <a:cs typeface="Calibri"/>
                <a:sym typeface="Calibri"/>
              </a:rPr>
              <a:t> to the Entity Category itself</a:t>
            </a:r>
            <a:endParaRPr sz="2400">
              <a:solidFill>
                <a:srgbClr val="03435F"/>
              </a:solidFill>
            </a:endParaRPr>
          </a:p>
          <a:p>
            <a:pPr marL="0" lvl="0" indent="0" algn="l" rtl="0">
              <a:lnSpc>
                <a:spcPct val="90000"/>
              </a:lnSpc>
              <a:spcBef>
                <a:spcPts val="1000"/>
              </a:spcBef>
              <a:spcAft>
                <a:spcPts val="0"/>
              </a:spcAft>
              <a:buClr>
                <a:schemeClr val="dk1"/>
              </a:buClr>
              <a:buSzPts val="1100"/>
              <a:buFont typeface="Arial"/>
              <a:buNone/>
            </a:pPr>
            <a:r>
              <a:rPr lang="en-US" sz="2800" b="1" i="0" u="none" strike="noStrike" cap="none">
                <a:solidFill>
                  <a:srgbClr val="1E4E79"/>
                </a:solidFill>
                <a:latin typeface="Calibri"/>
                <a:ea typeface="Calibri"/>
                <a:cs typeface="Calibri"/>
                <a:sym typeface="Calibri"/>
              </a:rPr>
              <a:t>Candidates</a:t>
            </a:r>
            <a:r>
              <a:rPr lang="en-US" sz="2800" b="0" i="0" u="none" strike="noStrike" cap="none">
                <a:solidFill>
                  <a:srgbClr val="1E4E79"/>
                </a:solidFill>
                <a:latin typeface="Calibri"/>
                <a:ea typeface="Calibri"/>
                <a:cs typeface="Calibri"/>
                <a:sym typeface="Calibri"/>
              </a:rPr>
              <a:t> for the Research and Scholarship (R&amp;S) Category are </a:t>
            </a:r>
            <a:r>
              <a:rPr lang="en-US" sz="2800" b="1" i="0" u="none" strike="noStrike" cap="none">
                <a:solidFill>
                  <a:srgbClr val="C00000"/>
                </a:solidFill>
                <a:latin typeface="Calibri"/>
                <a:ea typeface="Calibri"/>
                <a:cs typeface="Calibri"/>
                <a:sym typeface="Calibri"/>
              </a:rPr>
              <a:t>Service Providers that are operated for the purpose of supporting research and scholarship interaction, collaboration or management, at least in part.</a:t>
            </a:r>
            <a:endParaRPr sz="2400" b="1">
              <a:solidFill>
                <a:srgbClr val="C00000"/>
              </a:solidFill>
            </a:endParaRPr>
          </a:p>
          <a:p>
            <a:pPr marL="0" lvl="0" indent="0" algn="l" rtl="0">
              <a:lnSpc>
                <a:spcPct val="90000"/>
              </a:lnSpc>
              <a:spcBef>
                <a:spcPts val="1000"/>
              </a:spcBef>
              <a:spcAft>
                <a:spcPts val="0"/>
              </a:spcAft>
              <a:buSzPts val="2800"/>
              <a:buNone/>
            </a:pPr>
            <a:endParaRPr sz="2400"/>
          </a:p>
          <a:p>
            <a:pPr marL="0" lvl="0" indent="0" algn="l" rtl="0">
              <a:lnSpc>
                <a:spcPct val="90000"/>
              </a:lnSpc>
              <a:spcBef>
                <a:spcPts val="1000"/>
              </a:spcBef>
              <a:spcAft>
                <a:spcPts val="0"/>
              </a:spcAft>
              <a:buSzPts val="2800"/>
              <a:buNone/>
            </a:pPr>
            <a:r>
              <a:rPr lang="en-US" sz="2400">
                <a:solidFill>
                  <a:srgbClr val="333333"/>
                </a:solidFill>
                <a:highlight>
                  <a:srgbClr val="FCFCFC"/>
                </a:highlight>
              </a:rPr>
              <a:t> </a:t>
            </a:r>
            <a:r>
              <a:rPr lang="en-US" sz="2800" b="0" i="0" u="none" strike="noStrike" cap="none">
                <a:solidFill>
                  <a:srgbClr val="1E4E79"/>
                </a:solidFill>
                <a:latin typeface="Calibri"/>
                <a:ea typeface="Calibri"/>
                <a:cs typeface="Calibri"/>
                <a:sym typeface="Calibri"/>
              </a:rPr>
              <a:t>For more information please see</a:t>
            </a:r>
            <a:r>
              <a:rPr lang="en-US" sz="2400">
                <a:solidFill>
                  <a:srgbClr val="333333"/>
                </a:solidFill>
                <a:highlight>
                  <a:srgbClr val="FCFCFC"/>
                </a:highlight>
              </a:rPr>
              <a:t> </a:t>
            </a:r>
            <a:r>
              <a:rPr lang="en-US" sz="2400" u="sng">
                <a:solidFill>
                  <a:srgbClr val="0052CC"/>
                </a:solidFill>
                <a:hlinkClick r:id="rId3">
                  <a:extLst>
                    <a:ext uri="{A12FA001-AC4F-418D-AE19-62706E023703}">
                      <ahyp:hlinkClr xmlns:ahyp="http://schemas.microsoft.com/office/drawing/2018/hyperlinkcolor" val="tx"/>
                    </a:ext>
                  </a:extLst>
                </a:hlinkClick>
              </a:rPr>
              <a:t>REFEDS Entity Category Research and Scholarship</a:t>
            </a:r>
            <a:endParaRPr sz="2400" u="sng">
              <a:solidFill>
                <a:srgbClr val="0052CC"/>
              </a:solidFill>
            </a:endParaRPr>
          </a:p>
          <a:p>
            <a:pPr marL="0" lvl="0" indent="0" algn="l" rtl="0">
              <a:lnSpc>
                <a:spcPct val="90000"/>
              </a:lnSpc>
              <a:spcBef>
                <a:spcPts val="1000"/>
              </a:spcBef>
              <a:spcAft>
                <a:spcPts val="0"/>
              </a:spcAft>
              <a:buSzPts val="2800"/>
              <a:buNone/>
            </a:pPr>
            <a:r>
              <a:rPr lang="en-US" sz="2400"/>
              <a:t>             </a:t>
            </a:r>
            <a:r>
              <a:rPr lang="en-US" sz="2400" u="sng">
                <a:solidFill>
                  <a:schemeClr val="hlink"/>
                </a:solidFill>
                <a:hlinkClick r:id="rId4"/>
              </a:rPr>
              <a:t>https://refeds.org/category/research-and-scholarship</a:t>
            </a:r>
            <a:r>
              <a:rPr lang="en-US" sz="2400"/>
              <a:t> </a:t>
            </a:r>
            <a:endParaRPr sz="2400"/>
          </a:p>
        </p:txBody>
      </p:sp>
      <p:sp>
        <p:nvSpPr>
          <p:cNvPr id="510" name="Google Shape;510;p11"/>
          <p:cNvSpPr txBox="1">
            <a:spLocks noGrp="1"/>
          </p:cNvSpPr>
          <p:nvPr>
            <p:ph type="title"/>
          </p:nvPr>
        </p:nvSpPr>
        <p:spPr>
          <a:xfrm>
            <a:off x="185868" y="0"/>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 The Research and Scholarship (R&amp;S) Entity Category</a:t>
            </a:r>
            <a:endParaRPr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12"/>
          <p:cNvSpPr txBox="1">
            <a:spLocks noGrp="1"/>
          </p:cNvSpPr>
          <p:nvPr>
            <p:ph type="body" idx="1"/>
          </p:nvPr>
        </p:nvSpPr>
        <p:spPr>
          <a:xfrm>
            <a:off x="695400" y="1484784"/>
            <a:ext cx="8633637" cy="4351338"/>
          </a:xfrm>
          <a:prstGeom prst="rect">
            <a:avLst/>
          </a:prstGeom>
          <a:noFill/>
          <a:ln>
            <a:noFill/>
          </a:ln>
        </p:spPr>
        <p:txBody>
          <a:bodyPr spcFirstLastPara="1" wrap="square" lIns="91400" tIns="45675" rIns="91400" bIns="45675" anchor="t" anchorCtr="0">
            <a:noAutofit/>
          </a:bodyPr>
          <a:lstStyle/>
          <a:p>
            <a:pPr marL="457200" marR="0" lvl="0" indent="-406399" algn="l" rtl="0">
              <a:lnSpc>
                <a:spcPct val="90000"/>
              </a:lnSpc>
              <a:spcBef>
                <a:spcPts val="999"/>
              </a:spcBef>
              <a:spcAft>
                <a:spcPts val="0"/>
              </a:spcAft>
              <a:buClr>
                <a:srgbClr val="1E4E79"/>
              </a:buClr>
              <a:buSzPts val="2800"/>
              <a:buFont typeface="Arial"/>
              <a:buChar char="•"/>
            </a:pPr>
            <a:r>
              <a:rPr lang="en-US" sz="2800" b="0" i="0" u="none" strike="noStrike" cap="none">
                <a:solidFill>
                  <a:srgbClr val="1E4E79"/>
                </a:solidFill>
                <a:latin typeface="Calibri"/>
                <a:ea typeface="Calibri"/>
                <a:cs typeface="Calibri"/>
                <a:sym typeface="Calibri"/>
              </a:rPr>
              <a:t>The </a:t>
            </a:r>
            <a:r>
              <a:rPr lang="en-US" sz="2800" b="1" i="0" u="none" strike="noStrike" cap="none">
                <a:solidFill>
                  <a:srgbClr val="C00000"/>
                </a:solidFill>
                <a:latin typeface="Calibri"/>
                <a:ea typeface="Calibri"/>
                <a:cs typeface="Calibri"/>
                <a:sym typeface="Calibri"/>
              </a:rPr>
              <a:t>REFEDS Research and Scholarship Entity Category </a:t>
            </a:r>
            <a:r>
              <a:rPr lang="en-US" sz="2800" b="0" i="0" u="none" strike="noStrike" cap="none">
                <a:solidFill>
                  <a:srgbClr val="1E4E79"/>
                </a:solidFill>
                <a:latin typeface="Calibri"/>
                <a:ea typeface="Calibri"/>
                <a:cs typeface="Calibri"/>
                <a:sym typeface="Calibri"/>
              </a:rPr>
              <a:t>(R&amp;S) has been designed as a </a:t>
            </a:r>
            <a:r>
              <a:rPr lang="en-US" sz="2800" b="1" i="0" u="none" strike="noStrike" cap="none">
                <a:solidFill>
                  <a:srgbClr val="1E4E79"/>
                </a:solidFill>
                <a:latin typeface="Calibri"/>
                <a:ea typeface="Calibri"/>
                <a:cs typeface="Calibri"/>
                <a:sym typeface="Calibri"/>
              </a:rPr>
              <a:t>simple a</a:t>
            </a:r>
            <a:r>
              <a:rPr lang="en-US" sz="2800" b="0" i="0" u="none" strike="noStrike" cap="none">
                <a:solidFill>
                  <a:srgbClr val="1E4E79"/>
                </a:solidFill>
                <a:latin typeface="Calibri"/>
                <a:ea typeface="Calibri"/>
                <a:cs typeface="Calibri"/>
                <a:sym typeface="Calibri"/>
              </a:rPr>
              <a:t>nd </a:t>
            </a:r>
            <a:r>
              <a:rPr lang="en-US" sz="2800" b="1" i="0" u="none" strike="noStrike" cap="none">
                <a:solidFill>
                  <a:srgbClr val="1E4E79"/>
                </a:solidFill>
                <a:latin typeface="Calibri"/>
                <a:ea typeface="Calibri"/>
                <a:cs typeface="Calibri"/>
                <a:sym typeface="Calibri"/>
              </a:rPr>
              <a:t>scalable</a:t>
            </a:r>
            <a:r>
              <a:rPr lang="en-US" sz="2800" b="0" i="0" u="none" strike="noStrike" cap="none">
                <a:solidFill>
                  <a:srgbClr val="1E4E79"/>
                </a:solidFill>
                <a:latin typeface="Calibri"/>
                <a:ea typeface="Calibri"/>
                <a:cs typeface="Calibri"/>
                <a:sym typeface="Calibri"/>
              </a:rPr>
              <a:t> way for Identity Providers to release minimal amounts of required personal data to Service Providers serving the </a:t>
            </a:r>
            <a:r>
              <a:rPr lang="en-US" sz="2800" b="1" i="0" u="none" strike="noStrike" cap="none">
                <a:solidFill>
                  <a:srgbClr val="00B050"/>
                </a:solidFill>
                <a:latin typeface="Calibri"/>
                <a:ea typeface="Calibri"/>
                <a:cs typeface="Calibri"/>
                <a:sym typeface="Calibri"/>
              </a:rPr>
              <a:t>Research and Scholarship Community</a:t>
            </a:r>
            <a:endParaRPr sz="2800" b="0" i="0" u="none" strike="noStrike" cap="none">
              <a:solidFill>
                <a:srgbClr val="1E4E79"/>
              </a:solidFill>
              <a:latin typeface="Calibri"/>
              <a:ea typeface="Calibri"/>
              <a:cs typeface="Calibri"/>
              <a:sym typeface="Calibri"/>
            </a:endParaRPr>
          </a:p>
        </p:txBody>
      </p:sp>
      <p:sp>
        <p:nvSpPr>
          <p:cNvPr id="517" name="Google Shape;517;p12"/>
          <p:cNvSpPr txBox="1">
            <a:spLocks noGrp="1"/>
          </p:cNvSpPr>
          <p:nvPr>
            <p:ph type="title"/>
          </p:nvPr>
        </p:nvSpPr>
        <p:spPr>
          <a:xfrm>
            <a:off x="305289" y="0"/>
            <a:ext cx="9894722" cy="430908"/>
          </a:xfrm>
          <a:prstGeom prst="rect">
            <a:avLst/>
          </a:prstGeom>
          <a:noFill/>
          <a:ln>
            <a:noFill/>
          </a:ln>
        </p:spPr>
        <p:txBody>
          <a:bodyPr spcFirstLastPara="1" wrap="square" lIns="91400" tIns="45675" rIns="91400" bIns="45675" anchor="ctr" anchorCtr="0">
            <a:noAutofit/>
          </a:bodyPr>
          <a:lstStyle/>
          <a:p>
            <a:pPr marL="0" marR="0" lvl="0" indent="0" algn="l" rtl="0">
              <a:lnSpc>
                <a:spcPct val="90000"/>
              </a:lnSpc>
              <a:spcBef>
                <a:spcPts val="0"/>
              </a:spcBef>
              <a:spcAft>
                <a:spcPts val="0"/>
              </a:spcAft>
              <a:buClr>
                <a:srgbClr val="065081"/>
              </a:buClr>
              <a:buSzPts val="3200"/>
              <a:buFont typeface="Calibri"/>
              <a:buNone/>
            </a:pPr>
            <a:r>
              <a:rPr lang="en-US" sz="3200" b="1" i="0" u="none" strike="noStrike" cap="none" dirty="0">
                <a:solidFill>
                  <a:schemeClr val="bg1"/>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1"/>
                  </a:ext>
                </a:extLst>
              </a:rPr>
              <a:t>The Research </a:t>
            </a:r>
            <a:r>
              <a:rPr lang="en-US" sz="3200" b="1" i="0" u="none" strike="noStrike" cap="none" dirty="0">
                <a:solidFill>
                  <a:schemeClr val="bg1"/>
                </a:solidFill>
                <a:latin typeface="Calibri"/>
                <a:ea typeface="Calibri"/>
                <a:cs typeface="Calibri"/>
                <a:sym typeface="Calibri"/>
              </a:rPr>
              <a:t>and Scholarship (R&amp;S) EC: in other words:</a:t>
            </a:r>
            <a:endParaRPr sz="3200" b="1" i="0" u="none" strike="noStrike" cap="none" dirty="0">
              <a:solidFill>
                <a:schemeClr val="bg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13"/>
          <p:cNvSpPr txBox="1">
            <a:spLocks noGrp="1"/>
          </p:cNvSpPr>
          <p:nvPr>
            <p:ph type="body" idx="1"/>
          </p:nvPr>
        </p:nvSpPr>
        <p:spPr>
          <a:xfrm>
            <a:off x="112826" y="620688"/>
            <a:ext cx="11762700" cy="5814900"/>
          </a:xfrm>
          <a:prstGeom prst="rect">
            <a:avLst/>
          </a:prstGeom>
          <a:noFill/>
          <a:ln>
            <a:noFill/>
          </a:ln>
        </p:spPr>
        <p:txBody>
          <a:bodyPr spcFirstLastPara="1" wrap="square" lIns="91425" tIns="45700" rIns="91425" bIns="45700" anchor="t" anchorCtr="0">
            <a:noAutofit/>
          </a:bodyPr>
          <a:lstStyle/>
          <a:p>
            <a:pPr marL="0" lvl="0" indent="0" algn="l" rtl="0">
              <a:lnSpc>
                <a:spcPct val="114999"/>
              </a:lnSpc>
              <a:spcBef>
                <a:spcPts val="0"/>
              </a:spcBef>
              <a:spcAft>
                <a:spcPts val="0"/>
              </a:spcAft>
              <a:buSzPts val="2800"/>
              <a:buNone/>
            </a:pPr>
            <a:r>
              <a:rPr lang="en-US" sz="2400" i="1">
                <a:solidFill>
                  <a:srgbClr val="1E4E79"/>
                </a:solidFill>
                <a:highlight>
                  <a:srgbClr val="FFFFFF"/>
                </a:highlight>
              </a:rPr>
              <a:t>“</a:t>
            </a:r>
            <a:r>
              <a:rPr lang="en-US" sz="2400" i="1">
                <a:solidFill>
                  <a:srgbClr val="1E4E79"/>
                </a:solidFill>
                <a:highlight>
                  <a:srgbClr val="FFFFFF"/>
                </a:highlight>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3"/>
                  </a:ext>
                </a:extLst>
              </a:rPr>
              <a:t>Candidates for the R</a:t>
            </a:r>
            <a:r>
              <a:rPr lang="en-US" sz="2400" i="1">
                <a:solidFill>
                  <a:srgbClr val="1E4E79"/>
                </a:solidFill>
                <a:highlight>
                  <a:srgbClr val="FFFFFF"/>
                </a:highlight>
              </a:rPr>
              <a:t>esearch and Scholarship (R&amp;S) Category are Service Providers that are </a:t>
            </a:r>
            <a:r>
              <a:rPr lang="en-US" sz="2400" b="1" i="1">
                <a:solidFill>
                  <a:srgbClr val="1E4E79"/>
                </a:solidFill>
                <a:highlight>
                  <a:srgbClr val="FFFFFF"/>
                </a:highlight>
              </a:rPr>
              <a:t>operated for the purpose of supporting research and scholarship interaction, collaboration or management,</a:t>
            </a:r>
            <a:r>
              <a:rPr lang="en-US" sz="2400" i="1">
                <a:solidFill>
                  <a:srgbClr val="1E4E79"/>
                </a:solidFill>
                <a:highlight>
                  <a:srgbClr val="FFFFFF"/>
                </a:highlight>
              </a:rPr>
              <a:t> at least in part”</a:t>
            </a:r>
            <a:endParaRPr sz="2400" i="1">
              <a:solidFill>
                <a:srgbClr val="1E4E79"/>
              </a:solidFill>
            </a:endParaRPr>
          </a:p>
          <a:p>
            <a:pPr marL="0" lvl="0" indent="0" algn="l" rtl="0">
              <a:lnSpc>
                <a:spcPct val="114999"/>
              </a:lnSpc>
              <a:spcBef>
                <a:spcPts val="1800"/>
              </a:spcBef>
              <a:spcAft>
                <a:spcPts val="0"/>
              </a:spcAft>
              <a:buSzPts val="2800"/>
              <a:buNone/>
            </a:pPr>
            <a:r>
              <a:rPr lang="en-US" sz="2400">
                <a:solidFill>
                  <a:srgbClr val="1E4E79"/>
                </a:solidFill>
                <a:highlight>
                  <a:srgbClr val="FFFFFF"/>
                </a:highlight>
              </a:rPr>
              <a:t>Example Service Providers may include </a:t>
            </a:r>
            <a:r>
              <a:rPr lang="en-US" sz="1800" i="1">
                <a:solidFill>
                  <a:srgbClr val="1E4E79"/>
                </a:solidFill>
                <a:highlight>
                  <a:srgbClr val="FFFFFF"/>
                </a:highlight>
              </a:rPr>
              <a:t>(but are not limited to) </a:t>
            </a:r>
            <a:r>
              <a:rPr lang="en-US" sz="2400">
                <a:solidFill>
                  <a:srgbClr val="1E4E79"/>
                </a:solidFill>
                <a:highlight>
                  <a:srgbClr val="FFFFFF"/>
                </a:highlight>
              </a:rPr>
              <a:t>collaborative tools and services </a:t>
            </a:r>
            <a:r>
              <a:rPr lang="en-US" sz="2400">
                <a:solidFill>
                  <a:srgbClr val="1E4E79"/>
                </a:solidFill>
                <a:highlight>
                  <a:schemeClr val="lt1"/>
                </a:highlight>
              </a:rPr>
              <a:t>that require some personal information about users to work effectively:</a:t>
            </a:r>
            <a:endParaRPr sz="2400">
              <a:solidFill>
                <a:srgbClr val="1E4E79"/>
              </a:solidFill>
            </a:endParaRPr>
          </a:p>
          <a:p>
            <a:pPr marL="457200" lvl="0" indent="-381000" algn="l" rtl="0">
              <a:lnSpc>
                <a:spcPct val="114999"/>
              </a:lnSpc>
              <a:spcBef>
                <a:spcPts val="1800"/>
              </a:spcBef>
              <a:spcAft>
                <a:spcPts val="0"/>
              </a:spcAft>
              <a:buClr>
                <a:srgbClr val="03435F"/>
              </a:buClr>
              <a:buSzPts val="2400"/>
              <a:buChar char="•"/>
            </a:pPr>
            <a:r>
              <a:rPr lang="en-US" sz="2400">
                <a:solidFill>
                  <a:srgbClr val="1E4E79"/>
                </a:solidFill>
                <a:highlight>
                  <a:srgbClr val="FFFFFF"/>
                </a:highlight>
              </a:rPr>
              <a:t>wikis / blogs / project and grant management tools </a:t>
            </a:r>
            <a:endParaRPr sz="2400">
              <a:solidFill>
                <a:srgbClr val="1E4E79"/>
              </a:solidFill>
            </a:endParaRPr>
          </a:p>
          <a:p>
            <a:pPr marL="0" lvl="0" indent="0" algn="l" rtl="0">
              <a:lnSpc>
                <a:spcPct val="114999"/>
              </a:lnSpc>
              <a:spcBef>
                <a:spcPts val="1800"/>
              </a:spcBef>
              <a:spcAft>
                <a:spcPts val="0"/>
              </a:spcAft>
              <a:buSzPts val="2800"/>
              <a:buNone/>
            </a:pPr>
            <a:r>
              <a:rPr lang="en-US" sz="2400">
                <a:solidFill>
                  <a:srgbClr val="1E4E79"/>
                </a:solidFill>
                <a:highlight>
                  <a:srgbClr val="FFFFFF"/>
                </a:highlight>
              </a:rPr>
              <a:t>This Entity Category </a:t>
            </a:r>
            <a:r>
              <a:rPr lang="en-US" sz="2400" b="1">
                <a:solidFill>
                  <a:srgbClr val="1E4E79"/>
                </a:solidFill>
                <a:highlight>
                  <a:srgbClr val="FFFFFF"/>
                </a:highlight>
              </a:rPr>
              <a:t>should not be used for access to licensed content such as e-journals</a:t>
            </a:r>
            <a:r>
              <a:rPr lang="en-US" sz="2400">
                <a:solidFill>
                  <a:srgbClr val="1E4E79"/>
                </a:solidFill>
                <a:highlight>
                  <a:srgbClr val="FFFFFF"/>
                </a:highlight>
              </a:rPr>
              <a:t>.</a:t>
            </a:r>
            <a:endParaRPr sz="2400">
              <a:solidFill>
                <a:srgbClr val="1E4E79"/>
              </a:solidFill>
            </a:endParaRPr>
          </a:p>
          <a:p>
            <a:pPr marL="0" lvl="0" indent="0" algn="l" rtl="0">
              <a:lnSpc>
                <a:spcPct val="114999"/>
              </a:lnSpc>
              <a:spcBef>
                <a:spcPts val="1800"/>
              </a:spcBef>
              <a:spcAft>
                <a:spcPts val="0"/>
              </a:spcAft>
              <a:buSzPts val="2800"/>
              <a:buNone/>
            </a:pPr>
            <a:r>
              <a:rPr lang="en-US" sz="2400">
                <a:solidFill>
                  <a:srgbClr val="1E4E79"/>
                </a:solidFill>
                <a:highlight>
                  <a:srgbClr val="FFFFFF"/>
                </a:highlight>
              </a:rPr>
              <a:t>Identity Providers may indicate support for </a:t>
            </a:r>
            <a:r>
              <a:rPr lang="en-US" sz="2400" b="1">
                <a:solidFill>
                  <a:srgbClr val="1E4E79"/>
                </a:solidFill>
                <a:highlight>
                  <a:srgbClr val="FFFFFF"/>
                </a:highlight>
              </a:rPr>
              <a:t>Service Providers in this category </a:t>
            </a:r>
            <a:r>
              <a:rPr lang="en-US" sz="2400">
                <a:solidFill>
                  <a:srgbClr val="1E4E79"/>
                </a:solidFill>
                <a:highlight>
                  <a:srgbClr val="FFFFFF"/>
                </a:highlight>
              </a:rPr>
              <a:t>to facilitate discovery and improve the user experience at Service Providers. </a:t>
            </a:r>
            <a:endParaRPr sz="2400">
              <a:solidFill>
                <a:srgbClr val="1E4E79"/>
              </a:solidFill>
            </a:endParaRPr>
          </a:p>
          <a:p>
            <a:pPr marL="0" lvl="0" indent="0" algn="l" rtl="0">
              <a:lnSpc>
                <a:spcPct val="90000"/>
              </a:lnSpc>
              <a:spcBef>
                <a:spcPts val="1800"/>
              </a:spcBef>
              <a:spcAft>
                <a:spcPts val="0"/>
              </a:spcAft>
              <a:buSzPts val="2800"/>
              <a:buNone/>
            </a:pPr>
            <a:endParaRPr sz="2400">
              <a:solidFill>
                <a:srgbClr val="03435F"/>
              </a:solidFill>
            </a:endParaRPr>
          </a:p>
        </p:txBody>
      </p:sp>
      <p:sp>
        <p:nvSpPr>
          <p:cNvPr id="524" name="Google Shape;524;p13"/>
          <p:cNvSpPr txBox="1">
            <a:spLocks noGrp="1"/>
          </p:cNvSpPr>
          <p:nvPr>
            <p:ph type="title"/>
          </p:nvPr>
        </p:nvSpPr>
        <p:spPr>
          <a:xfrm>
            <a:off x="585376" y="0"/>
            <a:ext cx="11295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Research and Scholarship Entity Category:  </a:t>
            </a:r>
            <a:r>
              <a:rPr lang="en-US" dirty="0">
                <a:solidFill>
                  <a:srgbClr val="C00000"/>
                </a:solidFill>
                <a:highlight>
                  <a:srgbClr val="C0C0C0"/>
                </a:highlight>
              </a:rPr>
              <a:t>Formal Definition</a:t>
            </a:r>
            <a:endParaRPr dirty="0">
              <a:solidFill>
                <a:srgbClr val="C00000"/>
              </a:solidFill>
              <a:highlight>
                <a:srgbClr val="C0C0C0"/>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14"/>
          <p:cNvSpPr txBox="1">
            <a:spLocks noGrp="1"/>
          </p:cNvSpPr>
          <p:nvPr>
            <p:ph type="body" idx="1"/>
          </p:nvPr>
        </p:nvSpPr>
        <p:spPr>
          <a:xfrm>
            <a:off x="507107" y="764704"/>
            <a:ext cx="9407211" cy="4928056"/>
          </a:xfrm>
          <a:prstGeom prst="rect">
            <a:avLst/>
          </a:prstGeom>
          <a:noFill/>
          <a:ln>
            <a:noFill/>
          </a:ln>
        </p:spPr>
        <p:txBody>
          <a:bodyPr spcFirstLastPara="1" wrap="square" lIns="91400" tIns="45675" rIns="91400" bIns="45675" anchor="t" anchorCtr="0">
            <a:noAutofit/>
          </a:bodyPr>
          <a:lstStyle/>
          <a:p>
            <a:pPr marL="457200" marR="0" lvl="0" indent="-406399" algn="l" rtl="0">
              <a:lnSpc>
                <a:spcPct val="90000"/>
              </a:lnSpc>
              <a:spcBef>
                <a:spcPts val="999"/>
              </a:spcBef>
              <a:spcAft>
                <a:spcPts val="0"/>
              </a:spcAft>
              <a:buClr>
                <a:srgbClr val="1E4E79"/>
              </a:buClr>
              <a:buSzPts val="2800"/>
              <a:buFont typeface="Arial"/>
              <a:buChar char="•"/>
            </a:pPr>
            <a:r>
              <a:rPr lang="en-US" sz="2800" b="0" i="0" u="none" strike="noStrike" cap="none" dirty="0">
                <a:solidFill>
                  <a:srgbClr val="1E4E79"/>
                </a:solidFill>
                <a:latin typeface="Calibri"/>
                <a:ea typeface="Calibri"/>
                <a:cs typeface="Calibri"/>
                <a:sym typeface="Calibri"/>
              </a:rPr>
              <a:t>According to R&amp;S specs the registrar MUST perform at least the following check:</a:t>
            </a:r>
            <a:endParaRPr dirty="0"/>
          </a:p>
          <a:p>
            <a:pPr marL="457200" marR="0" lvl="0" indent="-228599" algn="l" rtl="0">
              <a:lnSpc>
                <a:spcPct val="90000"/>
              </a:lnSpc>
              <a:spcBef>
                <a:spcPts val="999"/>
              </a:spcBef>
              <a:spcAft>
                <a:spcPts val="0"/>
              </a:spcAft>
              <a:buClr>
                <a:srgbClr val="1E4E79"/>
              </a:buClr>
              <a:buSzPts val="2800"/>
              <a:buFont typeface="Arial"/>
              <a:buNone/>
            </a:pPr>
            <a:endParaRPr sz="2800" b="0" i="0" u="none" strike="noStrike" cap="none" dirty="0">
              <a:solidFill>
                <a:srgbClr val="1E4E79"/>
              </a:solidFill>
              <a:latin typeface="Calibri"/>
              <a:ea typeface="Calibri"/>
              <a:cs typeface="Calibri"/>
              <a:sym typeface="Calibri"/>
            </a:endParaRPr>
          </a:p>
          <a:p>
            <a:pPr marL="457200" marR="0" lvl="0" indent="-406399" algn="l" rtl="0">
              <a:lnSpc>
                <a:spcPct val="90000"/>
              </a:lnSpc>
              <a:spcBef>
                <a:spcPts val="999"/>
              </a:spcBef>
              <a:spcAft>
                <a:spcPts val="0"/>
              </a:spcAft>
              <a:buClr>
                <a:srgbClr val="1E4E79"/>
              </a:buClr>
              <a:buSzPts val="2800"/>
              <a:buFont typeface="Arial"/>
              <a:buChar char="•"/>
            </a:pPr>
            <a:r>
              <a:rPr lang="en-US" sz="2800" b="0" i="0" u="none" strike="noStrike" cap="none" dirty="0">
                <a:solidFill>
                  <a:srgbClr val="1E4E79"/>
                </a:solidFill>
                <a:latin typeface="Calibri"/>
                <a:ea typeface="Calibri"/>
                <a:cs typeface="Calibri"/>
                <a:sym typeface="Calibri"/>
              </a:rPr>
              <a:t> </a:t>
            </a:r>
            <a:r>
              <a:rPr lang="en-US" sz="2800" b="0" i="1" u="none" strike="noStrike" cap="none" dirty="0">
                <a:solidFill>
                  <a:srgbClr val="FF0000"/>
                </a:solidFill>
                <a:latin typeface="Calibri"/>
                <a:ea typeface="Calibri"/>
                <a:cs typeface="Calibri"/>
                <a:sym typeface="Calibri"/>
              </a:rPr>
              <a:t>The service enhances the research and scholarship activities of some subset of the user community.</a:t>
            </a:r>
            <a:endParaRPr sz="2800" b="0" i="1" u="none" strike="noStrike" cap="none" dirty="0">
              <a:solidFill>
                <a:srgbClr val="FF0000"/>
              </a:solidFill>
              <a:latin typeface="Calibri"/>
              <a:ea typeface="Calibri"/>
              <a:cs typeface="Calibri"/>
              <a:sym typeface="Calibri"/>
            </a:endParaRPr>
          </a:p>
          <a:p>
            <a:pPr marL="457200" marR="0" lvl="0" indent="-228599" algn="l" rtl="0">
              <a:lnSpc>
                <a:spcPct val="90000"/>
              </a:lnSpc>
              <a:spcBef>
                <a:spcPts val="999"/>
              </a:spcBef>
              <a:spcAft>
                <a:spcPts val="0"/>
              </a:spcAft>
              <a:buClr>
                <a:srgbClr val="1E4E79"/>
              </a:buClr>
              <a:buSzPts val="2800"/>
              <a:buFont typeface="Arial"/>
              <a:buNone/>
            </a:pPr>
            <a:endParaRPr sz="2800" b="0" i="1" u="none" strike="noStrike" cap="none" dirty="0">
              <a:solidFill>
                <a:srgbClr val="FF0000"/>
              </a:solidFill>
              <a:latin typeface="Calibri"/>
              <a:ea typeface="Calibri"/>
              <a:cs typeface="Calibri"/>
              <a:sym typeface="Calibri"/>
            </a:endParaRPr>
          </a:p>
          <a:p>
            <a:pPr marL="457200" marR="0" lvl="0" indent="-406399" algn="l" rtl="0">
              <a:lnSpc>
                <a:spcPct val="90000"/>
              </a:lnSpc>
              <a:spcBef>
                <a:spcPts val="999"/>
              </a:spcBef>
              <a:spcAft>
                <a:spcPts val="0"/>
              </a:spcAft>
              <a:buClr>
                <a:srgbClr val="1E4E79"/>
              </a:buClr>
              <a:buSzPts val="2800"/>
              <a:buFont typeface="Arial"/>
              <a:buChar char="•"/>
            </a:pPr>
            <a:r>
              <a:rPr lang="en-US" sz="2800" b="0" i="0" u="none" strike="noStrike" cap="none" dirty="0">
                <a:solidFill>
                  <a:srgbClr val="1E4E79"/>
                </a:solidFill>
                <a:latin typeface="Calibri"/>
                <a:ea typeface="Calibri"/>
                <a:cs typeface="Calibri"/>
                <a:sym typeface="Calibri"/>
              </a:rPr>
              <a:t>So </a:t>
            </a:r>
            <a:r>
              <a:rPr lang="en-US" sz="2800" b="1" i="0" u="none" strike="noStrike" cap="none" dirty="0">
                <a:solidFill>
                  <a:srgbClr val="1E4E79"/>
                </a:solidFill>
                <a:latin typeface="Calibri"/>
                <a:ea typeface="Calibri"/>
                <a:cs typeface="Calibri"/>
                <a:sym typeface="Calibri"/>
              </a:rPr>
              <a:t>SPs should not self-assert this</a:t>
            </a:r>
            <a:r>
              <a:rPr lang="en-US" sz="2800" b="0" i="0" u="none" strike="noStrike" cap="none" dirty="0">
                <a:solidFill>
                  <a:srgbClr val="1E4E79"/>
                </a:solidFill>
                <a:latin typeface="Calibri"/>
                <a:ea typeface="Calibri"/>
                <a:cs typeface="Calibri"/>
                <a:sym typeface="Calibri"/>
              </a:rPr>
              <a:t>. </a:t>
            </a:r>
            <a:r>
              <a:rPr lang="en-US" sz="2800" b="1" i="0" u="none" strike="noStrike" cap="none" dirty="0">
                <a:solidFill>
                  <a:srgbClr val="C00000"/>
                </a:solidFill>
                <a:latin typeface="Calibri"/>
                <a:ea typeface="Calibri"/>
                <a:cs typeface="Calibri"/>
                <a:sym typeface="Calibri"/>
              </a:rPr>
              <a:t>Federation operators </a:t>
            </a:r>
            <a:r>
              <a:rPr lang="en-US" sz="2800" b="0" i="0" u="none" strike="noStrike" cap="none" dirty="0">
                <a:solidFill>
                  <a:srgbClr val="1E4E79"/>
                </a:solidFill>
                <a:latin typeface="Calibri"/>
                <a:ea typeface="Calibri"/>
                <a:cs typeface="Calibri"/>
                <a:sym typeface="Calibri"/>
              </a:rPr>
              <a:t>must make a judgement call on whether the SP is in the category</a:t>
            </a:r>
            <a:endParaRPr dirty="0"/>
          </a:p>
          <a:p>
            <a:pPr marL="457200" marR="0" lvl="0" indent="-406399" algn="l" rtl="0">
              <a:lnSpc>
                <a:spcPct val="90000"/>
              </a:lnSpc>
              <a:spcBef>
                <a:spcPts val="999"/>
              </a:spcBef>
              <a:spcAft>
                <a:spcPts val="0"/>
              </a:spcAft>
              <a:buClr>
                <a:srgbClr val="1E4E79"/>
              </a:buClr>
              <a:buSzPts val="2800"/>
              <a:buFont typeface="Arial"/>
              <a:buChar char="•"/>
            </a:pPr>
            <a:r>
              <a:rPr lang="en-US" sz="2800" b="1" i="0" u="none" strike="noStrike" cap="none" dirty="0">
                <a:solidFill>
                  <a:srgbClr val="03435F"/>
                </a:solidFill>
                <a:latin typeface="Calibri"/>
                <a:ea typeface="Calibri"/>
                <a:cs typeface="Calibri"/>
                <a:sym typeface="Calibri"/>
              </a:rPr>
              <a:t>Self-assertion is the typical approach</a:t>
            </a:r>
            <a:r>
              <a:rPr lang="en-US" sz="2800" b="0" i="0" u="none" strike="noStrike" cap="none" dirty="0">
                <a:solidFill>
                  <a:srgbClr val="03435F"/>
                </a:solidFill>
                <a:latin typeface="Calibri"/>
                <a:ea typeface="Calibri"/>
                <a:cs typeface="Calibri"/>
                <a:sym typeface="Calibri"/>
              </a:rPr>
              <a:t> used for IdPs</a:t>
            </a:r>
            <a:endParaRPr sz="2800" b="0" i="0" u="none" strike="noStrike" cap="none" dirty="0">
              <a:solidFill>
                <a:srgbClr val="1E4E79"/>
              </a:solidFill>
              <a:latin typeface="Calibri"/>
              <a:ea typeface="Calibri"/>
              <a:cs typeface="Calibri"/>
              <a:sym typeface="Calibri"/>
            </a:endParaRPr>
          </a:p>
        </p:txBody>
      </p:sp>
      <p:sp>
        <p:nvSpPr>
          <p:cNvPr id="530" name="Google Shape;530;p14"/>
          <p:cNvSpPr txBox="1">
            <a:spLocks noGrp="1"/>
          </p:cNvSpPr>
          <p:nvPr>
            <p:ph type="title"/>
          </p:nvPr>
        </p:nvSpPr>
        <p:spPr>
          <a:xfrm>
            <a:off x="263352" y="188640"/>
            <a:ext cx="9894722" cy="430908"/>
          </a:xfrm>
          <a:prstGeom prst="rect">
            <a:avLst/>
          </a:prstGeom>
          <a:noFill/>
          <a:ln>
            <a:noFill/>
          </a:ln>
        </p:spPr>
        <p:txBody>
          <a:bodyPr spcFirstLastPara="1" wrap="square" lIns="91400" tIns="45675" rIns="91400" bIns="45675" anchor="ctr" anchorCtr="0">
            <a:noAutofit/>
          </a:bodyPr>
          <a:lstStyle/>
          <a:p>
            <a:pPr marL="0" marR="0" lvl="0" indent="0" algn="l" rtl="0">
              <a:lnSpc>
                <a:spcPct val="90000"/>
              </a:lnSpc>
              <a:spcBef>
                <a:spcPts val="0"/>
              </a:spcBef>
              <a:spcAft>
                <a:spcPts val="0"/>
              </a:spcAft>
              <a:buClr>
                <a:srgbClr val="065081"/>
              </a:buClr>
              <a:buSzPts val="3200"/>
              <a:buFont typeface="Calibri"/>
              <a:buNone/>
            </a:pPr>
            <a:r>
              <a:rPr lang="en-US" sz="3200" b="1" i="0" u="none" strike="noStrike" cap="none" dirty="0">
                <a:solidFill>
                  <a:schemeClr val="bg1"/>
                </a:solidFill>
                <a:latin typeface="Calibri"/>
                <a:ea typeface="Calibri"/>
                <a:cs typeface="Calibri"/>
                <a:sym typeface="Calibri"/>
              </a:rPr>
              <a:t>How to assert R&amp;S EC</a:t>
            </a:r>
            <a:endParaRPr dirty="0">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15"/>
          <p:cNvSpPr/>
          <p:nvPr/>
        </p:nvSpPr>
        <p:spPr>
          <a:xfrm>
            <a:off x="1271464" y="3648396"/>
            <a:ext cx="8424936" cy="2412966"/>
          </a:xfrm>
          <a:prstGeom prst="roundRect">
            <a:avLst>
              <a:gd name="adj" fmla="val 16667"/>
            </a:avLst>
          </a:prstGeom>
          <a:solidFill>
            <a:srgbClr val="D8E2F3"/>
          </a:solidFill>
          <a:ln w="25400" cap="flat" cmpd="sng">
            <a:solidFill>
              <a:srgbClr val="2641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36" name="Google Shape;536;p15"/>
          <p:cNvSpPr txBox="1">
            <a:spLocks noGrp="1"/>
          </p:cNvSpPr>
          <p:nvPr>
            <p:ph type="body" idx="1"/>
          </p:nvPr>
        </p:nvSpPr>
        <p:spPr>
          <a:xfrm>
            <a:off x="217149" y="863598"/>
            <a:ext cx="11530199" cy="5197764"/>
          </a:xfrm>
          <a:prstGeom prst="rect">
            <a:avLst/>
          </a:prstGeom>
          <a:noFill/>
          <a:ln>
            <a:noFill/>
          </a:ln>
        </p:spPr>
        <p:txBody>
          <a:bodyPr spcFirstLastPara="1" wrap="square" lIns="91400" tIns="45675" rIns="91400" bIns="45675" anchor="t" anchorCtr="0">
            <a:noAutofit/>
          </a:bodyPr>
          <a:lstStyle/>
          <a:p>
            <a:pPr marL="0" lvl="0" indent="0" algn="l" rtl="0">
              <a:lnSpc>
                <a:spcPct val="114999"/>
              </a:lnSpc>
              <a:spcBef>
                <a:spcPts val="0"/>
              </a:spcBef>
              <a:spcAft>
                <a:spcPts val="0"/>
              </a:spcAft>
              <a:buSzPts val="2800"/>
              <a:buNone/>
            </a:pPr>
            <a:r>
              <a:rPr lang="en-US" sz="2400">
                <a:solidFill>
                  <a:srgbClr val="065081"/>
                </a:solidFill>
                <a:highlight>
                  <a:srgbClr val="FFFFFF"/>
                </a:highlight>
              </a:rPr>
              <a:t>R&amp;S is used in the eduGAIN interfederation to make services available to users of the higher education institution around the world</a:t>
            </a:r>
            <a:endParaRPr sz="2400">
              <a:solidFill>
                <a:srgbClr val="065081"/>
              </a:solidFill>
            </a:endParaRPr>
          </a:p>
          <a:p>
            <a:pPr marL="0" lvl="0" indent="0" algn="l" rtl="0">
              <a:lnSpc>
                <a:spcPct val="114999"/>
              </a:lnSpc>
              <a:spcBef>
                <a:spcPts val="800"/>
              </a:spcBef>
              <a:spcAft>
                <a:spcPts val="0"/>
              </a:spcAft>
              <a:buSzPts val="2800"/>
              <a:buNone/>
            </a:pPr>
            <a:r>
              <a:rPr lang="en-US" sz="2400">
                <a:solidFill>
                  <a:srgbClr val="065081"/>
                </a:solidFill>
                <a:highlight>
                  <a:srgbClr val="FFFFFF"/>
                </a:highlight>
              </a:rPr>
              <a:t>The R&amp;S makes it possible to </a:t>
            </a:r>
            <a:r>
              <a:rPr lang="en-US" sz="2400" b="1">
                <a:solidFill>
                  <a:srgbClr val="065081"/>
                </a:solidFill>
                <a:highlight>
                  <a:srgbClr val="FFFFFF"/>
                </a:highlight>
              </a:rPr>
              <a:t>automatically release mostly harmless attributes to Service Providers within the higher educational sector</a:t>
            </a:r>
            <a:endParaRPr sz="2400" b="1">
              <a:solidFill>
                <a:srgbClr val="065081"/>
              </a:solidFill>
            </a:endParaRPr>
          </a:p>
          <a:p>
            <a:pPr marL="0" lvl="0" indent="0" algn="l" rtl="0">
              <a:lnSpc>
                <a:spcPct val="114999"/>
              </a:lnSpc>
              <a:spcBef>
                <a:spcPts val="800"/>
              </a:spcBef>
              <a:spcAft>
                <a:spcPts val="0"/>
              </a:spcAft>
              <a:buSzPts val="2800"/>
              <a:buNone/>
            </a:pPr>
            <a:r>
              <a:rPr lang="en-US" sz="2400">
                <a:solidFill>
                  <a:srgbClr val="065081"/>
                </a:solidFill>
                <a:highlight>
                  <a:srgbClr val="FFFFFF"/>
                </a:highlight>
              </a:rPr>
              <a:t> The expected IdP behavior is to release the Service Provider a minimal required subset of the R&amp;S Category Attributes:</a:t>
            </a:r>
            <a:endParaRPr sz="2400">
              <a:solidFill>
                <a:srgbClr val="065081"/>
              </a:solidFill>
            </a:endParaRPr>
          </a:p>
          <a:p>
            <a:pPr marL="1828800" lvl="3" indent="-342900" algn="l" rtl="0">
              <a:lnSpc>
                <a:spcPct val="85000"/>
              </a:lnSpc>
              <a:spcBef>
                <a:spcPts val="800"/>
              </a:spcBef>
              <a:spcAft>
                <a:spcPts val="0"/>
              </a:spcAft>
              <a:buClr>
                <a:srgbClr val="065081"/>
              </a:buClr>
              <a:buSzPts val="1800"/>
              <a:buChar char="•"/>
            </a:pPr>
            <a:r>
              <a:rPr lang="en-US" sz="2400" b="1" i="1">
                <a:solidFill>
                  <a:srgbClr val="C00000"/>
                </a:solidFill>
              </a:rPr>
              <a:t>ePTID                           eduPersonTargetedID</a:t>
            </a:r>
            <a:endParaRPr sz="2400" b="1" i="1">
              <a:solidFill>
                <a:srgbClr val="C00000"/>
              </a:solidFill>
            </a:endParaRPr>
          </a:p>
          <a:p>
            <a:pPr marL="1828800" lvl="3" indent="-342900" algn="l" rtl="0">
              <a:lnSpc>
                <a:spcPct val="85000"/>
              </a:lnSpc>
              <a:spcBef>
                <a:spcPts val="0"/>
              </a:spcBef>
              <a:spcAft>
                <a:spcPts val="0"/>
              </a:spcAft>
              <a:buClr>
                <a:srgbClr val="065081"/>
              </a:buClr>
              <a:buSzPts val="1800"/>
              <a:buChar char="•"/>
            </a:pPr>
            <a:r>
              <a:rPr lang="en-US" sz="2400" b="1" i="1">
                <a:solidFill>
                  <a:srgbClr val="C00000"/>
                </a:solidFill>
              </a:rPr>
              <a:t>ePPN                            eduPersonPrincipalName</a:t>
            </a:r>
            <a:endParaRPr sz="2400" b="1" i="1">
              <a:solidFill>
                <a:srgbClr val="C00000"/>
              </a:solidFill>
            </a:endParaRPr>
          </a:p>
          <a:p>
            <a:pPr marL="1828800" lvl="3" indent="-342900" algn="l" rtl="0">
              <a:lnSpc>
                <a:spcPct val="85000"/>
              </a:lnSpc>
              <a:spcBef>
                <a:spcPts val="0"/>
              </a:spcBef>
              <a:spcAft>
                <a:spcPts val="0"/>
              </a:spcAft>
              <a:buClr>
                <a:srgbClr val="065081"/>
              </a:buClr>
              <a:buSzPts val="1800"/>
              <a:buChar char="•"/>
            </a:pPr>
            <a:r>
              <a:rPr lang="en-US" sz="2400" b="1" i="1">
                <a:solidFill>
                  <a:srgbClr val="C00000"/>
                </a:solidFill>
              </a:rPr>
              <a:t>email                           email</a:t>
            </a:r>
            <a:endParaRPr sz="2400" b="1" i="1">
              <a:solidFill>
                <a:srgbClr val="C00000"/>
              </a:solidFill>
            </a:endParaRPr>
          </a:p>
          <a:p>
            <a:pPr marL="1828800" lvl="3" indent="-342900" algn="l" rtl="0">
              <a:lnSpc>
                <a:spcPct val="85000"/>
              </a:lnSpc>
              <a:spcBef>
                <a:spcPts val="0"/>
              </a:spcBef>
              <a:spcAft>
                <a:spcPts val="0"/>
              </a:spcAft>
              <a:buClr>
                <a:srgbClr val="065081"/>
              </a:buClr>
              <a:buSzPts val="1800"/>
              <a:buChar char="•"/>
            </a:pPr>
            <a:r>
              <a:rPr lang="en-US" sz="2400" b="1" i="1">
                <a:solidFill>
                  <a:srgbClr val="C00000"/>
                </a:solidFill>
              </a:rPr>
              <a:t>displayName             displayName</a:t>
            </a:r>
            <a:endParaRPr sz="2400" b="1" i="1">
              <a:solidFill>
                <a:srgbClr val="C00000"/>
              </a:solidFill>
            </a:endParaRPr>
          </a:p>
          <a:p>
            <a:pPr marL="1828800" lvl="3" indent="-342900" algn="l" rtl="0">
              <a:lnSpc>
                <a:spcPct val="85000"/>
              </a:lnSpc>
              <a:spcBef>
                <a:spcPts val="0"/>
              </a:spcBef>
              <a:spcAft>
                <a:spcPts val="0"/>
              </a:spcAft>
              <a:buClr>
                <a:srgbClr val="065081"/>
              </a:buClr>
              <a:buSzPts val="1800"/>
              <a:buChar char="•"/>
            </a:pPr>
            <a:r>
              <a:rPr lang="en-US" sz="2400" b="1" i="1">
                <a:solidFill>
                  <a:srgbClr val="C00000"/>
                </a:solidFill>
              </a:rPr>
              <a:t>surname                     surname</a:t>
            </a:r>
            <a:endParaRPr sz="2400" b="1" i="1">
              <a:solidFill>
                <a:srgbClr val="C00000"/>
              </a:solidFill>
            </a:endParaRPr>
          </a:p>
          <a:p>
            <a:pPr marL="1828800" lvl="3" indent="-342900" algn="l" rtl="0">
              <a:lnSpc>
                <a:spcPct val="85000"/>
              </a:lnSpc>
              <a:spcBef>
                <a:spcPts val="0"/>
              </a:spcBef>
              <a:spcAft>
                <a:spcPts val="0"/>
              </a:spcAft>
              <a:buClr>
                <a:srgbClr val="065081"/>
              </a:buClr>
              <a:buSzPts val="1800"/>
              <a:buChar char="•"/>
            </a:pPr>
            <a:r>
              <a:rPr lang="en-US" sz="2400" b="1" i="1">
                <a:solidFill>
                  <a:srgbClr val="C00000"/>
                </a:solidFill>
              </a:rPr>
              <a:t>givenName               givenName</a:t>
            </a:r>
            <a:endParaRPr sz="2400" b="1" i="1">
              <a:solidFill>
                <a:srgbClr val="C00000"/>
              </a:solidFill>
            </a:endParaRPr>
          </a:p>
          <a:p>
            <a:pPr marL="1828800" lvl="3" indent="-342900" algn="l" rtl="0">
              <a:lnSpc>
                <a:spcPct val="85000"/>
              </a:lnSpc>
              <a:spcBef>
                <a:spcPts val="0"/>
              </a:spcBef>
              <a:spcAft>
                <a:spcPts val="0"/>
              </a:spcAft>
              <a:buClr>
                <a:srgbClr val="065081"/>
              </a:buClr>
              <a:buSzPts val="1800"/>
              <a:buChar char="•"/>
            </a:pPr>
            <a:r>
              <a:rPr lang="en-US" sz="2400" b="1" i="1">
                <a:solidFill>
                  <a:srgbClr val="C00000"/>
                </a:solidFill>
              </a:rPr>
              <a:t>ePSA  (scoped affiliation)   eduPersonScopedAffiliation</a:t>
            </a:r>
            <a:endParaRPr sz="2400" b="1" i="1">
              <a:solidFill>
                <a:srgbClr val="C00000"/>
              </a:solidFill>
            </a:endParaRPr>
          </a:p>
          <a:p>
            <a:pPr marL="0" lvl="0" indent="0" algn="l" rtl="0">
              <a:lnSpc>
                <a:spcPct val="85000"/>
              </a:lnSpc>
              <a:spcBef>
                <a:spcPts val="0"/>
              </a:spcBef>
              <a:spcAft>
                <a:spcPts val="0"/>
              </a:spcAft>
              <a:buSzPts val="2800"/>
              <a:buNone/>
            </a:pPr>
            <a:endParaRPr/>
          </a:p>
        </p:txBody>
      </p:sp>
      <p:sp>
        <p:nvSpPr>
          <p:cNvPr id="537" name="Google Shape;537;p15"/>
          <p:cNvSpPr txBox="1">
            <a:spLocks noGrp="1"/>
          </p:cNvSpPr>
          <p:nvPr>
            <p:ph type="title"/>
          </p:nvPr>
        </p:nvSpPr>
        <p:spPr>
          <a:xfrm>
            <a:off x="387911" y="121771"/>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Research and Scholarship in practice:                        ( 1 / 2 )</a:t>
            </a:r>
            <a:endParaRPr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16"/>
          <p:cNvSpPr txBox="1">
            <a:spLocks noGrp="1"/>
          </p:cNvSpPr>
          <p:nvPr>
            <p:ph type="body" idx="1"/>
          </p:nvPr>
        </p:nvSpPr>
        <p:spPr>
          <a:xfrm>
            <a:off x="0" y="1412776"/>
            <a:ext cx="11928648" cy="4351338"/>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Clr>
                <a:srgbClr val="1E4E79"/>
              </a:buClr>
              <a:buSzPts val="2800"/>
              <a:buChar char="•"/>
            </a:pPr>
            <a:r>
              <a:rPr lang="en-US"/>
              <a:t>Thanks to SWITCH (CH) : Look at</a:t>
            </a:r>
            <a:endParaRPr/>
          </a:p>
          <a:p>
            <a:pPr marL="457200" lvl="0" indent="-228600" algn="l" rtl="0">
              <a:lnSpc>
                <a:spcPct val="90000"/>
              </a:lnSpc>
              <a:spcBef>
                <a:spcPts val="1000"/>
              </a:spcBef>
              <a:spcAft>
                <a:spcPts val="0"/>
              </a:spcAft>
              <a:buClr>
                <a:srgbClr val="1E4E79"/>
              </a:buClr>
              <a:buSzPts val="2800"/>
              <a:buNone/>
            </a:pPr>
            <a:endParaRPr/>
          </a:p>
          <a:p>
            <a:pPr marL="50800" lvl="0" indent="0" algn="l" rtl="0">
              <a:lnSpc>
                <a:spcPct val="90000"/>
              </a:lnSpc>
              <a:spcBef>
                <a:spcPts val="1000"/>
              </a:spcBef>
              <a:spcAft>
                <a:spcPts val="0"/>
              </a:spcAft>
              <a:buSzPts val="2800"/>
              <a:buNone/>
            </a:pPr>
            <a:endParaRPr/>
          </a:p>
          <a:p>
            <a:pPr marL="457200" lvl="0" indent="-406400" algn="l" rtl="0">
              <a:lnSpc>
                <a:spcPct val="90000"/>
              </a:lnSpc>
              <a:spcBef>
                <a:spcPts val="1000"/>
              </a:spcBef>
              <a:spcAft>
                <a:spcPts val="0"/>
              </a:spcAft>
              <a:buClr>
                <a:srgbClr val="1E4E79"/>
              </a:buClr>
              <a:buSzPts val="2800"/>
              <a:buChar char="•"/>
            </a:pPr>
            <a:r>
              <a:rPr lang="en-US">
                <a:highlight>
                  <a:srgbClr val="FFFF00"/>
                </a:highlight>
              </a:rPr>
              <a:t>https://help.switch.ch/aai/support/documents/attributes/&lt;Attribute Name&gt;</a:t>
            </a:r>
            <a:endParaRPr>
              <a:highlight>
                <a:srgbClr val="FFFF00"/>
              </a:highlight>
            </a:endParaRPr>
          </a:p>
          <a:p>
            <a:pPr marL="457200" lvl="0" indent="-228600" algn="l" rtl="0">
              <a:lnSpc>
                <a:spcPct val="90000"/>
              </a:lnSpc>
              <a:spcBef>
                <a:spcPts val="1000"/>
              </a:spcBef>
              <a:spcAft>
                <a:spcPts val="0"/>
              </a:spcAft>
              <a:buClr>
                <a:srgbClr val="1E4E79"/>
              </a:buClr>
              <a:buSzPts val="2800"/>
              <a:buNone/>
            </a:pPr>
            <a:endParaRPr/>
          </a:p>
          <a:p>
            <a:pPr marL="457200" lvl="0" indent="-406400" algn="l" rtl="0">
              <a:lnSpc>
                <a:spcPct val="90000"/>
              </a:lnSpc>
              <a:spcBef>
                <a:spcPts val="1000"/>
              </a:spcBef>
              <a:spcAft>
                <a:spcPts val="0"/>
              </a:spcAft>
              <a:buClr>
                <a:srgbClr val="1E4E79"/>
              </a:buClr>
              <a:buSzPts val="2800"/>
              <a:buChar char="•"/>
            </a:pPr>
            <a:r>
              <a:rPr lang="en-US"/>
              <a:t>Example: What is exactly eduPersonPrincipalName ?</a:t>
            </a:r>
            <a:br>
              <a:rPr lang="en-US"/>
            </a:br>
            <a:br>
              <a:rPr lang="en-US"/>
            </a:br>
            <a:r>
              <a:rPr lang="en-US" sz="2800" b="1" i="1" u="sng">
                <a:solidFill>
                  <a:srgbClr val="980000"/>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eduPersonPrincipalName</a:t>
            </a:r>
            <a:br>
              <a:rPr lang="en-US"/>
            </a:br>
            <a:endParaRPr/>
          </a:p>
        </p:txBody>
      </p:sp>
      <p:sp>
        <p:nvSpPr>
          <p:cNvPr id="543" name="Google Shape;543;p16"/>
          <p:cNvSpPr txBox="1">
            <a:spLocks noGrp="1"/>
          </p:cNvSpPr>
          <p:nvPr>
            <p:ph type="title"/>
          </p:nvPr>
        </p:nvSpPr>
        <p:spPr>
          <a:xfrm>
            <a:off x="998895" y="705164"/>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a:t>Tip about getting to know more about attributes ! ☺</a:t>
            </a:r>
            <a:endParaRPr/>
          </a:p>
        </p:txBody>
      </p:sp>
      <p:pic>
        <p:nvPicPr>
          <p:cNvPr id="544" name="Google Shape;544;p16" descr="A screenshot of a computer&#10;&#10;Description automatically generated"/>
          <p:cNvPicPr preferRelativeResize="0"/>
          <p:nvPr/>
        </p:nvPicPr>
        <p:blipFill rotWithShape="1">
          <a:blip r:embed="rId4">
            <a:alphaModFix/>
          </a:blip>
          <a:srcRect/>
          <a:stretch/>
        </p:blipFill>
        <p:spPr>
          <a:xfrm>
            <a:off x="3719736" y="-83533"/>
            <a:ext cx="8472264" cy="6909504"/>
          </a:xfrm>
          <a:prstGeom prst="rect">
            <a:avLst/>
          </a:prstGeom>
          <a:noFill/>
          <a:ln>
            <a:noFill/>
          </a:ln>
        </p:spPr>
      </p:pic>
      <p:sp>
        <p:nvSpPr>
          <p:cNvPr id="545" name="Google Shape;545;p16"/>
          <p:cNvSpPr txBox="1"/>
          <p:nvPr/>
        </p:nvSpPr>
        <p:spPr>
          <a:xfrm>
            <a:off x="0" y="5785350"/>
            <a:ext cx="616066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1" i="0" u="none" strike="noStrike" cap="none">
                <a:solidFill>
                  <a:srgbClr val="000000"/>
                </a:solidFill>
                <a:highlight>
                  <a:srgbClr val="FFFF00"/>
                </a:highlight>
                <a:latin typeface="Arial"/>
                <a:ea typeface="Arial"/>
                <a:cs typeface="Arial"/>
                <a:sym typeface="Arial"/>
              </a:rPr>
              <a:t>https://help.switch.ch/aai/support/documents/attributes/edupersonprincipalname/</a:t>
            </a:r>
            <a:endParaRPr sz="1200" b="1" i="0" u="none" strike="noStrike" cap="none">
              <a:solidFill>
                <a:srgbClr val="000000"/>
              </a:solidFill>
              <a:highlight>
                <a:srgbClr val="FFFF00"/>
              </a:highlight>
              <a:latin typeface="Arial"/>
              <a:ea typeface="Arial"/>
              <a:cs typeface="Arial"/>
              <a:sym typeface="Arial"/>
            </a:endParaRPr>
          </a:p>
        </p:txBody>
      </p:sp>
      <p:pic>
        <p:nvPicPr>
          <p:cNvPr id="546" name="Google Shape;546;p16" descr="A blue text on a white background&#10;&#10;Description automatically generated"/>
          <p:cNvPicPr preferRelativeResize="0"/>
          <p:nvPr/>
        </p:nvPicPr>
        <p:blipFill rotWithShape="1">
          <a:blip r:embed="rId5">
            <a:alphaModFix/>
          </a:blip>
          <a:srcRect/>
          <a:stretch/>
        </p:blipFill>
        <p:spPr>
          <a:xfrm>
            <a:off x="1208732" y="2060848"/>
            <a:ext cx="2679700" cy="889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17"/>
          <p:cNvSpPr txBox="1">
            <a:spLocks noGrp="1"/>
          </p:cNvSpPr>
          <p:nvPr>
            <p:ph type="body" idx="1"/>
          </p:nvPr>
        </p:nvSpPr>
        <p:spPr>
          <a:xfrm>
            <a:off x="282528" y="1095124"/>
            <a:ext cx="11153172" cy="5182715"/>
          </a:xfrm>
          <a:prstGeom prst="rect">
            <a:avLst/>
          </a:prstGeom>
          <a:noFill/>
          <a:ln>
            <a:noFill/>
          </a:ln>
        </p:spPr>
        <p:txBody>
          <a:bodyPr spcFirstLastPara="1" wrap="square" lIns="91400" tIns="45675" rIns="91400" bIns="45675" anchor="t" anchorCtr="0">
            <a:noAutofit/>
          </a:bodyPr>
          <a:lstStyle/>
          <a:p>
            <a:pPr marL="457200" lvl="0" indent="-381000" algn="l" rtl="0">
              <a:lnSpc>
                <a:spcPct val="114999"/>
              </a:lnSpc>
              <a:spcBef>
                <a:spcPts val="0"/>
              </a:spcBef>
              <a:spcAft>
                <a:spcPts val="0"/>
              </a:spcAft>
              <a:buClr>
                <a:srgbClr val="065081"/>
              </a:buClr>
              <a:buSzPts val="2400"/>
              <a:buChar char="•"/>
            </a:pPr>
            <a:r>
              <a:rPr lang="en-US" sz="2400">
                <a:solidFill>
                  <a:srgbClr val="065081"/>
                </a:solidFill>
                <a:highlight>
                  <a:schemeClr val="lt1"/>
                </a:highlight>
              </a:rPr>
              <a:t>The requested subset of attributes for a specific service is defined in metadata</a:t>
            </a:r>
            <a:endParaRPr sz="2400">
              <a:solidFill>
                <a:srgbClr val="065081"/>
              </a:solidFill>
            </a:endParaRPr>
          </a:p>
          <a:p>
            <a:pPr marL="457200" lvl="0" indent="-381000" algn="l" rtl="0">
              <a:lnSpc>
                <a:spcPct val="114999"/>
              </a:lnSpc>
              <a:spcBef>
                <a:spcPts val="0"/>
              </a:spcBef>
              <a:spcAft>
                <a:spcPts val="0"/>
              </a:spcAft>
              <a:buClr>
                <a:srgbClr val="065081"/>
              </a:buClr>
              <a:buSzPts val="2400"/>
              <a:buChar char="•"/>
            </a:pPr>
            <a:r>
              <a:rPr lang="en-US" sz="2400">
                <a:solidFill>
                  <a:srgbClr val="065081"/>
                </a:solidFill>
                <a:highlight>
                  <a:schemeClr val="lt1"/>
                </a:highlight>
              </a:rPr>
              <a:t>There is furthermore an </a:t>
            </a:r>
            <a:r>
              <a:rPr lang="en-US" sz="2400" b="1">
                <a:solidFill>
                  <a:srgbClr val="065081"/>
                </a:solidFill>
                <a:highlight>
                  <a:schemeClr val="lt1"/>
                </a:highlight>
              </a:rPr>
              <a:t>Identity Provider entity support category </a:t>
            </a:r>
            <a:r>
              <a:rPr lang="en-US" sz="2400">
                <a:solidFill>
                  <a:srgbClr val="065081"/>
                </a:solidFill>
                <a:highlight>
                  <a:schemeClr val="lt1"/>
                </a:highlight>
              </a:rPr>
              <a:t>that should be registered for all IdP supporting the R&amp;S Category that </a:t>
            </a:r>
            <a:r>
              <a:rPr lang="en-US" sz="2400" b="1">
                <a:solidFill>
                  <a:srgbClr val="065081"/>
                </a:solidFill>
                <a:highlight>
                  <a:schemeClr val="lt1"/>
                </a:highlight>
              </a:rPr>
              <a:t>can be used for filter purpose in a discovery service</a:t>
            </a:r>
            <a:endParaRPr sz="2400" b="1">
              <a:solidFill>
                <a:srgbClr val="065081"/>
              </a:solidFill>
            </a:endParaRPr>
          </a:p>
          <a:p>
            <a:pPr marL="457200" lvl="0" indent="-380999" algn="l" rtl="0">
              <a:lnSpc>
                <a:spcPct val="114999"/>
              </a:lnSpc>
              <a:spcBef>
                <a:spcPts val="0"/>
              </a:spcBef>
              <a:spcAft>
                <a:spcPts val="0"/>
              </a:spcAft>
              <a:buClr>
                <a:srgbClr val="065081"/>
              </a:buClr>
              <a:buSzPts val="2400"/>
              <a:buChar char="•"/>
            </a:pPr>
            <a:r>
              <a:rPr lang="en-US" sz="2400" b="1" i="0" u="none" strike="noStrike" cap="none">
                <a:solidFill>
                  <a:srgbClr val="065081"/>
                </a:solidFill>
                <a:latin typeface="Calibri"/>
                <a:ea typeface="Calibri"/>
                <a:cs typeface="Calibri"/>
                <a:sym typeface="Calibri"/>
              </a:rPr>
              <a:t> </a:t>
            </a:r>
            <a:r>
              <a:rPr lang="en-US" sz="2400" b="0" i="0" u="none" strike="noStrike" cap="none">
                <a:solidFill>
                  <a:srgbClr val="065081"/>
                </a:solidFill>
                <a:latin typeface="Calibri"/>
                <a:ea typeface="Calibri"/>
                <a:cs typeface="Calibri"/>
                <a:sym typeface="Calibri"/>
              </a:rPr>
              <a:t>[ The Service Provider requests attributes needed by the service/s through the metadata </a:t>
            </a:r>
            <a:r>
              <a:rPr lang="en-US" sz="2400" b="0" i="0" u="none" strike="noStrike" cap="none">
                <a:solidFill>
                  <a:srgbClr val="C00000"/>
                </a:solidFill>
                <a:latin typeface="Calibri"/>
                <a:ea typeface="Calibri"/>
                <a:cs typeface="Calibri"/>
                <a:sym typeface="Calibri"/>
              </a:rPr>
              <a:t>&lt;RequestedAttribute&gt; </a:t>
            </a:r>
            <a:r>
              <a:rPr lang="en-US" sz="2400" b="0" i="0" u="none" strike="noStrike" cap="none">
                <a:solidFill>
                  <a:srgbClr val="065081"/>
                </a:solidFill>
                <a:latin typeface="Calibri"/>
                <a:ea typeface="Calibri"/>
                <a:cs typeface="Calibri"/>
                <a:sym typeface="Calibri"/>
              </a:rPr>
              <a:t>tag</a:t>
            </a:r>
            <a:r>
              <a:rPr lang="en-US" sz="2400" b="0">
                <a:solidFill>
                  <a:srgbClr val="065081"/>
                </a:solidFill>
                <a:highlight>
                  <a:schemeClr val="lt1"/>
                </a:highlight>
              </a:rPr>
              <a:t> ]</a:t>
            </a:r>
            <a:endParaRPr sz="2400" b="0">
              <a:solidFill>
                <a:srgbClr val="065081"/>
              </a:solidFill>
            </a:endParaRPr>
          </a:p>
          <a:p>
            <a:pPr marL="0" lvl="0" indent="0" algn="l" rtl="0">
              <a:lnSpc>
                <a:spcPct val="90000"/>
              </a:lnSpc>
              <a:spcBef>
                <a:spcPts val="1000"/>
              </a:spcBef>
              <a:spcAft>
                <a:spcPts val="0"/>
              </a:spcAft>
              <a:buClr>
                <a:schemeClr val="dk1"/>
              </a:buClr>
              <a:buSzPts val="1100"/>
              <a:buFont typeface="Arial"/>
              <a:buNone/>
            </a:pPr>
            <a:endParaRPr/>
          </a:p>
          <a:p>
            <a:pPr marL="0" lvl="0" indent="0" algn="l" rtl="0">
              <a:lnSpc>
                <a:spcPct val="90000"/>
              </a:lnSpc>
              <a:spcBef>
                <a:spcPts val="1000"/>
              </a:spcBef>
              <a:spcAft>
                <a:spcPts val="0"/>
              </a:spcAft>
              <a:buSzPts val="2800"/>
              <a:buNone/>
            </a:pPr>
            <a:endParaRPr/>
          </a:p>
        </p:txBody>
      </p:sp>
      <p:sp>
        <p:nvSpPr>
          <p:cNvPr id="552" name="Google Shape;552;p17"/>
          <p:cNvSpPr txBox="1">
            <a:spLocks noGrp="1"/>
          </p:cNvSpPr>
          <p:nvPr>
            <p:ph type="title"/>
          </p:nvPr>
        </p:nvSpPr>
        <p:spPr>
          <a:xfrm>
            <a:off x="820500" y="149361"/>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Research and Scholarship in practice:                        ( 2 / 2 )</a:t>
            </a:r>
            <a:endParaRPr dirty="0">
              <a:solidFill>
                <a:schemeClr val="bg1"/>
              </a:solidFill>
            </a:endParaRPr>
          </a:p>
        </p:txBody>
      </p:sp>
      <p:sp>
        <p:nvSpPr>
          <p:cNvPr id="553" name="Google Shape;553;p17"/>
          <p:cNvSpPr/>
          <p:nvPr/>
        </p:nvSpPr>
        <p:spPr>
          <a:xfrm>
            <a:off x="2098200" y="4996750"/>
            <a:ext cx="7339200" cy="1098000"/>
          </a:xfrm>
          <a:prstGeom prst="roundRect">
            <a:avLst>
              <a:gd name="adj" fmla="val 16667"/>
            </a:avLst>
          </a:prstGeom>
          <a:solidFill>
            <a:schemeClr val="accent4">
              <a:lumMod val="20000"/>
              <a:lumOff val="80000"/>
            </a:schemeClr>
          </a:solid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THE IDP DISCOVERY PROCESS CAN LEVERAGE ENTITY CATEGORIES </a:t>
            </a:r>
            <a:endParaRPr sz="1400" b="1" i="0" u="none" strike="noStrike" cap="none">
              <a:solidFill>
                <a:srgbClr val="000000"/>
              </a:solidFill>
              <a:latin typeface="Arial"/>
              <a:ea typeface="Arial"/>
              <a:cs typeface="Arial"/>
              <a:sym typeface="Arial"/>
            </a:endParaRPr>
          </a:p>
        </p:txBody>
      </p:sp>
      <p:sp>
        <p:nvSpPr>
          <p:cNvPr id="554" name="Google Shape;554;p17"/>
          <p:cNvSpPr/>
          <p:nvPr/>
        </p:nvSpPr>
        <p:spPr>
          <a:xfrm rot="5400000">
            <a:off x="5648663" y="3806226"/>
            <a:ext cx="842100" cy="4212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18"/>
          <p:cNvSpPr txBox="1">
            <a:spLocks noGrp="1"/>
          </p:cNvSpPr>
          <p:nvPr>
            <p:ph type="body" idx="1"/>
          </p:nvPr>
        </p:nvSpPr>
        <p:spPr>
          <a:xfrm>
            <a:off x="249924" y="629050"/>
            <a:ext cx="11318683" cy="6075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sz="2400"/>
              <a:t>● The service enhances the research and scholarship activities of some</a:t>
            </a:r>
            <a:endParaRPr sz="2400"/>
          </a:p>
          <a:p>
            <a:pPr marL="0" lvl="0" indent="0" algn="l" rtl="0">
              <a:lnSpc>
                <a:spcPct val="90000"/>
              </a:lnSpc>
              <a:spcBef>
                <a:spcPts val="1000"/>
              </a:spcBef>
              <a:spcAft>
                <a:spcPts val="0"/>
              </a:spcAft>
              <a:buClr>
                <a:schemeClr val="dk1"/>
              </a:buClr>
              <a:buSzPts val="1100"/>
              <a:buFont typeface="Arial"/>
              <a:buNone/>
            </a:pPr>
            <a:r>
              <a:rPr lang="en-US" sz="2400"/>
              <a:t>subset of the user community.</a:t>
            </a:r>
            <a:endParaRPr sz="2400"/>
          </a:p>
          <a:p>
            <a:pPr marL="0" lvl="0" indent="0" algn="l" rtl="0">
              <a:lnSpc>
                <a:spcPct val="90000"/>
              </a:lnSpc>
              <a:spcBef>
                <a:spcPts val="1000"/>
              </a:spcBef>
              <a:spcAft>
                <a:spcPts val="0"/>
              </a:spcAft>
              <a:buClr>
                <a:schemeClr val="dk1"/>
              </a:buClr>
              <a:buSzPts val="1100"/>
              <a:buFont typeface="Arial"/>
              <a:buNone/>
            </a:pPr>
            <a:r>
              <a:rPr lang="en-US" sz="2400"/>
              <a:t>● Service metadata </a:t>
            </a:r>
            <a:r>
              <a:rPr lang="en-US" sz="2400" b="1"/>
              <a:t>has been submitted to </a:t>
            </a:r>
            <a:r>
              <a:rPr lang="en-US" sz="2400" b="1">
                <a:solidFill>
                  <a:srgbClr val="FF0000"/>
                </a:solidFill>
              </a:rPr>
              <a:t>the registrar </a:t>
            </a:r>
            <a:r>
              <a:rPr lang="en-US" sz="2400" b="1"/>
              <a:t>for publication.</a:t>
            </a:r>
            <a:endParaRPr sz="2400" b="1"/>
          </a:p>
          <a:p>
            <a:pPr marL="0" lvl="0" indent="0" algn="l" rtl="0">
              <a:lnSpc>
                <a:spcPct val="90000"/>
              </a:lnSpc>
              <a:spcBef>
                <a:spcPts val="1000"/>
              </a:spcBef>
              <a:spcAft>
                <a:spcPts val="0"/>
              </a:spcAft>
              <a:buSzPts val="2800"/>
              <a:buNone/>
            </a:pPr>
            <a:r>
              <a:rPr lang="en-US" sz="2400"/>
              <a:t>● The service meets the following technical requirements:</a:t>
            </a:r>
            <a:endParaRPr sz="2400"/>
          </a:p>
          <a:p>
            <a:pPr marL="457200" lvl="0" indent="-381000" algn="l" rtl="0">
              <a:lnSpc>
                <a:spcPct val="90000"/>
              </a:lnSpc>
              <a:spcBef>
                <a:spcPts val="1000"/>
              </a:spcBef>
              <a:spcAft>
                <a:spcPts val="0"/>
              </a:spcAft>
              <a:buSzPts val="2400"/>
              <a:buChar char="•"/>
            </a:pPr>
            <a:r>
              <a:rPr lang="en-US" sz="2400"/>
              <a:t>The Service Provider is a production SAML deployment that supports SAML V2.0  HTTP-POST binding</a:t>
            </a:r>
            <a:endParaRPr sz="2400"/>
          </a:p>
          <a:p>
            <a:pPr marL="457200" lvl="0" indent="-381000" algn="l" rtl="0">
              <a:lnSpc>
                <a:spcPct val="90000"/>
              </a:lnSpc>
              <a:spcBef>
                <a:spcPts val="0"/>
              </a:spcBef>
              <a:spcAft>
                <a:spcPts val="0"/>
              </a:spcAft>
              <a:buSzPts val="2400"/>
              <a:buChar char="•"/>
            </a:pPr>
            <a:r>
              <a:rPr lang="en-US" sz="2400"/>
              <a:t>The Service Provider claims to </a:t>
            </a:r>
            <a:r>
              <a:rPr lang="en-US" sz="2400" b="1"/>
              <a:t>refresh federation metadata at least daily</a:t>
            </a:r>
            <a:r>
              <a:rPr lang="en-US" sz="2400"/>
              <a:t>.</a:t>
            </a:r>
            <a:endParaRPr sz="2400"/>
          </a:p>
          <a:p>
            <a:pPr marL="457200" lvl="0" indent="-381000" algn="l" rtl="0">
              <a:lnSpc>
                <a:spcPct val="90000"/>
              </a:lnSpc>
              <a:spcBef>
                <a:spcPts val="0"/>
              </a:spcBef>
              <a:spcAft>
                <a:spcPts val="0"/>
              </a:spcAft>
              <a:buSzPts val="2400"/>
              <a:buChar char="•"/>
            </a:pPr>
            <a:r>
              <a:rPr lang="en-US" sz="2400"/>
              <a:t>The Service Provider provides an </a:t>
            </a:r>
            <a:r>
              <a:rPr lang="en-US" sz="2400" b="1"/>
              <a:t>mdui:DisplayName </a:t>
            </a:r>
            <a:r>
              <a:rPr lang="en-US" sz="2400"/>
              <a:t>and </a:t>
            </a:r>
            <a:r>
              <a:rPr lang="en-US" sz="2400" b="1"/>
              <a:t>mdui:InformationURL </a:t>
            </a:r>
            <a:r>
              <a:rPr lang="en-US" sz="2400"/>
              <a:t>in metadata </a:t>
            </a:r>
            <a:endParaRPr/>
          </a:p>
          <a:p>
            <a:pPr marL="457200" lvl="0" indent="-381000" algn="l" rtl="0">
              <a:lnSpc>
                <a:spcPct val="90000"/>
              </a:lnSpc>
              <a:spcBef>
                <a:spcPts val="0"/>
              </a:spcBef>
              <a:spcAft>
                <a:spcPts val="0"/>
              </a:spcAft>
              <a:buSzPts val="2400"/>
              <a:buChar char="•"/>
            </a:pPr>
            <a:r>
              <a:rPr lang="en-US" sz="2400"/>
              <a:t>The service enhances the research and scholarship activities of some subset of the</a:t>
            </a:r>
            <a:br>
              <a:rPr lang="en-US" sz="2400"/>
            </a:br>
            <a:r>
              <a:rPr lang="en-US" sz="2400"/>
              <a:t> user community</a:t>
            </a:r>
            <a:endParaRPr/>
          </a:p>
          <a:p>
            <a:pPr marL="457200" lvl="0" indent="-381000" algn="l" rtl="0">
              <a:lnSpc>
                <a:spcPct val="90000"/>
              </a:lnSpc>
              <a:spcBef>
                <a:spcPts val="0"/>
              </a:spcBef>
              <a:spcAft>
                <a:spcPts val="0"/>
              </a:spcAft>
              <a:buSzPts val="2400"/>
              <a:buChar char="•"/>
            </a:pPr>
            <a:r>
              <a:rPr lang="en-US" sz="2400"/>
              <a:t>The Service Provider provides one or more technical contacts in metadata</a:t>
            </a:r>
            <a:endParaRPr sz="2400"/>
          </a:p>
          <a:p>
            <a:pPr marL="0" lvl="0" indent="0" algn="l" rtl="0">
              <a:lnSpc>
                <a:spcPct val="90000"/>
              </a:lnSpc>
              <a:spcBef>
                <a:spcPts val="1000"/>
              </a:spcBef>
              <a:spcAft>
                <a:spcPts val="0"/>
              </a:spcAft>
              <a:buSzPts val="2800"/>
              <a:buNone/>
            </a:pPr>
            <a:endParaRPr sz="2400"/>
          </a:p>
          <a:p>
            <a:pPr marL="0" lvl="0" indent="0" algn="l" rtl="0">
              <a:lnSpc>
                <a:spcPct val="90000"/>
              </a:lnSpc>
              <a:spcBef>
                <a:spcPts val="1000"/>
              </a:spcBef>
              <a:spcAft>
                <a:spcPts val="0"/>
              </a:spcAft>
              <a:buSzPts val="2800"/>
              <a:buNone/>
            </a:pPr>
            <a:r>
              <a:rPr lang="en-US" sz="2400"/>
              <a:t>See </a:t>
            </a:r>
            <a:r>
              <a:rPr lang="en-US" sz="2400" u="sng">
                <a:solidFill>
                  <a:schemeClr val="hlink"/>
                </a:solidFill>
                <a:hlinkClick r:id="rId3"/>
              </a:rPr>
              <a:t>https://refeds.org/category/research-and-scholarship</a:t>
            </a:r>
            <a:r>
              <a:rPr lang="en-US" sz="2400"/>
              <a:t> </a:t>
            </a:r>
            <a:endParaRPr sz="2400"/>
          </a:p>
        </p:txBody>
      </p:sp>
      <p:sp>
        <p:nvSpPr>
          <p:cNvPr id="560" name="Google Shape;560;p18"/>
          <p:cNvSpPr txBox="1">
            <a:spLocks noGrp="1"/>
          </p:cNvSpPr>
          <p:nvPr>
            <p:ph type="title"/>
          </p:nvPr>
        </p:nvSpPr>
        <p:spPr>
          <a:xfrm>
            <a:off x="749226" y="89300"/>
            <a:ext cx="110694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Research and Scholarship: Requirements for </a:t>
            </a:r>
            <a:r>
              <a:rPr lang="en-US" dirty="0">
                <a:solidFill>
                  <a:srgbClr val="C00000"/>
                </a:solidFill>
                <a:highlight>
                  <a:srgbClr val="C0C0C0"/>
                </a:highlight>
              </a:rPr>
              <a:t>Service Providers</a:t>
            </a:r>
            <a:endParaRPr dirty="0">
              <a:solidFill>
                <a:srgbClr val="C00000"/>
              </a:solidFill>
              <a:highlight>
                <a:srgbClr val="C0C0C0"/>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g2f3921b2527_1_40" descr="Hintergrund_Login2_trans.png"/>
          <p:cNvPicPr preferRelativeResize="0"/>
          <p:nvPr/>
        </p:nvPicPr>
        <p:blipFill rotWithShape="1">
          <a:blip r:embed="rId3">
            <a:alphaModFix/>
          </a:blip>
          <a:srcRect/>
          <a:stretch/>
        </p:blipFill>
        <p:spPr>
          <a:xfrm>
            <a:off x="2543718" y="657307"/>
            <a:ext cx="7139579" cy="5354684"/>
          </a:xfrm>
          <a:prstGeom prst="rect">
            <a:avLst/>
          </a:prstGeom>
          <a:noFill/>
          <a:ln>
            <a:noFill/>
          </a:ln>
        </p:spPr>
      </p:pic>
      <p:sp>
        <p:nvSpPr>
          <p:cNvPr id="105" name="Google Shape;105;g2f3921b2527_1_40"/>
          <p:cNvSpPr txBox="1">
            <a:spLocks noGrp="1"/>
          </p:cNvSpPr>
          <p:nvPr>
            <p:ph type="title"/>
          </p:nvPr>
        </p:nvSpPr>
        <p:spPr>
          <a:xfrm>
            <a:off x="454525" y="390292"/>
            <a:ext cx="9390692" cy="75270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F4270"/>
              </a:buClr>
              <a:buSzPts val="2400"/>
              <a:buFont typeface="Calibri"/>
              <a:buNone/>
            </a:pPr>
            <a:r>
              <a:rPr lang="en-US"/>
              <a:t>Learning Objectives</a:t>
            </a:r>
            <a:endParaRPr/>
          </a:p>
        </p:txBody>
      </p:sp>
      <p:sp>
        <p:nvSpPr>
          <p:cNvPr id="106" name="Google Shape;106;g2f3921b2527_1_40"/>
          <p:cNvSpPr txBox="1">
            <a:spLocks noGrp="1"/>
          </p:cNvSpPr>
          <p:nvPr>
            <p:ph type="sldNum" idx="12"/>
          </p:nvPr>
        </p:nvSpPr>
        <p:spPr>
          <a:xfrm>
            <a:off x="11452675" y="6502153"/>
            <a:ext cx="569600" cy="32139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a:t>
            </a:fld>
            <a:endParaRPr/>
          </a:p>
        </p:txBody>
      </p:sp>
      <p:grpSp>
        <p:nvGrpSpPr>
          <p:cNvPr id="107" name="Google Shape;107;g2f3921b2527_1_40"/>
          <p:cNvGrpSpPr/>
          <p:nvPr/>
        </p:nvGrpSpPr>
        <p:grpSpPr>
          <a:xfrm>
            <a:off x="2904014" y="3426095"/>
            <a:ext cx="6397722" cy="731521"/>
            <a:chOff x="3248167" y="2086742"/>
            <a:chExt cx="6397722" cy="731521"/>
          </a:xfrm>
        </p:grpSpPr>
        <p:sp>
          <p:nvSpPr>
            <p:cNvPr id="108" name="Google Shape;108;g2f3921b2527_1_40"/>
            <p:cNvSpPr/>
            <p:nvPr/>
          </p:nvSpPr>
          <p:spPr>
            <a:xfrm rot="-5400000">
              <a:off x="3338068" y="1996842"/>
              <a:ext cx="731520" cy="911322"/>
            </a:xfrm>
            <a:prstGeom prst="round2SameRect">
              <a:avLst>
                <a:gd name="adj1" fmla="val 13726"/>
                <a:gd name="adj2" fmla="val 0"/>
              </a:avLst>
            </a:prstGeom>
            <a:solidFill>
              <a:schemeClr val="accent1"/>
            </a:solidFill>
            <a:ln>
              <a:noFill/>
            </a:ln>
            <a:effectLst>
              <a:outerShdw blurRad="25400" dist="12700" dir="2700000" algn="tl"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9" name="Google Shape;109;g2f3921b2527_1_40"/>
            <p:cNvSpPr/>
            <p:nvPr/>
          </p:nvSpPr>
          <p:spPr>
            <a:xfrm rot="5400000" flipH="1">
              <a:off x="6536929" y="-290698"/>
              <a:ext cx="731520" cy="5486400"/>
            </a:xfrm>
            <a:prstGeom prst="round2SameRect">
              <a:avLst>
                <a:gd name="adj1" fmla="val 13726"/>
                <a:gd name="adj2" fmla="val 0"/>
              </a:avLst>
            </a:prstGeom>
            <a:solidFill>
              <a:schemeClr val="lt1"/>
            </a:solidFill>
            <a:ln>
              <a:noFill/>
            </a:ln>
            <a:effectLst>
              <a:outerShdw blurRad="25400" dist="12700" dir="2700000" algn="tl"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0" name="Google Shape;110;g2f3921b2527_1_40"/>
            <p:cNvSpPr/>
            <p:nvPr/>
          </p:nvSpPr>
          <p:spPr>
            <a:xfrm>
              <a:off x="4022329" y="2315342"/>
              <a:ext cx="274320" cy="274320"/>
            </a:xfrm>
            <a:prstGeom prst="ellipse">
              <a:avLst/>
            </a:prstGeom>
            <a:solidFill>
              <a:schemeClr val="accent1"/>
            </a:solidFill>
            <a:ln>
              <a:noFill/>
            </a:ln>
            <a:effectLst>
              <a:outerShdw blurRad="25400" dist="12700" dir="2700000" algn="tl"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1" name="Google Shape;111;g2f3921b2527_1_40"/>
            <p:cNvSpPr txBox="1"/>
            <p:nvPr/>
          </p:nvSpPr>
          <p:spPr>
            <a:xfrm>
              <a:off x="3344207" y="2190892"/>
              <a:ext cx="746702" cy="523220"/>
            </a:xfrm>
            <a:prstGeom prst="rect">
              <a:avLst/>
            </a:prstGeom>
            <a:noFill/>
            <a:ln>
              <a:noFill/>
            </a:ln>
            <a:effectLst>
              <a:outerShdw blurRad="25400" dist="12700" dir="2700000" algn="tl" rotWithShape="0">
                <a:srgbClr val="000000">
                  <a:alpha val="9803"/>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lt1"/>
                  </a:solidFill>
                  <a:latin typeface="Calibri"/>
                  <a:ea typeface="Calibri"/>
                  <a:cs typeface="Calibri"/>
                  <a:sym typeface="Calibri"/>
                </a:rPr>
                <a:t>01</a:t>
              </a:r>
              <a:endParaRPr/>
            </a:p>
          </p:txBody>
        </p:sp>
        <p:sp>
          <p:nvSpPr>
            <p:cNvPr id="112" name="Google Shape;112;g2f3921b2527_1_40"/>
            <p:cNvSpPr txBox="1"/>
            <p:nvPr/>
          </p:nvSpPr>
          <p:spPr>
            <a:xfrm flipH="1">
              <a:off x="4651041" y="2247853"/>
              <a:ext cx="4086418" cy="434991"/>
            </a:xfrm>
            <a:prstGeom prst="rect">
              <a:avLst/>
            </a:prstGeom>
            <a:noFill/>
            <a:ln>
              <a:noFill/>
            </a:ln>
            <a:effectLst>
              <a:outerShdw blurRad="25400" dist="12700" dir="2700000" algn="tl" rotWithShape="0">
                <a:srgbClr val="000000">
                  <a:alpha val="9803"/>
                </a:srgbClr>
              </a:outerShdw>
            </a:effectLst>
          </p:spPr>
          <p:txBody>
            <a:bodyPr spcFirstLastPara="1" wrap="square" lIns="50800" tIns="50800" rIns="50800" bIns="50800" anchor="ctr" anchorCtr="0">
              <a:spAutoFit/>
            </a:bodyPr>
            <a:lstStyle/>
            <a:p>
              <a:pPr marL="0" marR="0" lvl="0" indent="0" algn="l" rtl="0">
                <a:lnSpc>
                  <a:spcPct val="90000"/>
                </a:lnSpc>
                <a:spcBef>
                  <a:spcPts val="0"/>
                </a:spcBef>
                <a:spcAft>
                  <a:spcPts val="0"/>
                </a:spcAft>
                <a:buNone/>
              </a:pPr>
              <a:r>
                <a:rPr lang="en-US" sz="2400" b="0" i="0" u="none" strike="noStrike" cap="none" dirty="0">
                  <a:solidFill>
                    <a:schemeClr val="accent1"/>
                  </a:solidFill>
                  <a:latin typeface="Roboto Medium"/>
                  <a:ea typeface="Roboto Medium"/>
                  <a:cs typeface="Roboto Medium"/>
                  <a:sym typeface="Roboto Medium"/>
                </a:rPr>
                <a:t>What Entity Categories are</a:t>
              </a:r>
              <a:endParaRPr sz="2400" b="0" i="0" u="none" strike="noStrike" cap="none" dirty="0">
                <a:solidFill>
                  <a:schemeClr val="accent1"/>
                </a:solidFill>
                <a:latin typeface="Roboto Medium"/>
                <a:ea typeface="Roboto Medium"/>
                <a:cs typeface="Roboto Medium"/>
                <a:sym typeface="Roboto Medium"/>
              </a:endParaRPr>
            </a:p>
          </p:txBody>
        </p:sp>
      </p:grpSp>
      <p:grpSp>
        <p:nvGrpSpPr>
          <p:cNvPr id="113" name="Google Shape;113;g2f3921b2527_1_40"/>
          <p:cNvGrpSpPr/>
          <p:nvPr/>
        </p:nvGrpSpPr>
        <p:grpSpPr>
          <a:xfrm>
            <a:off x="2904014" y="4293712"/>
            <a:ext cx="7327806" cy="767390"/>
            <a:chOff x="3248167" y="2069441"/>
            <a:chExt cx="6397722" cy="767390"/>
          </a:xfrm>
        </p:grpSpPr>
        <p:sp>
          <p:nvSpPr>
            <p:cNvPr id="114" name="Google Shape;114;g2f3921b2527_1_40"/>
            <p:cNvSpPr/>
            <p:nvPr/>
          </p:nvSpPr>
          <p:spPr>
            <a:xfrm rot="-5400000">
              <a:off x="3338068" y="1996842"/>
              <a:ext cx="731520" cy="911322"/>
            </a:xfrm>
            <a:prstGeom prst="round2SameRect">
              <a:avLst>
                <a:gd name="adj1" fmla="val 13726"/>
                <a:gd name="adj2" fmla="val 0"/>
              </a:avLst>
            </a:prstGeom>
            <a:solidFill>
              <a:schemeClr val="accent2"/>
            </a:solidFill>
            <a:ln>
              <a:noFill/>
            </a:ln>
            <a:effectLst>
              <a:outerShdw blurRad="25400" dist="12700" dir="2700000" algn="tl"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5" name="Google Shape;115;g2f3921b2527_1_40"/>
            <p:cNvSpPr/>
            <p:nvPr/>
          </p:nvSpPr>
          <p:spPr>
            <a:xfrm rot="5400000" flipH="1">
              <a:off x="6536929" y="-290698"/>
              <a:ext cx="731520" cy="5486400"/>
            </a:xfrm>
            <a:prstGeom prst="round2SameRect">
              <a:avLst>
                <a:gd name="adj1" fmla="val 13726"/>
                <a:gd name="adj2" fmla="val 0"/>
              </a:avLst>
            </a:prstGeom>
            <a:solidFill>
              <a:schemeClr val="lt1"/>
            </a:solidFill>
            <a:ln>
              <a:noFill/>
            </a:ln>
            <a:effectLst>
              <a:outerShdw blurRad="25400" dist="12700" dir="2700000" algn="tl"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6" name="Google Shape;116;g2f3921b2527_1_40"/>
            <p:cNvSpPr/>
            <p:nvPr/>
          </p:nvSpPr>
          <p:spPr>
            <a:xfrm>
              <a:off x="4022329" y="2315342"/>
              <a:ext cx="274320" cy="274320"/>
            </a:xfrm>
            <a:prstGeom prst="ellipse">
              <a:avLst/>
            </a:prstGeom>
            <a:solidFill>
              <a:schemeClr val="accent2"/>
            </a:solidFill>
            <a:ln>
              <a:noFill/>
            </a:ln>
            <a:effectLst>
              <a:outerShdw blurRad="25400" dist="12700" dir="2700000" algn="tl"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7" name="Google Shape;117;g2f3921b2527_1_40"/>
            <p:cNvSpPr txBox="1"/>
            <p:nvPr/>
          </p:nvSpPr>
          <p:spPr>
            <a:xfrm>
              <a:off x="3344207" y="2190892"/>
              <a:ext cx="746702" cy="523220"/>
            </a:xfrm>
            <a:prstGeom prst="rect">
              <a:avLst/>
            </a:prstGeom>
            <a:noFill/>
            <a:ln>
              <a:noFill/>
            </a:ln>
            <a:effectLst>
              <a:outerShdw blurRad="25400" dist="12700" dir="2700000" algn="tl" rotWithShape="0">
                <a:srgbClr val="000000">
                  <a:alpha val="9803"/>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lt1"/>
                  </a:solidFill>
                  <a:latin typeface="Calibri"/>
                  <a:ea typeface="Calibri"/>
                  <a:cs typeface="Calibri"/>
                  <a:sym typeface="Calibri"/>
                </a:rPr>
                <a:t>02</a:t>
              </a:r>
              <a:endParaRPr/>
            </a:p>
          </p:txBody>
        </p:sp>
        <p:sp>
          <p:nvSpPr>
            <p:cNvPr id="118" name="Google Shape;118;g2f3921b2527_1_40"/>
            <p:cNvSpPr txBox="1"/>
            <p:nvPr/>
          </p:nvSpPr>
          <p:spPr>
            <a:xfrm flipH="1">
              <a:off x="4497238" y="2069441"/>
              <a:ext cx="5038860" cy="767390"/>
            </a:xfrm>
            <a:prstGeom prst="rect">
              <a:avLst/>
            </a:prstGeom>
            <a:noFill/>
            <a:ln>
              <a:noFill/>
            </a:ln>
            <a:effectLst>
              <a:outerShdw blurRad="25400" dist="12700" dir="2700000" algn="tl" rotWithShape="0">
                <a:srgbClr val="000000">
                  <a:alpha val="9803"/>
                </a:srgbClr>
              </a:outerShdw>
            </a:effectLst>
          </p:spPr>
          <p:txBody>
            <a:bodyPr spcFirstLastPara="1" wrap="square" lIns="50800" tIns="50800" rIns="50800" bIns="50800" anchor="ctr" anchorCtr="0">
              <a:spAutoFit/>
            </a:bodyPr>
            <a:lstStyle/>
            <a:p>
              <a:pPr marL="0" marR="0" lvl="0" indent="0" algn="l" rtl="0">
                <a:lnSpc>
                  <a:spcPct val="90000"/>
                </a:lnSpc>
                <a:spcBef>
                  <a:spcPts val="0"/>
                </a:spcBef>
                <a:spcAft>
                  <a:spcPts val="0"/>
                </a:spcAft>
                <a:buNone/>
              </a:pPr>
              <a:r>
                <a:rPr lang="en-US" sz="2400" b="0" i="0" u="none" strike="noStrike" cap="none" dirty="0">
                  <a:solidFill>
                    <a:schemeClr val="accent2"/>
                  </a:solidFill>
                  <a:latin typeface="Roboto Medium"/>
                  <a:ea typeface="Roboto Medium"/>
                  <a:cs typeface="Roboto Medium"/>
                  <a:sym typeface="Roboto Medium"/>
                </a:rPr>
                <a:t>How are Entity Categories implemented </a:t>
              </a:r>
              <a:endParaRPr sz="2400" b="0" i="0" u="none" strike="noStrike" cap="none" dirty="0">
                <a:solidFill>
                  <a:schemeClr val="accent2"/>
                </a:solidFill>
                <a:latin typeface="Roboto Medium"/>
                <a:ea typeface="Roboto Medium"/>
                <a:cs typeface="Roboto Medium"/>
                <a:sym typeface="Roboto Medium"/>
              </a:endParaRPr>
            </a:p>
          </p:txBody>
        </p:sp>
      </p:grpSp>
      <p:grpSp>
        <p:nvGrpSpPr>
          <p:cNvPr id="119" name="Google Shape;119;g2f3921b2527_1_40"/>
          <p:cNvGrpSpPr/>
          <p:nvPr/>
        </p:nvGrpSpPr>
        <p:grpSpPr>
          <a:xfrm>
            <a:off x="2904012" y="5195931"/>
            <a:ext cx="8627850" cy="799911"/>
            <a:chOff x="3248167" y="2086742"/>
            <a:chExt cx="6448287" cy="799911"/>
          </a:xfrm>
        </p:grpSpPr>
        <p:sp>
          <p:nvSpPr>
            <p:cNvPr id="120" name="Google Shape;120;g2f3921b2527_1_40"/>
            <p:cNvSpPr/>
            <p:nvPr/>
          </p:nvSpPr>
          <p:spPr>
            <a:xfrm rot="-5400000">
              <a:off x="3338068" y="1996842"/>
              <a:ext cx="731520" cy="911322"/>
            </a:xfrm>
            <a:prstGeom prst="round2SameRect">
              <a:avLst>
                <a:gd name="adj1" fmla="val 13726"/>
                <a:gd name="adj2" fmla="val 0"/>
              </a:avLst>
            </a:prstGeom>
            <a:solidFill>
              <a:schemeClr val="accent3"/>
            </a:solidFill>
            <a:ln>
              <a:noFill/>
            </a:ln>
            <a:effectLst>
              <a:outerShdw blurRad="25400" dist="12700" dir="2700000" algn="tl"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1" name="Google Shape;121;g2f3921b2527_1_40"/>
            <p:cNvSpPr/>
            <p:nvPr/>
          </p:nvSpPr>
          <p:spPr>
            <a:xfrm rot="5400000" flipH="1">
              <a:off x="6536929" y="-290698"/>
              <a:ext cx="731520" cy="5486400"/>
            </a:xfrm>
            <a:prstGeom prst="round2SameRect">
              <a:avLst>
                <a:gd name="adj1" fmla="val 13726"/>
                <a:gd name="adj2" fmla="val 0"/>
              </a:avLst>
            </a:prstGeom>
            <a:solidFill>
              <a:schemeClr val="lt1"/>
            </a:solidFill>
            <a:ln>
              <a:noFill/>
            </a:ln>
            <a:effectLst>
              <a:outerShdw blurRad="25400" dist="12700" dir="2700000" algn="tl"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2" name="Google Shape;122;g2f3921b2527_1_40"/>
            <p:cNvSpPr/>
            <p:nvPr/>
          </p:nvSpPr>
          <p:spPr>
            <a:xfrm>
              <a:off x="4022329" y="2315342"/>
              <a:ext cx="274320" cy="274320"/>
            </a:xfrm>
            <a:prstGeom prst="ellipse">
              <a:avLst/>
            </a:prstGeom>
            <a:solidFill>
              <a:schemeClr val="accent3"/>
            </a:solidFill>
            <a:ln>
              <a:noFill/>
            </a:ln>
            <a:effectLst>
              <a:outerShdw blurRad="25400" dist="12700" dir="2700000" algn="tl"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3" name="Google Shape;123;g2f3921b2527_1_40"/>
            <p:cNvSpPr txBox="1"/>
            <p:nvPr/>
          </p:nvSpPr>
          <p:spPr>
            <a:xfrm>
              <a:off x="3344207" y="2190892"/>
              <a:ext cx="746702" cy="523220"/>
            </a:xfrm>
            <a:prstGeom prst="rect">
              <a:avLst/>
            </a:prstGeom>
            <a:noFill/>
            <a:ln>
              <a:noFill/>
            </a:ln>
            <a:effectLst>
              <a:outerShdw blurRad="25400" dist="12700" dir="2700000" algn="tl" rotWithShape="0">
                <a:srgbClr val="000000">
                  <a:alpha val="9803"/>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lt1"/>
                  </a:solidFill>
                  <a:latin typeface="Calibri"/>
                  <a:ea typeface="Calibri"/>
                  <a:cs typeface="Calibri"/>
                  <a:sym typeface="Calibri"/>
                </a:rPr>
                <a:t>03</a:t>
              </a:r>
              <a:endParaRPr/>
            </a:p>
          </p:txBody>
        </p:sp>
        <p:sp>
          <p:nvSpPr>
            <p:cNvPr id="124" name="Google Shape;124;g2f3921b2527_1_40"/>
            <p:cNvSpPr txBox="1"/>
            <p:nvPr/>
          </p:nvSpPr>
          <p:spPr>
            <a:xfrm flipH="1">
              <a:off x="4317414" y="2119263"/>
              <a:ext cx="5379040" cy="767390"/>
            </a:xfrm>
            <a:prstGeom prst="rect">
              <a:avLst/>
            </a:prstGeom>
            <a:noFill/>
            <a:ln>
              <a:noFill/>
            </a:ln>
            <a:effectLst>
              <a:outerShdw blurRad="25400" dist="12700" dir="2700000" algn="tl" rotWithShape="0">
                <a:srgbClr val="000000">
                  <a:alpha val="9803"/>
                </a:srgbClr>
              </a:outerShdw>
            </a:effectLst>
          </p:spPr>
          <p:txBody>
            <a:bodyPr spcFirstLastPara="1" wrap="square" lIns="50800" tIns="50800" rIns="50800" bIns="50800" anchor="ctr" anchorCtr="0">
              <a:spAutoFit/>
            </a:bodyPr>
            <a:lstStyle/>
            <a:p>
              <a:pPr marL="0" marR="0" lvl="0" indent="0" algn="l" rtl="0">
                <a:lnSpc>
                  <a:spcPct val="90000"/>
                </a:lnSpc>
                <a:spcBef>
                  <a:spcPts val="0"/>
                </a:spcBef>
                <a:spcAft>
                  <a:spcPts val="0"/>
                </a:spcAft>
                <a:buNone/>
              </a:pPr>
              <a:r>
                <a:rPr lang="en-US" sz="2400" dirty="0">
                  <a:solidFill>
                    <a:schemeClr val="accent3"/>
                  </a:solidFill>
                  <a:latin typeface="Roboto Medium"/>
                  <a:ea typeface="Roboto Medium"/>
                  <a:cs typeface="Roboto Medium"/>
                  <a:sym typeface="Roboto Medium"/>
                </a:rPr>
                <a:t>Examples of the </a:t>
              </a:r>
              <a:r>
                <a:rPr lang="en-US" sz="2400" b="0" i="0" u="none" strike="noStrike" cap="none" dirty="0">
                  <a:solidFill>
                    <a:schemeClr val="accent3"/>
                  </a:solidFill>
                  <a:latin typeface="Roboto Medium"/>
                  <a:ea typeface="Roboto Medium"/>
                  <a:cs typeface="Roboto Medium"/>
                  <a:sym typeface="Roboto Medium"/>
                </a:rPr>
                <a:t>most important Entity Categories</a:t>
              </a:r>
              <a:endParaRPr sz="2400" b="0" i="0" u="none" strike="noStrike" cap="none" dirty="0">
                <a:solidFill>
                  <a:schemeClr val="accent3"/>
                </a:solidFill>
                <a:latin typeface="Roboto Medium"/>
                <a:ea typeface="Roboto Medium"/>
                <a:cs typeface="Roboto Medium"/>
                <a:sym typeface="Roboto Medium"/>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20"/>
          <p:cNvSpPr/>
          <p:nvPr/>
        </p:nvSpPr>
        <p:spPr>
          <a:xfrm>
            <a:off x="119336" y="3429000"/>
            <a:ext cx="10416480" cy="1944216"/>
          </a:xfrm>
          <a:prstGeom prst="roundRect">
            <a:avLst>
              <a:gd name="adj" fmla="val 16667"/>
            </a:avLst>
          </a:prstGeom>
          <a:solidFill>
            <a:srgbClr val="D8E2F3"/>
          </a:solidFill>
          <a:ln w="25400" cap="flat" cmpd="sng">
            <a:solidFill>
              <a:srgbClr val="2641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66" name="Google Shape;566;p20"/>
          <p:cNvSpPr txBox="1">
            <a:spLocks noGrp="1"/>
          </p:cNvSpPr>
          <p:nvPr>
            <p:ph type="title"/>
          </p:nvPr>
        </p:nvSpPr>
        <p:spPr>
          <a:xfrm>
            <a:off x="1925391" y="156199"/>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Research and Scholarship attribute</a:t>
            </a:r>
            <a:endParaRPr dirty="0">
              <a:solidFill>
                <a:schemeClr val="bg1"/>
              </a:solidFill>
            </a:endParaRPr>
          </a:p>
        </p:txBody>
      </p:sp>
      <p:sp>
        <p:nvSpPr>
          <p:cNvPr id="567" name="Google Shape;567;p20"/>
          <p:cNvSpPr txBox="1">
            <a:spLocks noGrp="1"/>
          </p:cNvSpPr>
          <p:nvPr>
            <p:ph type="body" idx="1"/>
          </p:nvPr>
        </p:nvSpPr>
        <p:spPr>
          <a:xfrm>
            <a:off x="262310" y="836712"/>
            <a:ext cx="11667380" cy="4737600"/>
          </a:xfrm>
          <a:prstGeom prst="rect">
            <a:avLst/>
          </a:prstGeom>
          <a:noFill/>
          <a:ln>
            <a:noFill/>
          </a:ln>
        </p:spPr>
        <p:txBody>
          <a:bodyPr spcFirstLastPara="1" wrap="square" lIns="91425" tIns="45700" rIns="91425" bIns="45700" anchor="t" anchorCtr="0">
            <a:noAutofit/>
          </a:bodyPr>
          <a:lstStyle/>
          <a:p>
            <a:pPr marL="0" lvl="0" indent="0" algn="l" rtl="0">
              <a:lnSpc>
                <a:spcPct val="70000"/>
              </a:lnSpc>
              <a:spcBef>
                <a:spcPts val="0"/>
              </a:spcBef>
              <a:spcAft>
                <a:spcPts val="0"/>
              </a:spcAft>
              <a:buClr>
                <a:srgbClr val="004360"/>
              </a:buClr>
              <a:buSzPts val="1704"/>
              <a:buNone/>
            </a:pPr>
            <a:r>
              <a:rPr lang="en-US" sz="2400" b="1"/>
              <a:t>A Service Provider who is  part of the R&amp;S Entity Category has to:</a:t>
            </a:r>
            <a:endParaRPr sz="2400" b="1"/>
          </a:p>
          <a:p>
            <a:pPr marL="171450" lvl="0" indent="-63181" algn="l" rtl="0">
              <a:lnSpc>
                <a:spcPct val="70000"/>
              </a:lnSpc>
              <a:spcBef>
                <a:spcPts val="750"/>
              </a:spcBef>
              <a:spcAft>
                <a:spcPts val="0"/>
              </a:spcAft>
              <a:buClr>
                <a:srgbClr val="004360"/>
              </a:buClr>
              <a:buSzPts val="1705"/>
              <a:buNone/>
            </a:pPr>
            <a:endParaRPr sz="1700"/>
          </a:p>
          <a:p>
            <a:pPr marL="171450" lvl="0" indent="-171450" algn="l" rtl="0">
              <a:lnSpc>
                <a:spcPct val="70000"/>
              </a:lnSpc>
              <a:spcBef>
                <a:spcPts val="750"/>
              </a:spcBef>
              <a:spcAft>
                <a:spcPts val="0"/>
              </a:spcAft>
              <a:buClr>
                <a:srgbClr val="004360"/>
              </a:buClr>
              <a:buSzPts val="1704"/>
              <a:buChar char="•"/>
            </a:pPr>
            <a:r>
              <a:rPr lang="en-US" sz="2400"/>
              <a:t>Claim that </a:t>
            </a:r>
            <a:r>
              <a:rPr lang="en-US" sz="2400" b="1"/>
              <a:t>it will not use attributes for purpose that fall outside of the service definition</a:t>
            </a:r>
            <a:br>
              <a:rPr lang="en-US" sz="2400" b="1"/>
            </a:br>
            <a:r>
              <a:rPr lang="en-US" sz="2400" b="1"/>
              <a:t> </a:t>
            </a:r>
            <a:endParaRPr sz="4000" b="1"/>
          </a:p>
          <a:p>
            <a:pPr marL="171450" lvl="0" indent="-171450" algn="l" rtl="0">
              <a:lnSpc>
                <a:spcPct val="70000"/>
              </a:lnSpc>
              <a:spcBef>
                <a:spcPts val="750"/>
              </a:spcBef>
              <a:spcAft>
                <a:spcPts val="0"/>
              </a:spcAft>
              <a:buClr>
                <a:srgbClr val="004360"/>
              </a:buClr>
              <a:buSzPts val="1704"/>
              <a:buChar char="•"/>
            </a:pPr>
            <a:r>
              <a:rPr lang="en-US" sz="2400"/>
              <a:t>Request a </a:t>
            </a:r>
            <a:r>
              <a:rPr lang="en-US" sz="2400" b="1"/>
              <a:t>minimal subset of R&amp;S attributes </a:t>
            </a:r>
            <a:r>
              <a:rPr lang="en-US" sz="2400"/>
              <a:t>that represent </a:t>
            </a:r>
            <a:r>
              <a:rPr lang="en-US" sz="2400" b="1">
                <a:solidFill>
                  <a:srgbClr val="C00000"/>
                </a:solidFill>
              </a:rPr>
              <a:t>only those attributes that the</a:t>
            </a:r>
            <a:br>
              <a:rPr lang="en-US" sz="2400" b="1">
                <a:solidFill>
                  <a:srgbClr val="C00000"/>
                </a:solidFill>
              </a:rPr>
            </a:br>
            <a:r>
              <a:rPr lang="en-US" sz="2400" b="1">
                <a:solidFill>
                  <a:srgbClr val="C00000"/>
                </a:solidFill>
              </a:rPr>
              <a:t> SP requires to operate its service </a:t>
            </a:r>
            <a:r>
              <a:rPr lang="en-US" sz="2400"/>
              <a:t>- </a:t>
            </a:r>
            <a:r>
              <a:rPr lang="en-US" sz="2400" b="1"/>
              <a:t>R&amp;S relies on the legitimate interest approach</a:t>
            </a:r>
            <a:endParaRPr sz="4000"/>
          </a:p>
          <a:p>
            <a:pPr marL="0" lvl="0" indent="0" algn="l" rtl="0">
              <a:lnSpc>
                <a:spcPct val="70000"/>
              </a:lnSpc>
              <a:spcBef>
                <a:spcPts val="750"/>
              </a:spcBef>
              <a:spcAft>
                <a:spcPts val="0"/>
              </a:spcAft>
              <a:buClr>
                <a:srgbClr val="004360"/>
              </a:buClr>
              <a:buSzPts val="1705"/>
              <a:buNone/>
            </a:pPr>
            <a:endParaRPr sz="1700"/>
          </a:p>
          <a:p>
            <a:pPr marL="0" lvl="0" indent="0" algn="l" rtl="0">
              <a:lnSpc>
                <a:spcPct val="70000"/>
              </a:lnSpc>
              <a:spcBef>
                <a:spcPts val="750"/>
              </a:spcBef>
              <a:spcAft>
                <a:spcPts val="0"/>
              </a:spcAft>
              <a:buClr>
                <a:srgbClr val="004360"/>
              </a:buClr>
              <a:buSzPts val="1704"/>
              <a:buNone/>
            </a:pPr>
            <a:r>
              <a:rPr lang="en-US" sz="2400" b="1"/>
              <a:t>Metadata example for an R&amp;S SP:</a:t>
            </a:r>
            <a:br>
              <a:rPr lang="en-US" sz="2400" b="1"/>
            </a:br>
            <a:r>
              <a:rPr lang="en-US" sz="2400" b="1"/>
              <a:t> </a:t>
            </a:r>
            <a:endParaRPr sz="2400" b="1"/>
          </a:p>
          <a:p>
            <a:pPr marL="0" lvl="0" indent="0" algn="l" rtl="0">
              <a:lnSpc>
                <a:spcPct val="70000"/>
              </a:lnSpc>
              <a:spcBef>
                <a:spcPts val="750"/>
              </a:spcBef>
              <a:spcAft>
                <a:spcPts val="0"/>
              </a:spcAft>
              <a:buClr>
                <a:srgbClr val="0000FF"/>
              </a:buClr>
              <a:buSzPts val="1860"/>
              <a:buNone/>
            </a:pPr>
            <a:r>
              <a:rPr lang="en-US" sz="1850">
                <a:solidFill>
                  <a:srgbClr val="0000FF"/>
                </a:solidFill>
                <a:latin typeface="Courier New"/>
                <a:ea typeface="Courier New"/>
                <a:cs typeface="Courier New"/>
                <a:sym typeface="Courier New"/>
              </a:rPr>
              <a:t>&lt;mdattr:EntityAttributes&gt;</a:t>
            </a:r>
            <a:br>
              <a:rPr lang="en-US" sz="1850" b="1">
                <a:solidFill>
                  <a:srgbClr val="000000"/>
                </a:solidFill>
                <a:latin typeface="Courier New"/>
                <a:ea typeface="Courier New"/>
                <a:cs typeface="Courier New"/>
                <a:sym typeface="Courier New"/>
              </a:rPr>
            </a:br>
            <a:r>
              <a:rPr lang="en-US" sz="1850" b="1">
                <a:solidFill>
                  <a:srgbClr val="000000"/>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a:t>
            </a:r>
            <a:r>
              <a:rPr lang="en-US" sz="1850">
                <a:solidFill>
                  <a:srgbClr val="000000"/>
                </a:solidFill>
                <a:latin typeface="Courier New"/>
                <a:ea typeface="Courier New"/>
                <a:cs typeface="Courier New"/>
                <a:sym typeface="Courier New"/>
              </a:rPr>
              <a:t> </a:t>
            </a:r>
            <a:r>
              <a:rPr lang="en-US" sz="1850">
                <a:solidFill>
                  <a:srgbClr val="FF0000"/>
                </a:solidFill>
                <a:latin typeface="Courier New"/>
                <a:ea typeface="Courier New"/>
                <a:cs typeface="Courier New"/>
                <a:sym typeface="Courier New"/>
              </a:rPr>
              <a:t>Name</a:t>
            </a:r>
            <a:r>
              <a:rPr lang="en-US" sz="1850">
                <a:solidFill>
                  <a:srgbClr val="000000"/>
                </a:solidFill>
                <a:latin typeface="Courier New"/>
                <a:ea typeface="Courier New"/>
                <a:cs typeface="Courier New"/>
                <a:sym typeface="Courier New"/>
              </a:rPr>
              <a:t>=</a:t>
            </a:r>
            <a:r>
              <a:rPr lang="en-US" sz="1850" b="1">
                <a:solidFill>
                  <a:srgbClr val="8000FF"/>
                </a:solidFill>
                <a:latin typeface="Courier New"/>
                <a:ea typeface="Courier New"/>
                <a:cs typeface="Courier New"/>
                <a:sym typeface="Courier New"/>
              </a:rPr>
              <a:t>"http://macedir.org/entity-category"</a:t>
            </a:r>
            <a:r>
              <a:rPr lang="en-US" sz="1850">
                <a:solidFill>
                  <a:srgbClr val="000000"/>
                </a:solidFill>
                <a:latin typeface="Courier New"/>
                <a:ea typeface="Courier New"/>
                <a:cs typeface="Courier New"/>
                <a:sym typeface="Courier New"/>
              </a:rPr>
              <a:t> </a:t>
            </a:r>
            <a:r>
              <a:rPr lang="en-US" sz="1850">
                <a:solidFill>
                  <a:srgbClr val="FF0000"/>
                </a:solidFill>
                <a:latin typeface="Courier New"/>
                <a:ea typeface="Courier New"/>
                <a:cs typeface="Courier New"/>
                <a:sym typeface="Courier New"/>
              </a:rPr>
              <a:t>NameFormat</a:t>
            </a:r>
            <a:r>
              <a:rPr lang="en-US" sz="1850">
                <a:solidFill>
                  <a:srgbClr val="000000"/>
                </a:solidFill>
                <a:latin typeface="Courier New"/>
                <a:ea typeface="Courier New"/>
                <a:cs typeface="Courier New"/>
                <a:sym typeface="Courier New"/>
              </a:rPr>
              <a:t>=</a:t>
            </a:r>
            <a:r>
              <a:rPr lang="en-US" sz="1850" b="1">
                <a:solidFill>
                  <a:srgbClr val="8000FF"/>
                </a:solidFill>
                <a:latin typeface="Courier New"/>
                <a:ea typeface="Courier New"/>
                <a:cs typeface="Courier New"/>
                <a:sym typeface="Courier New"/>
              </a:rPr>
              <a:t>"urn:oasis:names:tc:SAML:2.0:attrname-format:uri"</a:t>
            </a:r>
            <a:r>
              <a:rPr lang="en-US" sz="1850">
                <a:solidFill>
                  <a:srgbClr val="0000FF"/>
                </a:solidFill>
                <a:latin typeface="Courier New"/>
                <a:ea typeface="Courier New"/>
                <a:cs typeface="Courier New"/>
                <a:sym typeface="Courier New"/>
              </a:rPr>
              <a:t>&gt;</a:t>
            </a:r>
            <a:br>
              <a:rPr lang="en-US" sz="1850" b="1">
                <a:solidFill>
                  <a:srgbClr val="000000"/>
                </a:solidFill>
                <a:latin typeface="Courier New"/>
                <a:ea typeface="Courier New"/>
                <a:cs typeface="Courier New"/>
                <a:sym typeface="Courier New"/>
              </a:rPr>
            </a:br>
            <a:r>
              <a:rPr lang="en-US" sz="1850" b="1">
                <a:solidFill>
                  <a:srgbClr val="000000"/>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&lt;saml:AttributeValue&gt;</a:t>
            </a:r>
            <a:br>
              <a:rPr lang="en-US" sz="1850">
                <a:solidFill>
                  <a:srgbClr val="0000FF"/>
                </a:solidFill>
                <a:latin typeface="Courier New"/>
                <a:ea typeface="Courier New"/>
                <a:cs typeface="Courier New"/>
                <a:sym typeface="Courier New"/>
              </a:rPr>
            </a:br>
            <a:r>
              <a:rPr lang="en-US" sz="1850">
                <a:solidFill>
                  <a:srgbClr val="0000FF"/>
                </a:solidFill>
                <a:latin typeface="Courier New"/>
                <a:ea typeface="Courier New"/>
                <a:cs typeface="Courier New"/>
                <a:sym typeface="Courier New"/>
              </a:rPr>
              <a:t>		</a:t>
            </a:r>
            <a:r>
              <a:rPr lang="en-US" sz="1850" b="1">
                <a:solidFill>
                  <a:srgbClr val="000000"/>
                </a:solidFill>
                <a:latin typeface="Courier New"/>
                <a:ea typeface="Courier New"/>
                <a:cs typeface="Courier New"/>
                <a:sym typeface="Courier New"/>
              </a:rPr>
              <a:t>http://refeds.org/category/research-and-scholarship</a:t>
            </a:r>
            <a:br>
              <a:rPr lang="en-US" sz="1850" b="1">
                <a:solidFill>
                  <a:srgbClr val="000000"/>
                </a:solidFill>
                <a:latin typeface="Courier New"/>
                <a:ea typeface="Courier New"/>
                <a:cs typeface="Courier New"/>
                <a:sym typeface="Courier New"/>
              </a:rPr>
            </a:br>
            <a:r>
              <a:rPr lang="en-US" sz="1850" b="1">
                <a:solidFill>
                  <a:srgbClr val="000000"/>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&lt;/saml:AttributeValue&gt;</a:t>
            </a:r>
            <a:br>
              <a:rPr lang="en-US" sz="1850" b="1">
                <a:solidFill>
                  <a:srgbClr val="000000"/>
                </a:solidFill>
                <a:latin typeface="Courier New"/>
                <a:ea typeface="Courier New"/>
                <a:cs typeface="Courier New"/>
                <a:sym typeface="Courier New"/>
              </a:rPr>
            </a:br>
            <a:r>
              <a:rPr lang="en-US" sz="1850" b="1">
                <a:solidFill>
                  <a:srgbClr val="000000"/>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&lt;/saml:Attribute&gt;</a:t>
            </a:r>
            <a:br>
              <a:rPr lang="en-US" sz="1850">
                <a:solidFill>
                  <a:srgbClr val="0000FF"/>
                </a:solidFill>
                <a:latin typeface="Courier New"/>
                <a:ea typeface="Courier New"/>
                <a:cs typeface="Courier New"/>
                <a:sym typeface="Courier New"/>
              </a:rPr>
            </a:br>
            <a:r>
              <a:rPr lang="en-US" sz="1850">
                <a:solidFill>
                  <a:srgbClr val="0000FF"/>
                </a:solidFill>
                <a:latin typeface="Courier New"/>
                <a:ea typeface="Courier New"/>
                <a:cs typeface="Courier New"/>
                <a:sym typeface="Courier New"/>
              </a:rPr>
              <a:t>&lt;/mdattr:EntityAttributes&gt;</a:t>
            </a:r>
            <a:endParaRPr sz="1850"/>
          </a:p>
          <a:p>
            <a:pPr marL="0" lvl="0" indent="0" algn="l" rtl="0">
              <a:lnSpc>
                <a:spcPct val="70000"/>
              </a:lnSpc>
              <a:spcBef>
                <a:spcPts val="750"/>
              </a:spcBef>
              <a:spcAft>
                <a:spcPts val="0"/>
              </a:spcAft>
              <a:buClr>
                <a:srgbClr val="004360"/>
              </a:buClr>
              <a:buSzPts val="1705"/>
              <a:buNone/>
            </a:pPr>
            <a:endParaRPr sz="1700"/>
          </a:p>
          <a:p>
            <a:pPr marL="0" lvl="0" indent="0" algn="l" rtl="0">
              <a:lnSpc>
                <a:spcPct val="70000"/>
              </a:lnSpc>
              <a:spcBef>
                <a:spcPts val="749"/>
              </a:spcBef>
              <a:spcAft>
                <a:spcPts val="0"/>
              </a:spcAft>
              <a:buClr>
                <a:srgbClr val="004360"/>
              </a:buClr>
              <a:buSzPts val="1705"/>
              <a:buNone/>
            </a:pPr>
            <a:r>
              <a:rPr lang="en-US" sz="1400" i="1">
                <a:latin typeface="Arial"/>
                <a:ea typeface="Arial"/>
                <a:cs typeface="Arial"/>
                <a:sym typeface="Arial"/>
              </a:rPr>
              <a:t>WATCH OUT:  </a:t>
            </a:r>
            <a:endParaRPr sz="1400" b="0" i="1" u="none">
              <a:solidFill>
                <a:srgbClr val="000000"/>
              </a:solidFill>
              <a:latin typeface="Arial"/>
              <a:ea typeface="Arial"/>
              <a:cs typeface="Arial"/>
              <a:sym typeface="Arial"/>
            </a:endParaRPr>
          </a:p>
          <a:p>
            <a:pPr marL="0" lvl="0" indent="0" algn="l" rtl="0">
              <a:lnSpc>
                <a:spcPct val="70000"/>
              </a:lnSpc>
              <a:spcBef>
                <a:spcPts val="749"/>
              </a:spcBef>
              <a:spcAft>
                <a:spcPts val="0"/>
              </a:spcAft>
              <a:buClr>
                <a:srgbClr val="004360"/>
              </a:buClr>
              <a:buSzPts val="1705"/>
              <a:buNone/>
            </a:pPr>
            <a:r>
              <a:rPr lang="en-US" sz="1400" b="0" i="1" u="none">
                <a:solidFill>
                  <a:srgbClr val="000000"/>
                </a:solidFill>
                <a:latin typeface="Arial"/>
                <a:ea typeface="Arial"/>
                <a:cs typeface="Arial"/>
                <a:sym typeface="Arial"/>
              </a:rPr>
              <a:t>Strictly-speaking, you must not have white spaces around the URI for the attribute value, even though it makes</a:t>
            </a:r>
            <a:endParaRPr/>
          </a:p>
          <a:p>
            <a:pPr marL="0" lvl="0" indent="0" algn="l" rtl="0">
              <a:lnSpc>
                <a:spcPct val="70000"/>
              </a:lnSpc>
              <a:spcBef>
                <a:spcPts val="749"/>
              </a:spcBef>
              <a:spcAft>
                <a:spcPts val="0"/>
              </a:spcAft>
              <a:buClr>
                <a:srgbClr val="004360"/>
              </a:buClr>
              <a:buSzPts val="1705"/>
              <a:buNone/>
            </a:pPr>
            <a:r>
              <a:rPr lang="en-US" sz="1400" b="0" i="1" u="none">
                <a:solidFill>
                  <a:srgbClr val="000000"/>
                </a:solidFill>
                <a:latin typeface="Arial"/>
                <a:ea typeface="Arial"/>
                <a:cs typeface="Arial"/>
                <a:sym typeface="Arial"/>
              </a:rPr>
              <a:t> it clearer in the display.</a:t>
            </a:r>
            <a:endParaRPr sz="1400" i="1">
              <a:latin typeface="Arial"/>
              <a:ea typeface="Arial"/>
              <a:cs typeface="Arial"/>
              <a:sym typeface="Arial"/>
            </a:endParaRPr>
          </a:p>
        </p:txBody>
      </p:sp>
      <p:sp>
        <p:nvSpPr>
          <p:cNvPr id="568" name="Google Shape;568;p20"/>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20</a:t>
            </a:fld>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21"/>
          <p:cNvSpPr/>
          <p:nvPr/>
        </p:nvSpPr>
        <p:spPr>
          <a:xfrm>
            <a:off x="203250" y="762674"/>
            <a:ext cx="11785500" cy="30000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2800"/>
              <a:buFont typeface="Arial"/>
              <a:buNone/>
            </a:pPr>
            <a:r>
              <a:rPr lang="en-US" sz="2800" b="1" i="0" u="none" strike="noStrike" cap="none">
                <a:solidFill>
                  <a:srgbClr val="1E4E79"/>
                </a:solidFill>
                <a:latin typeface="Calibri"/>
                <a:ea typeface="Calibri"/>
                <a:cs typeface="Calibri"/>
                <a:sym typeface="Calibri"/>
              </a:rPr>
              <a:t>An IdP that support R&amp;S entity category </a:t>
            </a:r>
            <a:r>
              <a:rPr lang="en-US" sz="2800" b="1" i="0" u="none" strike="noStrike" cap="none">
                <a:solidFill>
                  <a:srgbClr val="C00000"/>
                </a:solidFill>
                <a:latin typeface="Calibri"/>
                <a:ea typeface="Calibri"/>
                <a:cs typeface="Calibri"/>
                <a:sym typeface="Calibri"/>
              </a:rPr>
              <a:t>MUST release the following attributes </a:t>
            </a:r>
            <a:r>
              <a:rPr lang="en-US" sz="2800" b="0" i="0" u="none" strike="noStrike" cap="none">
                <a:solidFill>
                  <a:srgbClr val="1E4E79"/>
                </a:solidFill>
                <a:latin typeface="Calibri"/>
                <a:ea typeface="Calibri"/>
                <a:cs typeface="Calibri"/>
                <a:sym typeface="Calibri"/>
              </a:rPr>
              <a:t>to</a:t>
            </a:r>
            <a:r>
              <a:rPr lang="en-US" sz="2800" b="0" i="0" u="none" strike="noStrike" cap="none">
                <a:solidFill>
                  <a:srgbClr val="FF0000"/>
                </a:solidFill>
                <a:latin typeface="Calibri"/>
                <a:ea typeface="Calibri"/>
                <a:cs typeface="Calibri"/>
                <a:sym typeface="Calibri"/>
              </a:rPr>
              <a:t> </a:t>
            </a:r>
            <a:r>
              <a:rPr lang="en-US" sz="2800" b="0" i="0" u="none" strike="noStrike" cap="none">
                <a:solidFill>
                  <a:srgbClr val="1E4E79"/>
                </a:solidFill>
                <a:latin typeface="Calibri"/>
                <a:ea typeface="Calibri"/>
                <a:cs typeface="Calibri"/>
                <a:sym typeface="Calibri"/>
              </a:rPr>
              <a:t>the SP</a:t>
            </a:r>
            <a:r>
              <a:rPr lang="en-US" sz="2800" b="0" i="0" u="none" strike="noStrike" cap="none">
                <a:solidFill>
                  <a:srgbClr val="013F5E"/>
                </a:solidFill>
                <a:latin typeface="Calibri"/>
                <a:ea typeface="Calibri"/>
                <a:cs typeface="Calibri"/>
                <a:sym typeface="Calibri"/>
              </a:rPr>
              <a:t>s</a:t>
            </a:r>
            <a:r>
              <a:rPr lang="en-US" sz="2800" b="0" i="0" u="none" strike="noStrike" cap="none">
                <a:solidFill>
                  <a:srgbClr val="1E4E79"/>
                </a:solidFill>
                <a:latin typeface="Calibri"/>
                <a:ea typeface="Calibri"/>
                <a:cs typeface="Calibri"/>
                <a:sym typeface="Calibri"/>
              </a:rPr>
              <a:t> in this category:</a:t>
            </a:r>
            <a:endParaRPr sz="2800" b="0" i="0" u="none" strike="noStrike" cap="none">
              <a:solidFill>
                <a:srgbClr val="1E4E79"/>
              </a:solidFill>
              <a:latin typeface="Calibri"/>
              <a:ea typeface="Calibri"/>
              <a:cs typeface="Calibri"/>
              <a:sym typeface="Calibri"/>
            </a:endParaRPr>
          </a:p>
          <a:p>
            <a:pPr marL="514350" marR="0" lvl="1" indent="-171450" algn="l" rtl="0">
              <a:lnSpc>
                <a:spcPct val="90000"/>
              </a:lnSpc>
              <a:spcBef>
                <a:spcPts val="375"/>
              </a:spcBef>
              <a:spcAft>
                <a:spcPts val="0"/>
              </a:spcAft>
              <a:buClr>
                <a:srgbClr val="980000"/>
              </a:buClr>
              <a:buSzPts val="1800"/>
              <a:buFont typeface="Arial"/>
              <a:buChar char="•"/>
            </a:pPr>
            <a:r>
              <a:rPr lang="en-US" sz="2400" b="1" i="1" u="sng" strike="noStrike" cap="none">
                <a:solidFill>
                  <a:srgbClr val="980000"/>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eduPersonPrincipalName</a:t>
            </a:r>
            <a:r>
              <a:rPr lang="en-US" sz="2400" b="1" i="1" u="none" strike="noStrike" cap="none">
                <a:solidFill>
                  <a:srgbClr val="980000"/>
                </a:solidFill>
                <a:latin typeface="Calibri"/>
                <a:ea typeface="Calibri"/>
                <a:cs typeface="Calibri"/>
                <a:sym typeface="Calibri"/>
              </a:rPr>
              <a:t> </a:t>
            </a:r>
            <a:r>
              <a:rPr lang="en-US" sz="2400" b="1" i="0" u="none" strike="noStrike" cap="none">
                <a:solidFill>
                  <a:srgbClr val="980000"/>
                </a:solidFill>
                <a:latin typeface="Calibri"/>
                <a:ea typeface="Calibri"/>
                <a:cs typeface="Calibri"/>
                <a:sym typeface="Calibri"/>
              </a:rPr>
              <a:t>(if not reassigned)</a:t>
            </a:r>
            <a:endParaRPr sz="2400" b="1" i="0" u="none" strike="noStrike" cap="none">
              <a:solidFill>
                <a:srgbClr val="980000"/>
              </a:solidFill>
              <a:latin typeface="Calibri"/>
              <a:ea typeface="Calibri"/>
              <a:cs typeface="Calibri"/>
              <a:sym typeface="Calibri"/>
            </a:endParaRPr>
          </a:p>
          <a:p>
            <a:pPr marL="514350" marR="0" lvl="1" indent="-171450" algn="l" rtl="0">
              <a:lnSpc>
                <a:spcPct val="90000"/>
              </a:lnSpc>
              <a:spcBef>
                <a:spcPts val="375"/>
              </a:spcBef>
              <a:spcAft>
                <a:spcPts val="0"/>
              </a:spcAft>
              <a:buClr>
                <a:srgbClr val="980000"/>
              </a:buClr>
              <a:buSzPts val="1800"/>
              <a:buFont typeface="Arial"/>
              <a:buChar char="•"/>
            </a:pPr>
            <a:r>
              <a:rPr lang="en-US" sz="2400" b="1" i="1" u="sng" strike="noStrike" cap="none">
                <a:solidFill>
                  <a:srgbClr val="980000"/>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eduPersonTargetedID</a:t>
            </a:r>
            <a:r>
              <a:rPr lang="en-US" sz="2400" b="1" i="1" u="none" strike="noStrike" cap="none">
                <a:solidFill>
                  <a:srgbClr val="980000"/>
                </a:solidFill>
                <a:latin typeface="Calibri"/>
                <a:ea typeface="Calibri"/>
                <a:cs typeface="Calibri"/>
                <a:sym typeface="Calibri"/>
              </a:rPr>
              <a:t> + </a:t>
            </a:r>
            <a:r>
              <a:rPr lang="en-US" sz="2400" b="1" i="1" u="sng" strike="noStrike" cap="none">
                <a:solidFill>
                  <a:srgbClr val="980000"/>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eduPersonPrincipalName </a:t>
            </a:r>
            <a:r>
              <a:rPr lang="en-US" sz="2400" b="1" i="0" u="none" strike="noStrike" cap="none">
                <a:solidFill>
                  <a:srgbClr val="980000"/>
                </a:solidFill>
                <a:latin typeface="Calibri"/>
                <a:ea typeface="Calibri"/>
                <a:cs typeface="Calibri"/>
                <a:sym typeface="Calibri"/>
              </a:rPr>
              <a:t>(if reassigned)</a:t>
            </a:r>
            <a:endParaRPr sz="2400" b="1" i="0" u="none" strike="noStrike" cap="none">
              <a:solidFill>
                <a:srgbClr val="980000"/>
              </a:solidFill>
              <a:latin typeface="Calibri"/>
              <a:ea typeface="Calibri"/>
              <a:cs typeface="Calibri"/>
              <a:sym typeface="Calibri"/>
            </a:endParaRPr>
          </a:p>
          <a:p>
            <a:pPr marL="514350" marR="0" lvl="1" indent="-171450" algn="l" rtl="0">
              <a:lnSpc>
                <a:spcPct val="90000"/>
              </a:lnSpc>
              <a:spcBef>
                <a:spcPts val="375"/>
              </a:spcBef>
              <a:spcAft>
                <a:spcPts val="0"/>
              </a:spcAft>
              <a:buClr>
                <a:srgbClr val="980000"/>
              </a:buClr>
              <a:buSzPts val="1800"/>
              <a:buFont typeface="Arial"/>
              <a:buChar char="•"/>
            </a:pPr>
            <a:r>
              <a:rPr lang="en-US" sz="2400" b="1" i="1" u="sng" strike="noStrike" cap="none">
                <a:solidFill>
                  <a:srgbClr val="980000"/>
                </a:solidFill>
                <a:latin typeface="Calibri"/>
                <a:ea typeface="Calibri"/>
                <a:cs typeface="Calibri"/>
                <a:sym typeface="Calibri"/>
                <a:hlinkClick r:id="rId5">
                  <a:extLst>
                    <a:ext uri="{A12FA001-AC4F-418D-AE19-62706E023703}">
                      <ahyp:hlinkClr xmlns:ahyp="http://schemas.microsoft.com/office/drawing/2018/hyperlinkcolor" val="tx"/>
                    </a:ext>
                  </a:extLst>
                </a:hlinkClick>
              </a:rPr>
              <a:t>displayName</a:t>
            </a:r>
            <a:r>
              <a:rPr lang="en-US" sz="2400" b="1" i="1" u="none" strike="noStrike" cap="none">
                <a:solidFill>
                  <a:srgbClr val="980000"/>
                </a:solidFill>
                <a:latin typeface="Calibri"/>
                <a:ea typeface="Calibri"/>
                <a:cs typeface="Calibri"/>
                <a:sym typeface="Calibri"/>
              </a:rPr>
              <a:t> OR (</a:t>
            </a:r>
            <a:r>
              <a:rPr lang="en-US" sz="2400" b="1" i="1" u="sng" strike="noStrike" cap="none">
                <a:solidFill>
                  <a:srgbClr val="980000"/>
                </a:solidFill>
                <a:latin typeface="Calibri"/>
                <a:ea typeface="Calibri"/>
                <a:cs typeface="Calibri"/>
                <a:sym typeface="Calibri"/>
                <a:hlinkClick r:id="rId6">
                  <a:extLst>
                    <a:ext uri="{A12FA001-AC4F-418D-AE19-62706E023703}">
                      <ahyp:hlinkClr xmlns:ahyp="http://schemas.microsoft.com/office/drawing/2018/hyperlinkcolor" val="tx"/>
                    </a:ext>
                  </a:extLst>
                </a:hlinkClick>
              </a:rPr>
              <a:t>givenName</a:t>
            </a:r>
            <a:r>
              <a:rPr lang="en-US" sz="2400" b="1" i="1" u="none" strike="noStrike" cap="none">
                <a:solidFill>
                  <a:srgbClr val="980000"/>
                </a:solidFill>
                <a:latin typeface="Calibri"/>
                <a:ea typeface="Calibri"/>
                <a:cs typeface="Calibri"/>
                <a:sym typeface="Calibri"/>
              </a:rPr>
              <a:t> + </a:t>
            </a:r>
            <a:r>
              <a:rPr lang="en-US" sz="2400" b="1" i="1" u="sng" strike="noStrike" cap="none">
                <a:solidFill>
                  <a:srgbClr val="980000"/>
                </a:solidFill>
                <a:latin typeface="Calibri"/>
                <a:ea typeface="Calibri"/>
                <a:cs typeface="Calibri"/>
                <a:sym typeface="Calibri"/>
                <a:hlinkClick r:id="rId7">
                  <a:extLst>
                    <a:ext uri="{A12FA001-AC4F-418D-AE19-62706E023703}">
                      <ahyp:hlinkClr xmlns:ahyp="http://schemas.microsoft.com/office/drawing/2018/hyperlinkcolor" val="tx"/>
                    </a:ext>
                  </a:extLst>
                </a:hlinkClick>
              </a:rPr>
              <a:t>surname</a:t>
            </a:r>
            <a:r>
              <a:rPr lang="en-US" sz="2400" b="1" i="1" u="none" strike="noStrike" cap="none">
                <a:solidFill>
                  <a:srgbClr val="980000"/>
                </a:solidFill>
                <a:latin typeface="Calibri"/>
                <a:ea typeface="Calibri"/>
                <a:cs typeface="Calibri"/>
                <a:sym typeface="Calibri"/>
              </a:rPr>
              <a:t> (sn))</a:t>
            </a:r>
            <a:endParaRPr sz="2400" b="1" i="1" u="none" strike="noStrike" cap="none">
              <a:solidFill>
                <a:srgbClr val="980000"/>
              </a:solidFill>
              <a:latin typeface="Calibri"/>
              <a:ea typeface="Calibri"/>
              <a:cs typeface="Calibri"/>
              <a:sym typeface="Calibri"/>
            </a:endParaRPr>
          </a:p>
          <a:p>
            <a:pPr marL="514350" marR="0" lvl="1" indent="-171450" algn="l" rtl="0">
              <a:lnSpc>
                <a:spcPct val="90000"/>
              </a:lnSpc>
              <a:spcBef>
                <a:spcPts val="375"/>
              </a:spcBef>
              <a:spcAft>
                <a:spcPts val="0"/>
              </a:spcAft>
              <a:buClr>
                <a:srgbClr val="980000"/>
              </a:buClr>
              <a:buSzPts val="1800"/>
              <a:buFont typeface="Arial"/>
              <a:buChar char="•"/>
            </a:pPr>
            <a:r>
              <a:rPr lang="en-US" sz="2400" b="1" i="1" u="sng" strike="noStrike" cap="none">
                <a:solidFill>
                  <a:srgbClr val="980000"/>
                </a:solidFill>
                <a:latin typeface="Calibri"/>
                <a:ea typeface="Calibri"/>
                <a:cs typeface="Calibri"/>
                <a:sym typeface="Calibri"/>
                <a:hlinkClick r:id="rId8">
                  <a:extLst>
                    <a:ext uri="{A12FA001-AC4F-418D-AE19-62706E023703}">
                      <ahyp:hlinkClr xmlns:ahyp="http://schemas.microsoft.com/office/drawing/2018/hyperlinkcolor" val="tx"/>
                    </a:ext>
                  </a:extLst>
                </a:hlinkClick>
              </a:rPr>
              <a:t>mail</a:t>
            </a:r>
            <a:endParaRPr sz="2400" b="1" i="1" u="none" strike="noStrike" cap="none">
              <a:solidFill>
                <a:srgbClr val="980000"/>
              </a:solidFill>
              <a:latin typeface="Calibri"/>
              <a:ea typeface="Calibri"/>
              <a:cs typeface="Calibri"/>
              <a:sym typeface="Calibri"/>
            </a:endParaRPr>
          </a:p>
          <a:p>
            <a:pPr marL="0" marR="0" lvl="0" indent="0" algn="l" rtl="0">
              <a:lnSpc>
                <a:spcPct val="90000"/>
              </a:lnSpc>
              <a:spcBef>
                <a:spcPts val="750"/>
              </a:spcBef>
              <a:spcAft>
                <a:spcPts val="0"/>
              </a:spcAft>
              <a:buClr>
                <a:srgbClr val="000000"/>
              </a:buClr>
              <a:buSzPts val="2200"/>
              <a:buFont typeface="Arial"/>
              <a:buNone/>
            </a:pPr>
            <a:r>
              <a:rPr lang="en-US" sz="2200" b="0" i="0" u="none" strike="noStrike" cap="none">
                <a:solidFill>
                  <a:srgbClr val="1E4E79"/>
                </a:solidFill>
                <a:latin typeface="Calibri"/>
                <a:ea typeface="Calibri"/>
                <a:cs typeface="Calibri"/>
                <a:sym typeface="Calibri"/>
              </a:rPr>
              <a:t>Populate the user directory with the attributes to release</a:t>
            </a:r>
            <a:endParaRPr sz="2200" b="0" i="0" u="none" strike="noStrike" cap="none">
              <a:solidFill>
                <a:srgbClr val="1E4E79"/>
              </a:solidFill>
              <a:latin typeface="Calibri"/>
              <a:ea typeface="Calibri"/>
              <a:cs typeface="Calibri"/>
              <a:sym typeface="Calibri"/>
            </a:endParaRPr>
          </a:p>
          <a:p>
            <a:pPr marL="0" marR="0" lvl="0" indent="0" algn="l" rtl="0">
              <a:lnSpc>
                <a:spcPct val="90000"/>
              </a:lnSpc>
              <a:spcBef>
                <a:spcPts val="750"/>
              </a:spcBef>
              <a:spcAft>
                <a:spcPts val="0"/>
              </a:spcAft>
              <a:buClr>
                <a:srgbClr val="000000"/>
              </a:buClr>
              <a:buSzPts val="2200"/>
              <a:buFont typeface="Arial"/>
              <a:buNone/>
            </a:pPr>
            <a:endParaRPr sz="2200" b="0" i="0" u="none" strike="noStrike" cap="none">
              <a:solidFill>
                <a:srgbClr val="1E4E79"/>
              </a:solidFill>
              <a:latin typeface="Calibri"/>
              <a:ea typeface="Calibri"/>
              <a:cs typeface="Calibri"/>
              <a:sym typeface="Calibri"/>
            </a:endParaRPr>
          </a:p>
          <a:p>
            <a:pPr marL="0" marR="0" lvl="0" indent="0" algn="l" rtl="0">
              <a:lnSpc>
                <a:spcPct val="90000"/>
              </a:lnSpc>
              <a:spcBef>
                <a:spcPts val="750"/>
              </a:spcBef>
              <a:spcAft>
                <a:spcPts val="0"/>
              </a:spcAft>
              <a:buClr>
                <a:srgbClr val="000000"/>
              </a:buClr>
              <a:buSzPts val="2200"/>
              <a:buFont typeface="Arial"/>
              <a:buNone/>
            </a:pPr>
            <a:r>
              <a:rPr lang="en-US" sz="2200" b="0" i="0" u="none" strike="noStrike" cap="none">
                <a:solidFill>
                  <a:srgbClr val="1E4E79"/>
                </a:solidFill>
                <a:latin typeface="Calibri"/>
                <a:ea typeface="Calibri"/>
                <a:cs typeface="Calibri"/>
                <a:sym typeface="Calibri"/>
              </a:rPr>
              <a:t>An IdP that support R&amp;S entity category is </a:t>
            </a:r>
            <a:r>
              <a:rPr lang="en-US" sz="2200" b="1" i="0" u="none" strike="noStrike" cap="none">
                <a:solidFill>
                  <a:srgbClr val="1E4E79"/>
                </a:solidFill>
                <a:latin typeface="Calibri"/>
                <a:ea typeface="Calibri"/>
                <a:cs typeface="Calibri"/>
                <a:sym typeface="Calibri"/>
              </a:rPr>
              <a:t>STRONGLY ENCOURAGED </a:t>
            </a:r>
            <a:r>
              <a:rPr lang="en-US" sz="2200" b="0" i="0" u="none" strike="noStrike" cap="none">
                <a:solidFill>
                  <a:srgbClr val="1E4E79"/>
                </a:solidFill>
                <a:latin typeface="Calibri"/>
                <a:ea typeface="Calibri"/>
                <a:cs typeface="Calibri"/>
                <a:sym typeface="Calibri"/>
              </a:rPr>
              <a:t>to release:</a:t>
            </a:r>
            <a:endParaRPr sz="2200" b="0" i="0" u="none" strike="noStrike" cap="none">
              <a:solidFill>
                <a:srgbClr val="1E4E79"/>
              </a:solidFill>
              <a:latin typeface="Calibri"/>
              <a:ea typeface="Calibri"/>
              <a:cs typeface="Calibri"/>
              <a:sym typeface="Calibri"/>
            </a:endParaRPr>
          </a:p>
          <a:p>
            <a:pPr marL="514350" marR="0" lvl="1" indent="-171450" algn="l" rtl="0">
              <a:lnSpc>
                <a:spcPct val="90000"/>
              </a:lnSpc>
              <a:spcBef>
                <a:spcPts val="375"/>
              </a:spcBef>
              <a:spcAft>
                <a:spcPts val="0"/>
              </a:spcAft>
              <a:buClr>
                <a:srgbClr val="85200C"/>
              </a:buClr>
              <a:buSzPts val="1800"/>
              <a:buFont typeface="Arial"/>
              <a:buChar char="•"/>
            </a:pPr>
            <a:r>
              <a:rPr lang="en-US" sz="2000" b="1" i="1" u="sng" strike="noStrike" cap="none">
                <a:solidFill>
                  <a:srgbClr val="85200C"/>
                </a:solidFill>
                <a:latin typeface="Calibri"/>
                <a:ea typeface="Calibri"/>
                <a:cs typeface="Calibri"/>
                <a:sym typeface="Calibri"/>
                <a:hlinkClick r:id="rId9">
                  <a:extLst>
                    <a:ext uri="{A12FA001-AC4F-418D-AE19-62706E023703}">
                      <ahyp:hlinkClr xmlns:ahyp="http://schemas.microsoft.com/office/drawing/2018/hyperlinkcolor" val="tx"/>
                    </a:ext>
                  </a:extLst>
                </a:hlinkClick>
              </a:rPr>
              <a:t>eduPersonScopedAffiliation</a:t>
            </a:r>
            <a:endParaRPr sz="2000" b="1" i="1" u="none" strike="noStrike" cap="none">
              <a:solidFill>
                <a:srgbClr val="85200C"/>
              </a:solidFill>
              <a:latin typeface="Calibri"/>
              <a:ea typeface="Calibri"/>
              <a:cs typeface="Calibri"/>
              <a:sym typeface="Calibri"/>
            </a:endParaRPr>
          </a:p>
          <a:p>
            <a:pPr marL="171450" marR="0" lvl="0" indent="-31750" algn="l" rtl="0">
              <a:lnSpc>
                <a:spcPct val="90000"/>
              </a:lnSpc>
              <a:spcBef>
                <a:spcPts val="750"/>
              </a:spcBef>
              <a:spcAft>
                <a:spcPts val="0"/>
              </a:spcAft>
              <a:buClr>
                <a:srgbClr val="000000"/>
              </a:buClr>
              <a:buSzPts val="2200"/>
              <a:buFont typeface="Arial"/>
              <a:buNone/>
            </a:pPr>
            <a:endParaRPr sz="2200" b="0" i="0" u="none" strike="noStrike" cap="none">
              <a:solidFill>
                <a:srgbClr val="1E4E79"/>
              </a:solidFill>
              <a:latin typeface="Calibri"/>
              <a:ea typeface="Calibri"/>
              <a:cs typeface="Calibri"/>
              <a:sym typeface="Calibri"/>
            </a:endParaRPr>
          </a:p>
          <a:p>
            <a:pPr marL="0" marR="0" lvl="0" indent="0" algn="ctr" rtl="0">
              <a:lnSpc>
                <a:spcPct val="90000"/>
              </a:lnSpc>
              <a:spcBef>
                <a:spcPts val="750"/>
              </a:spcBef>
              <a:spcAft>
                <a:spcPts val="0"/>
              </a:spcAft>
              <a:buClr>
                <a:srgbClr val="000000"/>
              </a:buClr>
              <a:buSzPts val="2200"/>
              <a:buFont typeface="Arial"/>
              <a:buNone/>
            </a:pPr>
            <a:r>
              <a:rPr lang="en-US" sz="2200" b="1" i="0" u="sng" strike="noStrike" cap="none">
                <a:solidFill>
                  <a:srgbClr val="1E4E79"/>
                </a:solidFill>
                <a:latin typeface="Calibri"/>
                <a:ea typeface="Calibri"/>
                <a:cs typeface="Calibri"/>
                <a:sym typeface="Calibri"/>
                <a:hlinkClick r:id="rId10">
                  <a:extLst>
                    <a:ext uri="{A12FA001-AC4F-418D-AE19-62706E023703}">
                      <ahyp:hlinkClr xmlns:ahyp="http://schemas.microsoft.com/office/drawing/2018/hyperlinkcolor" val="tx"/>
                    </a:ext>
                  </a:extLst>
                </a:hlinkClick>
              </a:rPr>
              <a:t>https://refeds.org/category/research-and-scholarship</a:t>
            </a:r>
            <a:r>
              <a:rPr lang="en-US" sz="2200" b="1" i="0" u="none" strike="noStrike" cap="none">
                <a:solidFill>
                  <a:srgbClr val="1E4E79"/>
                </a:solidFill>
                <a:latin typeface="Calibri"/>
                <a:ea typeface="Calibri"/>
                <a:cs typeface="Calibri"/>
                <a:sym typeface="Calibri"/>
              </a:rPr>
              <a:t> </a:t>
            </a:r>
            <a:endParaRPr sz="2200" b="0" i="0" u="none" strike="noStrike" cap="none">
              <a:solidFill>
                <a:srgbClr val="1E4E79"/>
              </a:solidFill>
              <a:latin typeface="Calibri"/>
              <a:ea typeface="Calibri"/>
              <a:cs typeface="Calibri"/>
              <a:sym typeface="Calibri"/>
            </a:endParaRPr>
          </a:p>
        </p:txBody>
      </p:sp>
      <p:sp>
        <p:nvSpPr>
          <p:cNvPr id="574" name="Google Shape;574;p21"/>
          <p:cNvSpPr/>
          <p:nvPr/>
        </p:nvSpPr>
        <p:spPr>
          <a:xfrm>
            <a:off x="0" y="0"/>
            <a:ext cx="10553700" cy="17490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3200"/>
              <a:buFont typeface="Arial"/>
              <a:buNone/>
            </a:pPr>
            <a:r>
              <a:rPr lang="en-US" sz="3200" b="1" i="0" u="none" strike="noStrike" cap="none">
                <a:solidFill>
                  <a:srgbClr val="1E4E79"/>
                </a:solidFill>
                <a:latin typeface="Calibri"/>
                <a:ea typeface="Calibri"/>
                <a:cs typeface="Calibri"/>
                <a:sym typeface="Calibri"/>
              </a:rPr>
              <a:t>Research &amp; Scholarship (V1.3) </a:t>
            </a:r>
            <a:r>
              <a:rPr lang="en-US" sz="3200" b="1" i="0" u="none" strike="noStrike" cap="none">
                <a:solidFill>
                  <a:srgbClr val="C00000"/>
                </a:solidFill>
                <a:latin typeface="Calibri"/>
                <a:ea typeface="Calibri"/>
                <a:cs typeface="Calibri"/>
                <a:sym typeface="Calibri"/>
              </a:rPr>
              <a:t>IdP</a:t>
            </a:r>
            <a:r>
              <a:rPr lang="en-US" sz="3200" b="1" i="0" u="none" strike="noStrike" cap="none">
                <a:solidFill>
                  <a:srgbClr val="1E4E79"/>
                </a:solidFill>
                <a:latin typeface="Calibri"/>
                <a:ea typeface="Calibri"/>
                <a:cs typeface="Calibri"/>
                <a:sym typeface="Calibri"/>
              </a:rPr>
              <a:t> support attribute</a:t>
            </a:r>
            <a:endParaRPr sz="3200" b="1" i="0" u="none" strike="noStrike" cap="none">
              <a:solidFill>
                <a:srgbClr val="1E4E79"/>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22"/>
          <p:cNvSpPr txBox="1">
            <a:spLocks noGrp="1"/>
          </p:cNvSpPr>
          <p:nvPr>
            <p:ph type="body" idx="1"/>
          </p:nvPr>
        </p:nvSpPr>
        <p:spPr>
          <a:xfrm>
            <a:off x="444502" y="1439333"/>
            <a:ext cx="10909200" cy="4737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4360"/>
              </a:buClr>
              <a:buSzPts val="2200"/>
              <a:buNone/>
            </a:pPr>
            <a:r>
              <a:rPr lang="en-US"/>
              <a:t>After the IdP configured its attribute-filter file for R&amp;S </a:t>
            </a:r>
            <a:r>
              <a:rPr lang="en-US" b="1"/>
              <a:t>it has to </a:t>
            </a:r>
            <a:r>
              <a:rPr lang="en-US" b="1">
                <a:solidFill>
                  <a:srgbClr val="013F5E"/>
                </a:solidFill>
              </a:rPr>
              <a:t>explicitly</a:t>
            </a:r>
            <a:r>
              <a:rPr lang="en-US" b="1">
                <a:solidFill>
                  <a:srgbClr val="FF0000"/>
                </a:solidFill>
              </a:rPr>
              <a:t> </a:t>
            </a:r>
            <a:r>
              <a:rPr lang="en-US" b="1"/>
              <a:t>claim its support to the category </a:t>
            </a:r>
            <a:r>
              <a:rPr lang="en-US"/>
              <a:t> by </a:t>
            </a:r>
            <a:r>
              <a:rPr lang="en-US" b="1"/>
              <a:t>inserting this fragment in its metadata:</a:t>
            </a:r>
            <a:br>
              <a:rPr lang="en-US" b="1"/>
            </a:br>
            <a:endParaRPr/>
          </a:p>
          <a:p>
            <a:pPr marL="0" lvl="0" indent="0" algn="l" rtl="0">
              <a:lnSpc>
                <a:spcPct val="90000"/>
              </a:lnSpc>
              <a:spcBef>
                <a:spcPts val="750"/>
              </a:spcBef>
              <a:spcAft>
                <a:spcPts val="0"/>
              </a:spcAft>
              <a:buClr>
                <a:srgbClr val="0000FF"/>
              </a:buClr>
              <a:buSzPts val="1800"/>
              <a:buNone/>
            </a:pPr>
            <a:r>
              <a:rPr lang="en-US" sz="1850">
                <a:solidFill>
                  <a:srgbClr val="0000FF"/>
                </a:solidFill>
                <a:latin typeface="Courier New"/>
                <a:ea typeface="Courier New"/>
                <a:cs typeface="Courier New"/>
                <a:sym typeface="Courier New"/>
              </a:rPr>
              <a:t>&lt;mdattr:EntityAttributes&gt;</a:t>
            </a:r>
            <a:br>
              <a:rPr lang="en-US" sz="1850" b="1">
                <a:solidFill>
                  <a:srgbClr val="000000"/>
                </a:solidFill>
                <a:latin typeface="Courier New"/>
                <a:ea typeface="Courier New"/>
                <a:cs typeface="Courier New"/>
                <a:sym typeface="Courier New"/>
              </a:rPr>
            </a:br>
            <a:r>
              <a:rPr lang="en-US" sz="1850" b="1">
                <a:solidFill>
                  <a:srgbClr val="000000"/>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a:t>
            </a:r>
            <a:r>
              <a:rPr lang="en-US" sz="1850">
                <a:solidFill>
                  <a:srgbClr val="000000"/>
                </a:solidFill>
                <a:latin typeface="Courier New"/>
                <a:ea typeface="Courier New"/>
                <a:cs typeface="Courier New"/>
                <a:sym typeface="Courier New"/>
              </a:rPr>
              <a:t> </a:t>
            </a:r>
            <a:r>
              <a:rPr lang="en-US" sz="1850">
                <a:solidFill>
                  <a:srgbClr val="FF0000"/>
                </a:solidFill>
                <a:latin typeface="Courier New"/>
                <a:ea typeface="Courier New"/>
                <a:cs typeface="Courier New"/>
                <a:sym typeface="Courier New"/>
              </a:rPr>
              <a:t>Name</a:t>
            </a:r>
            <a:r>
              <a:rPr lang="en-US" sz="1850">
                <a:solidFill>
                  <a:srgbClr val="000000"/>
                </a:solidFill>
                <a:latin typeface="Courier New"/>
                <a:ea typeface="Courier New"/>
                <a:cs typeface="Courier New"/>
                <a:sym typeface="Courier New"/>
              </a:rPr>
              <a:t>=</a:t>
            </a:r>
            <a:r>
              <a:rPr lang="en-US" sz="1850" b="1">
                <a:solidFill>
                  <a:srgbClr val="8000FF"/>
                </a:solidFill>
                <a:latin typeface="Courier New"/>
                <a:ea typeface="Courier New"/>
                <a:cs typeface="Courier New"/>
                <a:sym typeface="Courier New"/>
              </a:rPr>
              <a:t>"http://macedir.org/entity-category-support"</a:t>
            </a:r>
            <a:r>
              <a:rPr lang="en-US" sz="1850">
                <a:solidFill>
                  <a:srgbClr val="000000"/>
                </a:solidFill>
                <a:latin typeface="Courier New"/>
                <a:ea typeface="Courier New"/>
                <a:cs typeface="Courier New"/>
                <a:sym typeface="Courier New"/>
              </a:rPr>
              <a:t> 			</a:t>
            </a:r>
            <a:r>
              <a:rPr lang="en-US" sz="1850">
                <a:solidFill>
                  <a:srgbClr val="FF0000"/>
                </a:solidFill>
                <a:latin typeface="Courier New"/>
                <a:ea typeface="Courier New"/>
                <a:cs typeface="Courier New"/>
                <a:sym typeface="Courier New"/>
              </a:rPr>
              <a:t>NameFormat</a:t>
            </a:r>
            <a:r>
              <a:rPr lang="en-US" sz="1850">
                <a:solidFill>
                  <a:srgbClr val="000000"/>
                </a:solidFill>
                <a:latin typeface="Courier New"/>
                <a:ea typeface="Courier New"/>
                <a:cs typeface="Courier New"/>
                <a:sym typeface="Courier New"/>
              </a:rPr>
              <a:t>=</a:t>
            </a:r>
            <a:r>
              <a:rPr lang="en-US" sz="1850" b="1">
                <a:solidFill>
                  <a:srgbClr val="8000FF"/>
                </a:solidFill>
                <a:latin typeface="Courier New"/>
                <a:ea typeface="Courier New"/>
                <a:cs typeface="Courier New"/>
                <a:sym typeface="Courier New"/>
              </a:rPr>
              <a:t>"urn:oasis:names:tc:SAML:2.0:attrname-format:uri"</a:t>
            </a:r>
            <a:r>
              <a:rPr lang="en-US" sz="1850">
                <a:solidFill>
                  <a:srgbClr val="0000FF"/>
                </a:solidFill>
                <a:latin typeface="Courier New"/>
                <a:ea typeface="Courier New"/>
                <a:cs typeface="Courier New"/>
                <a:sym typeface="Courier New"/>
              </a:rPr>
              <a:t>&gt;</a:t>
            </a:r>
            <a:br>
              <a:rPr lang="en-US" sz="1850" b="1">
                <a:solidFill>
                  <a:srgbClr val="000000"/>
                </a:solidFill>
                <a:latin typeface="Courier New"/>
                <a:ea typeface="Courier New"/>
                <a:cs typeface="Courier New"/>
                <a:sym typeface="Courier New"/>
              </a:rPr>
            </a:br>
            <a:r>
              <a:rPr lang="en-US" sz="1850" b="1">
                <a:solidFill>
                  <a:srgbClr val="000000"/>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&lt;saml:AttributeValue&gt;</a:t>
            </a:r>
            <a:br>
              <a:rPr lang="en-US" sz="1850">
                <a:solidFill>
                  <a:srgbClr val="0000FF"/>
                </a:solidFill>
                <a:latin typeface="Courier New"/>
                <a:ea typeface="Courier New"/>
                <a:cs typeface="Courier New"/>
                <a:sym typeface="Courier New"/>
              </a:rPr>
            </a:br>
            <a:r>
              <a:rPr lang="en-US" sz="1850">
                <a:solidFill>
                  <a:srgbClr val="0000FF"/>
                </a:solidFill>
                <a:latin typeface="Courier New"/>
                <a:ea typeface="Courier New"/>
                <a:cs typeface="Courier New"/>
                <a:sym typeface="Courier New"/>
              </a:rPr>
              <a:t>		</a:t>
            </a:r>
            <a:r>
              <a:rPr lang="en-US" sz="1850" b="1">
                <a:solidFill>
                  <a:srgbClr val="000000"/>
                </a:solidFill>
                <a:latin typeface="Courier New"/>
                <a:ea typeface="Courier New"/>
                <a:cs typeface="Courier New"/>
                <a:sym typeface="Courier New"/>
              </a:rPr>
              <a:t>http://refeds.org/category/research-and-scholarship</a:t>
            </a:r>
            <a:br>
              <a:rPr lang="en-US" sz="1850" b="1">
                <a:solidFill>
                  <a:srgbClr val="000000"/>
                </a:solidFill>
                <a:latin typeface="Courier New"/>
                <a:ea typeface="Courier New"/>
                <a:cs typeface="Courier New"/>
                <a:sym typeface="Courier New"/>
              </a:rPr>
            </a:br>
            <a:r>
              <a:rPr lang="en-US" sz="1850" b="1">
                <a:solidFill>
                  <a:srgbClr val="000000"/>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&lt;/saml:AttributeValue&gt;</a:t>
            </a:r>
            <a:br>
              <a:rPr lang="en-US" sz="1850" b="1">
                <a:solidFill>
                  <a:srgbClr val="000000"/>
                </a:solidFill>
                <a:latin typeface="Courier New"/>
                <a:ea typeface="Courier New"/>
                <a:cs typeface="Courier New"/>
                <a:sym typeface="Courier New"/>
              </a:rPr>
            </a:br>
            <a:r>
              <a:rPr lang="en-US" sz="1850" b="1">
                <a:solidFill>
                  <a:srgbClr val="000000"/>
                </a:solidFill>
                <a:latin typeface="Courier New"/>
                <a:ea typeface="Courier New"/>
                <a:cs typeface="Courier New"/>
                <a:sym typeface="Courier New"/>
              </a:rPr>
              <a:t>   </a:t>
            </a:r>
            <a:r>
              <a:rPr lang="en-US" sz="1850">
                <a:solidFill>
                  <a:srgbClr val="0000FF"/>
                </a:solidFill>
                <a:latin typeface="Courier New"/>
                <a:ea typeface="Courier New"/>
                <a:cs typeface="Courier New"/>
                <a:sym typeface="Courier New"/>
              </a:rPr>
              <a:t>&lt;/saml:Attribute&gt;</a:t>
            </a:r>
            <a:br>
              <a:rPr lang="en-US" sz="1850">
                <a:solidFill>
                  <a:srgbClr val="0000FF"/>
                </a:solidFill>
                <a:latin typeface="Courier New"/>
                <a:ea typeface="Courier New"/>
                <a:cs typeface="Courier New"/>
                <a:sym typeface="Courier New"/>
              </a:rPr>
            </a:br>
            <a:r>
              <a:rPr lang="en-US" sz="1850">
                <a:solidFill>
                  <a:srgbClr val="0000FF"/>
                </a:solidFill>
                <a:latin typeface="Courier New"/>
                <a:ea typeface="Courier New"/>
                <a:cs typeface="Courier New"/>
                <a:sym typeface="Courier New"/>
              </a:rPr>
              <a:t>&lt;/mdattr:EntityAttributes&gt;</a:t>
            </a:r>
            <a:endParaRPr sz="2400"/>
          </a:p>
        </p:txBody>
      </p:sp>
      <p:sp>
        <p:nvSpPr>
          <p:cNvPr id="580" name="Google Shape;580;p22"/>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22</a:t>
            </a:fld>
            <a:endParaRPr sz="1400" b="0" i="0" u="none" strike="noStrike" cap="none">
              <a:solidFill>
                <a:srgbClr val="000000"/>
              </a:solidFill>
              <a:latin typeface="Arial"/>
              <a:ea typeface="Arial"/>
              <a:cs typeface="Arial"/>
              <a:sym typeface="Arial"/>
            </a:endParaRPr>
          </a:p>
        </p:txBody>
      </p:sp>
      <p:sp>
        <p:nvSpPr>
          <p:cNvPr id="581" name="Google Shape;581;p22"/>
          <p:cNvSpPr txBox="1">
            <a:spLocks noGrp="1"/>
          </p:cNvSpPr>
          <p:nvPr>
            <p:ph type="title"/>
          </p:nvPr>
        </p:nvSpPr>
        <p:spPr>
          <a:xfrm>
            <a:off x="455646" y="74648"/>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4361"/>
              </a:buClr>
              <a:buSzPts val="2400"/>
              <a:buFont typeface="Calibri"/>
              <a:buNone/>
            </a:pPr>
            <a:r>
              <a:rPr lang="en-US"/>
              <a:t>Research &amp; Scholarship IdP metadata</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23"/>
          <p:cNvSpPr/>
          <p:nvPr/>
        </p:nvSpPr>
        <p:spPr>
          <a:xfrm>
            <a:off x="119337" y="1890784"/>
            <a:ext cx="10369151" cy="2330303"/>
          </a:xfrm>
          <a:prstGeom prst="roundRect">
            <a:avLst>
              <a:gd name="adj" fmla="val 16667"/>
            </a:avLst>
          </a:prstGeom>
          <a:solidFill>
            <a:srgbClr val="D8E2F3"/>
          </a:solidFill>
          <a:ln w="25400" cap="flat" cmpd="sng">
            <a:solidFill>
              <a:srgbClr val="2641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88" name="Google Shape;588;p23"/>
          <p:cNvSpPr txBox="1">
            <a:spLocks noGrp="1"/>
          </p:cNvSpPr>
          <p:nvPr>
            <p:ph type="body" idx="1"/>
          </p:nvPr>
        </p:nvSpPr>
        <p:spPr>
          <a:xfrm>
            <a:off x="444502" y="1439333"/>
            <a:ext cx="10909200" cy="4914000"/>
          </a:xfrm>
          <a:prstGeom prst="rect">
            <a:avLst/>
          </a:prstGeom>
          <a:noFill/>
          <a:ln>
            <a:noFill/>
          </a:ln>
        </p:spPr>
        <p:txBody>
          <a:bodyPr spcFirstLastPara="1" wrap="square" lIns="91425" tIns="45700" rIns="91425" bIns="45700" anchor="t" anchorCtr="0">
            <a:noAutofit/>
          </a:bodyPr>
          <a:lstStyle/>
          <a:p>
            <a:pPr marL="0" lvl="0" indent="0" algn="l" rtl="0">
              <a:lnSpc>
                <a:spcPct val="70000"/>
              </a:lnSpc>
              <a:spcBef>
                <a:spcPts val="0"/>
              </a:spcBef>
              <a:spcAft>
                <a:spcPts val="0"/>
              </a:spcAft>
              <a:buClr>
                <a:srgbClr val="004360"/>
              </a:buClr>
              <a:buSzPts val="2035"/>
              <a:buNone/>
            </a:pPr>
            <a:r>
              <a:rPr lang="en-US" sz="2400" i="1"/>
              <a:t>Example of </a:t>
            </a:r>
            <a:r>
              <a:rPr lang="en-US" sz="2400" b="1" i="1"/>
              <a:t>attribute-filter.xml </a:t>
            </a:r>
            <a:r>
              <a:rPr lang="en-US" sz="2400" i="1"/>
              <a:t>file  for an IdP supporting R&amp;S</a:t>
            </a:r>
            <a:endParaRPr sz="2400" i="1"/>
          </a:p>
          <a:p>
            <a:pPr marL="0" lvl="0" indent="0" algn="l" rtl="0">
              <a:lnSpc>
                <a:spcPct val="70000"/>
              </a:lnSpc>
              <a:spcBef>
                <a:spcPts val="750"/>
              </a:spcBef>
              <a:spcAft>
                <a:spcPts val="0"/>
              </a:spcAft>
              <a:buClr>
                <a:srgbClr val="004360"/>
              </a:buClr>
              <a:buSzPts val="2035"/>
              <a:buNone/>
            </a:pPr>
            <a:endParaRPr sz="2050"/>
          </a:p>
          <a:p>
            <a:pPr marL="0" lvl="0" indent="0" algn="l" rtl="0">
              <a:lnSpc>
                <a:spcPct val="70000"/>
              </a:lnSpc>
              <a:spcBef>
                <a:spcPts val="750"/>
              </a:spcBef>
              <a:spcAft>
                <a:spcPts val="0"/>
              </a:spcAft>
              <a:buClr>
                <a:srgbClr val="0000FF"/>
              </a:buClr>
              <a:buSzPts val="1665"/>
              <a:buNone/>
            </a:pPr>
            <a:r>
              <a:rPr lang="en-US" sz="1650">
                <a:solidFill>
                  <a:srgbClr val="0000FF"/>
                </a:solidFill>
                <a:latin typeface="Courier New"/>
                <a:ea typeface="Courier New"/>
                <a:cs typeface="Courier New"/>
                <a:sym typeface="Courier New"/>
              </a:rPr>
              <a:t>&lt;AttributeFilterPolicy</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id</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"releaseDynamicSubsetRandSAttributeBundle"</a:t>
            </a:r>
            <a:r>
              <a:rPr lang="en-US" sz="1650">
                <a:solidFill>
                  <a:srgbClr val="0000FF"/>
                </a:solidFill>
                <a:latin typeface="Courier New"/>
                <a:ea typeface="Courier New"/>
                <a:cs typeface="Courier New"/>
                <a:sym typeface="Courier New"/>
              </a:rPr>
              <a:t>&gt;</a:t>
            </a:r>
            <a:r>
              <a:rPr lang="en-US" sz="1650" b="1">
                <a:solidFill>
                  <a:srgbClr val="000000"/>
                </a:solidFill>
                <a:latin typeface="Courier New"/>
                <a:ea typeface="Courier New"/>
                <a:cs typeface="Courier New"/>
                <a:sym typeface="Courier New"/>
              </a:rPr>
              <a:t> </a:t>
            </a: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&lt;PolicyRequirementRule</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xsi:type</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"EntityAttributeExactMatch"</a:t>
            </a:r>
            <a:r>
              <a:rPr lang="en-US" sz="1650">
                <a:solidFill>
                  <a:srgbClr val="000000"/>
                </a:solidFill>
                <a:latin typeface="Courier New"/>
                <a:ea typeface="Courier New"/>
                <a:cs typeface="Courier New"/>
                <a:sym typeface="Courier New"/>
              </a:rPr>
              <a:t> </a:t>
            </a:r>
            <a:br>
              <a:rPr lang="en-US" sz="1650">
                <a:solidFill>
                  <a:srgbClr val="000000"/>
                </a:solidFill>
                <a:latin typeface="Courier New"/>
                <a:ea typeface="Courier New"/>
                <a:cs typeface="Courier New"/>
                <a:sym typeface="Courier New"/>
              </a:rPr>
            </a:b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attributeName</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"http://macedir.org/entity-category"</a:t>
            </a:r>
            <a:r>
              <a:rPr lang="en-US" sz="1650">
                <a:solidFill>
                  <a:srgbClr val="000000"/>
                </a:solidFill>
                <a:latin typeface="Courier New"/>
                <a:ea typeface="Courier New"/>
                <a:cs typeface="Courier New"/>
                <a:sym typeface="Courier New"/>
              </a:rPr>
              <a:t> </a:t>
            </a:r>
            <a:br>
              <a:rPr lang="en-US" sz="1650">
                <a:solidFill>
                  <a:srgbClr val="000000"/>
                </a:solidFill>
                <a:latin typeface="Courier New"/>
                <a:ea typeface="Courier New"/>
                <a:cs typeface="Courier New"/>
                <a:sym typeface="Courier New"/>
              </a:rPr>
            </a:b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attributeValue</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"http://refeds.org/category/research-and-scholarship"</a:t>
            </a:r>
            <a:r>
              <a:rPr lang="en-US" sz="1650">
                <a:solidFill>
                  <a:srgbClr val="0000FF"/>
                </a:solidFill>
                <a:latin typeface="Courier New"/>
                <a:ea typeface="Courier New"/>
                <a:cs typeface="Courier New"/>
                <a:sym typeface="Courier New"/>
              </a:rPr>
              <a:t>/&gt;</a:t>
            </a:r>
            <a:r>
              <a:rPr lang="en-US" sz="1650" b="1">
                <a:solidFill>
                  <a:srgbClr val="000000"/>
                </a:solidFill>
                <a:latin typeface="Courier New"/>
                <a:ea typeface="Courier New"/>
                <a:cs typeface="Courier New"/>
                <a:sym typeface="Courier New"/>
              </a:rPr>
              <a:t>    </a:t>
            </a:r>
            <a:br>
              <a:rPr lang="en-US" sz="1650" b="1">
                <a:solidFill>
                  <a:srgbClr val="000000"/>
                </a:solidFill>
                <a:latin typeface="Courier New"/>
                <a:ea typeface="Courier New"/>
                <a:cs typeface="Courier New"/>
                <a:sym typeface="Courier New"/>
              </a:rPr>
            </a:b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&lt;AttributeRule</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attributeID</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"eduPersonPrincipalName"</a:t>
            </a:r>
            <a:r>
              <a:rPr lang="en-US" sz="1650">
                <a:solidFill>
                  <a:srgbClr val="0000FF"/>
                </a:solidFill>
                <a:latin typeface="Courier New"/>
                <a:ea typeface="Courier New"/>
                <a:cs typeface="Courier New"/>
                <a:sym typeface="Courier New"/>
              </a:rPr>
              <a:t>&gt; &lt;/AttributeRule&gt;</a:t>
            </a:r>
            <a:br>
              <a:rPr lang="en-US" sz="1650">
                <a:solidFill>
                  <a:srgbClr val="0000FF"/>
                </a:solidFill>
                <a:latin typeface="Courier New"/>
                <a:ea typeface="Courier New"/>
                <a:cs typeface="Courier New"/>
                <a:sym typeface="Courier New"/>
              </a:rPr>
            </a:b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&lt;AttributeRule</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attributeID</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"email"</a:t>
            </a:r>
            <a:r>
              <a:rPr lang="en-US" sz="1650">
                <a:solidFill>
                  <a:srgbClr val="0000FF"/>
                </a:solidFill>
                <a:latin typeface="Courier New"/>
                <a:ea typeface="Courier New"/>
                <a:cs typeface="Courier New"/>
                <a:sym typeface="Courier New"/>
              </a:rPr>
              <a:t>&gt; &lt;/AttributeRule&gt;</a:t>
            </a:r>
            <a:br>
              <a:rPr lang="en-US" sz="1650">
                <a:solidFill>
                  <a:srgbClr val="0000FF"/>
                </a:solidFill>
                <a:latin typeface="Courier New"/>
                <a:ea typeface="Courier New"/>
                <a:cs typeface="Courier New"/>
                <a:sym typeface="Courier New"/>
              </a:rPr>
            </a:br>
            <a:br>
              <a:rPr lang="en-US" sz="1650">
                <a:solidFill>
                  <a:srgbClr val="0000FF"/>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 </a:t>
            </a:r>
            <a:br>
              <a:rPr lang="en-US" sz="1650" b="1">
                <a:solidFill>
                  <a:srgbClr val="000000"/>
                </a:solidFill>
                <a:latin typeface="Courier New"/>
                <a:ea typeface="Courier New"/>
                <a:cs typeface="Courier New"/>
                <a:sym typeface="Courier New"/>
              </a:rPr>
            </a:br>
            <a:r>
              <a:rPr lang="en-US" sz="1650">
                <a:solidFill>
                  <a:srgbClr val="0000FF"/>
                </a:solidFill>
                <a:latin typeface="Courier New"/>
                <a:ea typeface="Courier New"/>
                <a:cs typeface="Courier New"/>
                <a:sym typeface="Courier New"/>
              </a:rPr>
              <a:t>&lt;/AttributeFilterPolicy&gt;</a:t>
            </a:r>
            <a:endParaRPr/>
          </a:p>
          <a:p>
            <a:pPr marL="0" lvl="0" indent="0" algn="l" rtl="0">
              <a:lnSpc>
                <a:spcPct val="70000"/>
              </a:lnSpc>
              <a:spcBef>
                <a:spcPts val="750"/>
              </a:spcBef>
              <a:spcAft>
                <a:spcPts val="0"/>
              </a:spcAft>
              <a:buClr>
                <a:srgbClr val="004360"/>
              </a:buClr>
              <a:buSzPts val="1665"/>
              <a:buNone/>
            </a:pPr>
            <a:endParaRPr sz="1650"/>
          </a:p>
          <a:p>
            <a:pPr marL="0" lvl="0" indent="0" algn="l" rtl="0">
              <a:lnSpc>
                <a:spcPct val="70000"/>
              </a:lnSpc>
              <a:spcBef>
                <a:spcPts val="750"/>
              </a:spcBef>
              <a:spcAft>
                <a:spcPts val="0"/>
              </a:spcAft>
              <a:buClr>
                <a:srgbClr val="004360"/>
              </a:buClr>
              <a:buSzPts val="2035"/>
              <a:buNone/>
            </a:pPr>
            <a:r>
              <a:rPr lang="en-US" sz="2050"/>
              <a:t>Examples:</a:t>
            </a:r>
            <a:endParaRPr/>
          </a:p>
          <a:p>
            <a:pPr marL="0" lvl="0" indent="0" algn="l" rtl="0">
              <a:lnSpc>
                <a:spcPct val="70000"/>
              </a:lnSpc>
              <a:spcBef>
                <a:spcPts val="750"/>
              </a:spcBef>
              <a:spcAft>
                <a:spcPts val="0"/>
              </a:spcAft>
              <a:buClr>
                <a:srgbClr val="004360"/>
              </a:buClr>
              <a:buSzPts val="2035"/>
              <a:buNone/>
            </a:pPr>
            <a:r>
              <a:rPr lang="en-US" sz="2050" u="sng">
                <a:solidFill>
                  <a:schemeClr val="hlink"/>
                </a:solidFill>
                <a:hlinkClick r:id="rId3"/>
              </a:rPr>
              <a:t>http://www.garr.it/idem-conf/attribute-filter-v3-rs.xml</a:t>
            </a:r>
            <a:r>
              <a:rPr lang="en-US" sz="2050" u="sng">
                <a:solidFill>
                  <a:schemeClr val="hlink"/>
                </a:solidFill>
              </a:rPr>
              <a:t> </a:t>
            </a:r>
            <a:endParaRPr/>
          </a:p>
          <a:p>
            <a:pPr marL="0" lvl="0" indent="0" algn="l" rtl="0">
              <a:lnSpc>
                <a:spcPct val="70000"/>
              </a:lnSpc>
              <a:spcBef>
                <a:spcPts val="750"/>
              </a:spcBef>
              <a:spcAft>
                <a:spcPts val="0"/>
              </a:spcAft>
              <a:buClr>
                <a:srgbClr val="004360"/>
              </a:buClr>
              <a:buSzPts val="2035"/>
              <a:buNone/>
            </a:pPr>
            <a:r>
              <a:rPr lang="en-US" sz="2050" u="sng">
                <a:solidFill>
                  <a:schemeClr val="hlink"/>
                </a:solidFill>
                <a:hlinkClick r:id="rId4"/>
              </a:rPr>
              <a:t>https://wiki.refeds.org/display/ENT/Research+and+Scholarship+IdP+Config</a:t>
            </a:r>
            <a:endParaRPr sz="2050"/>
          </a:p>
        </p:txBody>
      </p:sp>
      <p:sp>
        <p:nvSpPr>
          <p:cNvPr id="589" name="Google Shape;589;p23"/>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23</a:t>
            </a:fld>
            <a:endParaRPr sz="1400" b="0" i="0" u="none" strike="noStrike" cap="none">
              <a:solidFill>
                <a:srgbClr val="000000"/>
              </a:solidFill>
              <a:latin typeface="Arial"/>
              <a:ea typeface="Arial"/>
              <a:cs typeface="Arial"/>
              <a:sym typeface="Arial"/>
            </a:endParaRPr>
          </a:p>
        </p:txBody>
      </p:sp>
      <p:sp>
        <p:nvSpPr>
          <p:cNvPr id="590" name="Google Shape;590;p23"/>
          <p:cNvSpPr txBox="1">
            <a:spLocks noGrp="1"/>
          </p:cNvSpPr>
          <p:nvPr>
            <p:ph type="title"/>
          </p:nvPr>
        </p:nvSpPr>
        <p:spPr>
          <a:xfrm>
            <a:off x="119337" y="-112092"/>
            <a:ext cx="11683474"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4361"/>
              </a:buClr>
              <a:buSzPts val="2400"/>
              <a:buFont typeface="Calibri"/>
              <a:buNone/>
            </a:pPr>
            <a:r>
              <a:rPr lang="en-US" dirty="0">
                <a:solidFill>
                  <a:schemeClr val="bg1"/>
                </a:solidFill>
              </a:rPr>
              <a:t>Automatic attribute release based on EC for Shibboleth</a:t>
            </a:r>
            <a:br>
              <a:rPr lang="en-US" dirty="0"/>
            </a:br>
            <a:r>
              <a:rPr lang="en-US" dirty="0"/>
              <a:t>Research &amp; Scholarship IdP filter</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24"/>
          <p:cNvSpPr txBox="1">
            <a:spLocks noGrp="1"/>
          </p:cNvSpPr>
          <p:nvPr>
            <p:ph type="title"/>
          </p:nvPr>
        </p:nvSpPr>
        <p:spPr>
          <a:xfrm>
            <a:off x="126124" y="3006516"/>
            <a:ext cx="11112071"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sz="4000" dirty="0"/>
              <a:t>Data Protection Code of Conduct (</a:t>
            </a:r>
            <a:r>
              <a:rPr lang="en-US" sz="4000" dirty="0" err="1"/>
              <a:t>CoCo</a:t>
            </a:r>
            <a:r>
              <a:rPr lang="en-US" sz="4000" dirty="0"/>
              <a:t>) v1 and v2</a:t>
            </a:r>
            <a:endParaRPr sz="40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25"/>
          <p:cNvSpPr txBox="1">
            <a:spLocks noGrp="1"/>
          </p:cNvSpPr>
          <p:nvPr>
            <p:ph type="body" idx="1"/>
          </p:nvPr>
        </p:nvSpPr>
        <p:spPr>
          <a:xfrm>
            <a:off x="38962" y="1268760"/>
            <a:ext cx="11556154" cy="4737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13F5E"/>
              </a:buClr>
              <a:buSzPts val="2200"/>
              <a:buNone/>
            </a:pPr>
            <a:r>
              <a:rPr lang="en-US" dirty="0">
                <a:solidFill>
                  <a:srgbClr val="013F5E"/>
                </a:solidFill>
              </a:rPr>
              <a:t>GÉANT</a:t>
            </a:r>
            <a:r>
              <a:rPr lang="en-US" dirty="0">
                <a:solidFill>
                  <a:srgbClr val="FF0000"/>
                </a:solidFill>
              </a:rPr>
              <a:t> </a:t>
            </a:r>
            <a:r>
              <a:rPr lang="en-US" dirty="0"/>
              <a:t>Data Protection Code of Conduct (</a:t>
            </a:r>
            <a:r>
              <a:rPr lang="en-US" dirty="0" err="1"/>
              <a:t>DP_CoCo</a:t>
            </a:r>
            <a:r>
              <a:rPr lang="en-US" dirty="0"/>
              <a:t>)      (aka: </a:t>
            </a:r>
            <a:r>
              <a:rPr lang="en-US" b="1" dirty="0" err="1">
                <a:solidFill>
                  <a:srgbClr val="C00000"/>
                </a:solidFill>
              </a:rPr>
              <a:t>CoCo</a:t>
            </a:r>
            <a:r>
              <a:rPr lang="en-US" b="1" dirty="0">
                <a:solidFill>
                  <a:srgbClr val="C00000"/>
                </a:solidFill>
              </a:rPr>
              <a:t> version 1</a:t>
            </a:r>
            <a:r>
              <a:rPr lang="en-US" dirty="0"/>
              <a:t>)</a:t>
            </a:r>
            <a:endParaRPr dirty="0"/>
          </a:p>
          <a:p>
            <a:pPr marL="171450" lvl="0" indent="-31750" algn="l" rtl="0">
              <a:lnSpc>
                <a:spcPct val="90000"/>
              </a:lnSpc>
              <a:spcBef>
                <a:spcPts val="750"/>
              </a:spcBef>
              <a:spcAft>
                <a:spcPts val="0"/>
              </a:spcAft>
              <a:buClr>
                <a:srgbClr val="004360"/>
              </a:buClr>
              <a:buSzPts val="2200"/>
              <a:buNone/>
            </a:pPr>
            <a:endParaRPr dirty="0"/>
          </a:p>
          <a:p>
            <a:pPr marL="171450" lvl="0" indent="-171450" algn="l" rtl="0">
              <a:lnSpc>
                <a:spcPct val="90000"/>
              </a:lnSpc>
              <a:spcBef>
                <a:spcPts val="750"/>
              </a:spcBef>
              <a:spcAft>
                <a:spcPts val="0"/>
              </a:spcAft>
              <a:buClr>
                <a:srgbClr val="004360"/>
              </a:buClr>
              <a:buSzPts val="2200"/>
              <a:buChar char="•"/>
            </a:pPr>
            <a:r>
              <a:rPr lang="en-US" dirty="0"/>
              <a:t>Created to meet the requirements of the EU Data Protection Directive in federated identity management  (1995)</a:t>
            </a:r>
            <a:endParaRPr dirty="0"/>
          </a:p>
          <a:p>
            <a:pPr marL="171450" lvl="0" indent="-31750" algn="l" rtl="0">
              <a:lnSpc>
                <a:spcPct val="90000"/>
              </a:lnSpc>
              <a:spcBef>
                <a:spcPts val="750"/>
              </a:spcBef>
              <a:spcAft>
                <a:spcPts val="0"/>
              </a:spcAft>
              <a:buClr>
                <a:srgbClr val="004360"/>
              </a:buClr>
              <a:buSzPts val="2200"/>
              <a:buNone/>
            </a:pPr>
            <a:endParaRPr dirty="0"/>
          </a:p>
          <a:p>
            <a:pPr marL="171450" lvl="0" indent="-171450" algn="l" rtl="0">
              <a:lnSpc>
                <a:spcPct val="90000"/>
              </a:lnSpc>
              <a:spcBef>
                <a:spcPts val="750"/>
              </a:spcBef>
              <a:spcAft>
                <a:spcPts val="0"/>
              </a:spcAft>
              <a:buClr>
                <a:srgbClr val="004360"/>
              </a:buClr>
              <a:buSzPts val="2200"/>
              <a:buChar char="•"/>
            </a:pPr>
            <a:r>
              <a:rPr lang="en-US" sz="2800" b="0" i="0" u="none" strike="noStrike" cap="none" dirty="0">
                <a:solidFill>
                  <a:srgbClr val="1E4E79"/>
                </a:solidFill>
                <a:latin typeface="Calibri"/>
                <a:ea typeface="Calibri"/>
                <a:cs typeface="Calibri"/>
                <a:sym typeface="Calibri"/>
              </a:rPr>
              <a:t>Fundamental agreement on how user data will be managed and processed in order to respect user privacy</a:t>
            </a:r>
            <a:endParaRPr dirty="0"/>
          </a:p>
          <a:p>
            <a:pPr marL="228600" lvl="0" indent="0" algn="l" rtl="0">
              <a:lnSpc>
                <a:spcPct val="90000"/>
              </a:lnSpc>
              <a:spcBef>
                <a:spcPts val="750"/>
              </a:spcBef>
              <a:spcAft>
                <a:spcPts val="0"/>
              </a:spcAft>
              <a:buSzPts val="2800"/>
              <a:buNone/>
            </a:pPr>
            <a:endParaRPr sz="2800" b="0" i="0" u="none" strike="noStrike" cap="none" dirty="0">
              <a:solidFill>
                <a:srgbClr val="1E4E79"/>
              </a:solidFill>
              <a:latin typeface="Calibri"/>
              <a:ea typeface="Calibri"/>
              <a:cs typeface="Calibri"/>
              <a:sym typeface="Calibri"/>
            </a:endParaRPr>
          </a:p>
          <a:p>
            <a:pPr marL="171450" lvl="0" indent="-171450" algn="l" rtl="0">
              <a:lnSpc>
                <a:spcPct val="90000"/>
              </a:lnSpc>
              <a:spcBef>
                <a:spcPts val="750"/>
              </a:spcBef>
              <a:spcAft>
                <a:spcPts val="0"/>
              </a:spcAft>
              <a:buClr>
                <a:srgbClr val="004360"/>
              </a:buClr>
              <a:buSzPts val="2200"/>
              <a:buChar char="•"/>
            </a:pPr>
            <a:r>
              <a:rPr lang="en-US" sz="2800" b="0" i="0" u="none" strike="noStrike" cap="none" dirty="0">
                <a:solidFill>
                  <a:srgbClr val="1E4E79"/>
                </a:solidFill>
                <a:latin typeface="Calibri"/>
                <a:ea typeface="Calibri"/>
                <a:cs typeface="Calibri"/>
                <a:sym typeface="Calibri"/>
              </a:rPr>
              <a:t>Home Organizations are </a:t>
            </a:r>
            <a:r>
              <a:rPr lang="en-US" sz="2800" dirty="0"/>
              <a:t>keener</a:t>
            </a:r>
            <a:r>
              <a:rPr lang="en-US" sz="2800" b="1" i="0" u="none" strike="noStrike" cap="none" dirty="0">
                <a:solidFill>
                  <a:srgbClr val="1E4E79"/>
                </a:solidFill>
                <a:latin typeface="Calibri"/>
                <a:ea typeface="Calibri"/>
                <a:cs typeface="Calibri"/>
                <a:sym typeface="Calibri"/>
              </a:rPr>
              <a:t> to release attributes to Service Providers who comply with Data protection Code of Conduct</a:t>
            </a:r>
            <a:endParaRPr b="1" dirty="0">
              <a:solidFill>
                <a:srgbClr val="013F5E"/>
              </a:solidFill>
            </a:endParaRPr>
          </a:p>
          <a:p>
            <a:pPr marL="0" lvl="0" indent="0" algn="l" rtl="0">
              <a:lnSpc>
                <a:spcPct val="90000"/>
              </a:lnSpc>
              <a:spcBef>
                <a:spcPts val="750"/>
              </a:spcBef>
              <a:spcAft>
                <a:spcPts val="0"/>
              </a:spcAft>
              <a:buClr>
                <a:srgbClr val="004360"/>
              </a:buClr>
              <a:buSzPts val="2200"/>
              <a:buNone/>
            </a:pPr>
            <a:endParaRPr dirty="0"/>
          </a:p>
        </p:txBody>
      </p:sp>
      <p:sp>
        <p:nvSpPr>
          <p:cNvPr id="601" name="Google Shape;601;p25"/>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25</a:t>
            </a:fld>
            <a:endParaRPr sz="1400" b="0" i="0" u="none" strike="noStrike" cap="none">
              <a:solidFill>
                <a:srgbClr val="000000"/>
              </a:solidFill>
              <a:latin typeface="Arial"/>
              <a:ea typeface="Arial"/>
              <a:cs typeface="Arial"/>
              <a:sym typeface="Arial"/>
            </a:endParaRPr>
          </a:p>
        </p:txBody>
      </p:sp>
      <p:sp>
        <p:nvSpPr>
          <p:cNvPr id="602" name="Google Shape;602;p25"/>
          <p:cNvSpPr txBox="1">
            <a:spLocks noGrp="1"/>
          </p:cNvSpPr>
          <p:nvPr>
            <p:ph type="title"/>
          </p:nvPr>
        </p:nvSpPr>
        <p:spPr>
          <a:xfrm>
            <a:off x="455651" y="74650"/>
            <a:ext cx="112602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13F5E"/>
              </a:buClr>
              <a:buSzPts val="2400"/>
              <a:buFont typeface="Calibri"/>
              <a:buNone/>
            </a:pPr>
            <a:r>
              <a:rPr lang="en-US">
                <a:solidFill>
                  <a:srgbClr val="C00000"/>
                </a:solidFill>
              </a:rPr>
              <a:t>GÉANT Data Protection Code of Conduct </a:t>
            </a:r>
            <a:r>
              <a:rPr lang="en-US">
                <a:solidFill>
                  <a:srgbClr val="013F5E"/>
                </a:solidFill>
              </a:rPr>
              <a:t>Entity Category</a:t>
            </a:r>
            <a:endParaRPr strike="sngStrike">
              <a:solidFill>
                <a:srgbClr val="013F5E"/>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26"/>
          <p:cNvSpPr txBox="1">
            <a:spLocks noGrp="1"/>
          </p:cNvSpPr>
          <p:nvPr>
            <p:ph type="body" idx="1"/>
          </p:nvPr>
        </p:nvSpPr>
        <p:spPr>
          <a:xfrm>
            <a:off x="407369" y="1428050"/>
            <a:ext cx="11377264" cy="4351338"/>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Clr>
                <a:srgbClr val="1E4E79"/>
              </a:buClr>
              <a:buSzPts val="2800"/>
              <a:buChar char="•"/>
            </a:pPr>
            <a:r>
              <a:rPr lang="en-US" sz="3200" dirty="0"/>
              <a:t>Started as </a:t>
            </a:r>
            <a:r>
              <a:rPr lang="en-US" sz="3200" dirty="0" err="1"/>
              <a:t>DP_CoCo</a:t>
            </a:r>
            <a:r>
              <a:rPr lang="en-US" sz="3200" dirty="0"/>
              <a:t> version 1</a:t>
            </a:r>
            <a:endParaRPr sz="3200" dirty="0"/>
          </a:p>
          <a:p>
            <a:pPr marL="914400" lvl="1" indent="-381000" algn="l" rtl="0">
              <a:lnSpc>
                <a:spcPct val="90000"/>
              </a:lnSpc>
              <a:spcBef>
                <a:spcPts val="500"/>
              </a:spcBef>
              <a:spcAft>
                <a:spcPts val="0"/>
              </a:spcAft>
              <a:buSzPts val="2400"/>
              <a:buChar char="•"/>
            </a:pPr>
            <a:r>
              <a:rPr lang="en-US" sz="2800" b="1" dirty="0"/>
              <a:t>2013</a:t>
            </a:r>
            <a:r>
              <a:rPr lang="en-US" sz="2800" dirty="0"/>
              <a:t> – based on EU regulation from 1995 </a:t>
            </a:r>
            <a:r>
              <a:rPr lang="en-US" sz="2800" b="1" dirty="0">
                <a:solidFill>
                  <a:srgbClr val="C00000"/>
                </a:solidFill>
              </a:rPr>
              <a:t>( </a:t>
            </a:r>
            <a:r>
              <a:rPr lang="en-US" sz="2800" b="1" i="0" dirty="0">
                <a:solidFill>
                  <a:srgbClr val="C00000"/>
                </a:solidFill>
                <a:latin typeface="Arial"/>
                <a:ea typeface="Arial"/>
                <a:cs typeface="Arial"/>
                <a:sym typeface="Arial"/>
              </a:rPr>
              <a:t>95/46/EG - Data Protection Directive)</a:t>
            </a:r>
            <a:br>
              <a:rPr lang="en-US" sz="2800" b="1" i="0" dirty="0">
                <a:solidFill>
                  <a:srgbClr val="C00000"/>
                </a:solidFill>
                <a:latin typeface="Arial"/>
                <a:ea typeface="Arial"/>
                <a:cs typeface="Arial"/>
                <a:sym typeface="Arial"/>
              </a:rPr>
            </a:br>
            <a:endParaRPr sz="2800" b="1" dirty="0">
              <a:solidFill>
                <a:srgbClr val="C00000"/>
              </a:solidFill>
            </a:endParaRPr>
          </a:p>
          <a:p>
            <a:pPr marL="457200" lvl="0" indent="-406400" algn="l" rtl="0">
              <a:lnSpc>
                <a:spcPct val="90000"/>
              </a:lnSpc>
              <a:spcBef>
                <a:spcPts val="1000"/>
              </a:spcBef>
              <a:spcAft>
                <a:spcPts val="0"/>
              </a:spcAft>
              <a:buClr>
                <a:srgbClr val="1E4E79"/>
              </a:buClr>
              <a:buSzPts val="2800"/>
              <a:buChar char="•"/>
            </a:pPr>
            <a:r>
              <a:rPr lang="en-US" sz="3200" dirty="0"/>
              <a:t>Updated to </a:t>
            </a:r>
            <a:r>
              <a:rPr lang="en-US" sz="3200" dirty="0" err="1"/>
              <a:t>DP_CoCo</a:t>
            </a:r>
            <a:r>
              <a:rPr lang="en-US" sz="3200" dirty="0"/>
              <a:t> version 2</a:t>
            </a:r>
            <a:endParaRPr sz="3200" dirty="0"/>
          </a:p>
          <a:p>
            <a:pPr marL="914400" lvl="1" indent="-381000" algn="l" rtl="0">
              <a:lnSpc>
                <a:spcPct val="90000"/>
              </a:lnSpc>
              <a:spcBef>
                <a:spcPts val="500"/>
              </a:spcBef>
              <a:spcAft>
                <a:spcPts val="0"/>
              </a:spcAft>
              <a:buSzPts val="2400"/>
              <a:buChar char="•"/>
            </a:pPr>
            <a:r>
              <a:rPr lang="en-US" sz="2800" b="1" dirty="0"/>
              <a:t>2022</a:t>
            </a:r>
            <a:r>
              <a:rPr lang="en-US" sz="2800" dirty="0"/>
              <a:t> – based on EU regulation from 2018  </a:t>
            </a:r>
            <a:r>
              <a:rPr lang="en-US" sz="2800" b="1" dirty="0">
                <a:solidFill>
                  <a:srgbClr val="C00000"/>
                </a:solidFill>
              </a:rPr>
              <a:t>(“GDPR”)</a:t>
            </a:r>
            <a:endParaRPr sz="2800" dirty="0"/>
          </a:p>
        </p:txBody>
      </p:sp>
      <p:sp>
        <p:nvSpPr>
          <p:cNvPr id="608" name="Google Shape;608;p26"/>
          <p:cNvSpPr txBox="1">
            <a:spLocks noGrp="1"/>
          </p:cNvSpPr>
          <p:nvPr>
            <p:ph type="title"/>
          </p:nvPr>
        </p:nvSpPr>
        <p:spPr>
          <a:xfrm>
            <a:off x="998895" y="705164"/>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sz="3200" dirty="0"/>
              <a:t>Historical developments of the </a:t>
            </a:r>
            <a:r>
              <a:rPr lang="en-US" sz="3200" dirty="0" err="1"/>
              <a:t>CoCo</a:t>
            </a:r>
            <a:r>
              <a:rPr lang="en-US" sz="3200" dirty="0"/>
              <a:t> Entity Category</a:t>
            </a:r>
            <a:endParaRPr sz="3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27"/>
          <p:cNvSpPr txBox="1">
            <a:spLocks noGrp="1"/>
          </p:cNvSpPr>
          <p:nvPr>
            <p:ph type="body" idx="1"/>
          </p:nvPr>
        </p:nvSpPr>
        <p:spPr>
          <a:xfrm>
            <a:off x="998895" y="1428050"/>
            <a:ext cx="8633700" cy="4351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US" sz="2400" b="1">
                <a:solidFill>
                  <a:srgbClr val="1E4E79"/>
                </a:solidFill>
                <a:highlight>
                  <a:srgbClr val="FFFFFF"/>
                </a:highlight>
              </a:rPr>
              <a:t>The Data protection Code of Conduct </a:t>
            </a:r>
            <a:r>
              <a:rPr lang="en-US" sz="2400">
                <a:solidFill>
                  <a:srgbClr val="1E4E79"/>
                </a:solidFill>
                <a:highlight>
                  <a:srgbClr val="FFFFFF"/>
                </a:highlight>
              </a:rPr>
              <a:t>describes an approach to meet the requirements of the </a:t>
            </a:r>
            <a:r>
              <a:rPr lang="en-US" sz="2400" b="1">
                <a:solidFill>
                  <a:srgbClr val="1E4E79"/>
                </a:solidFill>
                <a:highlight>
                  <a:srgbClr val="FFFFFF"/>
                </a:highlight>
              </a:rPr>
              <a:t>EU Data Protection Directive </a:t>
            </a:r>
            <a:r>
              <a:rPr lang="en-US" sz="2400">
                <a:solidFill>
                  <a:srgbClr val="1E4E79"/>
                </a:solidFill>
                <a:highlight>
                  <a:srgbClr val="FFFFFF"/>
                </a:highlight>
              </a:rPr>
              <a:t>in federated identity management</a:t>
            </a:r>
            <a:endParaRPr sz="2400">
              <a:solidFill>
                <a:srgbClr val="1E4E79"/>
              </a:solidFill>
            </a:endParaRPr>
          </a:p>
          <a:p>
            <a:pPr marL="0" lvl="0" indent="0" algn="l" rtl="0">
              <a:lnSpc>
                <a:spcPct val="90000"/>
              </a:lnSpc>
              <a:spcBef>
                <a:spcPts val="1000"/>
              </a:spcBef>
              <a:spcAft>
                <a:spcPts val="0"/>
              </a:spcAft>
              <a:buSzPts val="2800"/>
              <a:buNone/>
            </a:pPr>
            <a:endParaRPr sz="2400">
              <a:solidFill>
                <a:srgbClr val="1E4E79"/>
              </a:solidFill>
            </a:endParaRPr>
          </a:p>
          <a:p>
            <a:pPr marL="0" lvl="0" indent="0" algn="l" rtl="0">
              <a:lnSpc>
                <a:spcPct val="90000"/>
              </a:lnSpc>
              <a:spcBef>
                <a:spcPts val="1000"/>
              </a:spcBef>
              <a:spcAft>
                <a:spcPts val="0"/>
              </a:spcAft>
              <a:buSzPts val="2800"/>
              <a:buNone/>
            </a:pPr>
            <a:r>
              <a:rPr lang="en-US" sz="2400">
                <a:solidFill>
                  <a:srgbClr val="1E4E79"/>
                </a:solidFill>
                <a:highlight>
                  <a:srgbClr val="FFFFFF"/>
                </a:highlight>
              </a:rPr>
              <a:t>The </a:t>
            </a:r>
            <a:r>
              <a:rPr lang="en-US" sz="2400" b="1">
                <a:solidFill>
                  <a:srgbClr val="1E4E79"/>
                </a:solidFill>
                <a:highlight>
                  <a:srgbClr val="FFFFFF"/>
                </a:highlight>
              </a:rPr>
              <a:t>Data protection Code of Conduct defines behavioral rules for Service Providers which want to receive user attributes from the Identity Providers managed by the Home Organizations.</a:t>
            </a:r>
            <a:r>
              <a:rPr lang="en-US" sz="2400">
                <a:solidFill>
                  <a:srgbClr val="1E4E79"/>
                </a:solidFill>
                <a:highlight>
                  <a:srgbClr val="FFFFFF"/>
                </a:highlight>
              </a:rPr>
              <a:t> </a:t>
            </a:r>
            <a:endParaRPr sz="2400">
              <a:solidFill>
                <a:srgbClr val="1E4E79"/>
              </a:solidFill>
            </a:endParaRPr>
          </a:p>
          <a:p>
            <a:pPr marL="0" lvl="0" indent="0" algn="l" rtl="0">
              <a:lnSpc>
                <a:spcPct val="90000"/>
              </a:lnSpc>
              <a:spcBef>
                <a:spcPts val="1000"/>
              </a:spcBef>
              <a:spcAft>
                <a:spcPts val="0"/>
              </a:spcAft>
              <a:buSzPts val="2800"/>
              <a:buNone/>
            </a:pPr>
            <a:endParaRPr sz="2400">
              <a:solidFill>
                <a:srgbClr val="013F5E"/>
              </a:solidFill>
            </a:endParaRPr>
          </a:p>
          <a:p>
            <a:pPr marL="0" lvl="0" indent="0" algn="l" rtl="0">
              <a:lnSpc>
                <a:spcPct val="90000"/>
              </a:lnSpc>
              <a:spcBef>
                <a:spcPts val="1000"/>
              </a:spcBef>
              <a:spcAft>
                <a:spcPts val="0"/>
              </a:spcAft>
              <a:buSzPts val="2800"/>
              <a:buNone/>
            </a:pPr>
            <a:r>
              <a:rPr lang="en-US" sz="2400">
                <a:solidFill>
                  <a:srgbClr val="013F5E"/>
                </a:solidFill>
                <a:highlight>
                  <a:srgbClr val="FFFFFF"/>
                </a:highlight>
              </a:rPr>
              <a:t>It is expected </a:t>
            </a:r>
            <a:r>
              <a:rPr lang="en-US" sz="2400" b="1">
                <a:solidFill>
                  <a:srgbClr val="013F5E"/>
                </a:solidFill>
                <a:highlight>
                  <a:srgbClr val="FFFFFF"/>
                </a:highlight>
              </a:rPr>
              <a:t>that Home Organizations are more willing to release attributes to Service Providers who manifest </a:t>
            </a:r>
            <a:r>
              <a:rPr lang="en-US" sz="2400" b="1">
                <a:solidFill>
                  <a:srgbClr val="C00000"/>
                </a:solidFill>
                <a:highlight>
                  <a:srgbClr val="FFFFFF"/>
                </a:highlight>
              </a:rPr>
              <a:t>conformance</a:t>
            </a:r>
            <a:r>
              <a:rPr lang="en-US" sz="2400" b="1">
                <a:solidFill>
                  <a:srgbClr val="013F5E"/>
                </a:solidFill>
                <a:highlight>
                  <a:srgbClr val="FFFFFF"/>
                </a:highlight>
              </a:rPr>
              <a:t> </a:t>
            </a:r>
            <a:r>
              <a:rPr lang="en-US" sz="2400">
                <a:solidFill>
                  <a:srgbClr val="013F5E"/>
                </a:solidFill>
                <a:highlight>
                  <a:srgbClr val="FFFFFF"/>
                </a:highlight>
              </a:rPr>
              <a:t>to the </a:t>
            </a:r>
            <a:r>
              <a:rPr lang="en-US" sz="2400" b="1">
                <a:solidFill>
                  <a:srgbClr val="C00000"/>
                </a:solidFill>
                <a:highlight>
                  <a:srgbClr val="FFFFFF"/>
                </a:highlight>
              </a:rPr>
              <a:t>Data protection Code of Conduct.</a:t>
            </a:r>
            <a:endParaRPr sz="2400" b="1">
              <a:solidFill>
                <a:srgbClr val="C00000"/>
              </a:solidFill>
            </a:endParaRPr>
          </a:p>
        </p:txBody>
      </p:sp>
      <p:sp>
        <p:nvSpPr>
          <p:cNvPr id="615" name="Google Shape;615;p27"/>
          <p:cNvSpPr txBox="1">
            <a:spLocks noGrp="1"/>
          </p:cNvSpPr>
          <p:nvPr>
            <p:ph type="title"/>
          </p:nvPr>
        </p:nvSpPr>
        <p:spPr>
          <a:xfrm>
            <a:off x="998895" y="705164"/>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a:t>Context and goals of DP CoCo</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28"/>
          <p:cNvSpPr txBox="1">
            <a:spLocks noGrp="1"/>
          </p:cNvSpPr>
          <p:nvPr>
            <p:ph type="body" idx="1"/>
          </p:nvPr>
        </p:nvSpPr>
        <p:spPr>
          <a:xfrm>
            <a:off x="998894" y="1428050"/>
            <a:ext cx="10425697" cy="4351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b="1">
                <a:solidFill>
                  <a:srgbClr val="C00000"/>
                </a:solidFill>
              </a:rPr>
              <a:t>GEANT Code of Conduct </a:t>
            </a:r>
            <a:r>
              <a:rPr lang="en-US"/>
              <a:t>contributes to</a:t>
            </a:r>
            <a:endParaRPr/>
          </a:p>
          <a:p>
            <a:pPr marL="457200" lvl="0" indent="-342900" algn="l" rtl="0">
              <a:lnSpc>
                <a:spcPct val="90000"/>
              </a:lnSpc>
              <a:spcBef>
                <a:spcPts val="1000"/>
              </a:spcBef>
              <a:spcAft>
                <a:spcPts val="0"/>
              </a:spcAft>
              <a:buClr>
                <a:srgbClr val="004359"/>
              </a:buClr>
              <a:buSzPts val="1800"/>
              <a:buChar char="•"/>
            </a:pPr>
            <a:r>
              <a:rPr lang="en-US"/>
              <a:t>permitted use</a:t>
            </a:r>
            <a:endParaRPr/>
          </a:p>
          <a:p>
            <a:pPr marL="457200" lvl="0" indent="-342900" algn="l" rtl="0">
              <a:lnSpc>
                <a:spcPct val="90000"/>
              </a:lnSpc>
              <a:spcBef>
                <a:spcPts val="0"/>
              </a:spcBef>
              <a:spcAft>
                <a:spcPts val="0"/>
              </a:spcAft>
              <a:buClr>
                <a:srgbClr val="004359"/>
              </a:buClr>
              <a:buSzPts val="1800"/>
              <a:buChar char="•"/>
            </a:pPr>
            <a:r>
              <a:rPr lang="en-US"/>
              <a:t>data minimization </a:t>
            </a:r>
            <a:endParaRPr/>
          </a:p>
          <a:p>
            <a:pPr marL="457200" lvl="0" indent="-342900" algn="l" rtl="0">
              <a:lnSpc>
                <a:spcPct val="90000"/>
              </a:lnSpc>
              <a:spcBef>
                <a:spcPts val="0"/>
              </a:spcBef>
              <a:spcAft>
                <a:spcPts val="0"/>
              </a:spcAft>
              <a:buClr>
                <a:srgbClr val="004359"/>
              </a:buClr>
              <a:buSzPts val="1800"/>
              <a:buChar char="•"/>
            </a:pPr>
            <a:r>
              <a:rPr lang="en-US"/>
              <a:t>transparency </a:t>
            </a:r>
            <a:endParaRPr/>
          </a:p>
          <a:p>
            <a:pPr marL="457200" lvl="0" indent="-342900" algn="l" rtl="0">
              <a:lnSpc>
                <a:spcPct val="90000"/>
              </a:lnSpc>
              <a:spcBef>
                <a:spcPts val="0"/>
              </a:spcBef>
              <a:spcAft>
                <a:spcPts val="0"/>
              </a:spcAft>
              <a:buClr>
                <a:srgbClr val="004359"/>
              </a:buClr>
              <a:buSzPts val="1800"/>
              <a:buChar char="•"/>
            </a:pPr>
            <a:r>
              <a:rPr lang="en-US"/>
              <a:t>further release to a 3rd party/country</a:t>
            </a:r>
            <a:endParaRPr/>
          </a:p>
          <a:p>
            <a:pPr marL="457200" lvl="0" indent="-342900" algn="l" rtl="0">
              <a:lnSpc>
                <a:spcPct val="90000"/>
              </a:lnSpc>
              <a:spcBef>
                <a:spcPts val="0"/>
              </a:spcBef>
              <a:spcAft>
                <a:spcPts val="0"/>
              </a:spcAft>
              <a:buClr>
                <a:srgbClr val="004359"/>
              </a:buClr>
              <a:buSzPts val="1800"/>
              <a:buChar char="•"/>
            </a:pPr>
            <a:r>
              <a:rPr lang="en-US"/>
              <a:t>data retention</a:t>
            </a:r>
            <a:endParaRPr/>
          </a:p>
          <a:p>
            <a:pPr marL="457200" lvl="0" indent="-342900" algn="l" rtl="0">
              <a:lnSpc>
                <a:spcPct val="90000"/>
              </a:lnSpc>
              <a:spcBef>
                <a:spcPts val="0"/>
              </a:spcBef>
              <a:spcAft>
                <a:spcPts val="0"/>
              </a:spcAft>
              <a:buClr>
                <a:srgbClr val="004359"/>
              </a:buClr>
              <a:buSzPts val="1800"/>
              <a:buChar char="•"/>
            </a:pPr>
            <a:r>
              <a:rPr lang="en-US"/>
              <a:t>security practices and incidents</a:t>
            </a:r>
            <a:endParaRPr/>
          </a:p>
          <a:p>
            <a:pPr marL="0" lvl="0" indent="0" algn="l" rtl="0">
              <a:lnSpc>
                <a:spcPct val="90000"/>
              </a:lnSpc>
              <a:spcBef>
                <a:spcPts val="1000"/>
              </a:spcBef>
              <a:spcAft>
                <a:spcPts val="0"/>
              </a:spcAft>
              <a:buClr>
                <a:schemeClr val="dk1"/>
              </a:buClr>
              <a:buSzPts val="1100"/>
              <a:buFont typeface="Arial"/>
              <a:buNone/>
            </a:pPr>
            <a:r>
              <a:rPr lang="en-US"/>
              <a:t>of the attributes the </a:t>
            </a:r>
            <a:r>
              <a:rPr lang="en-US" b="1"/>
              <a:t>Home Organization </a:t>
            </a:r>
            <a:r>
              <a:rPr lang="en-US"/>
              <a:t>has </a:t>
            </a:r>
            <a:r>
              <a:rPr lang="en-US" b="1"/>
              <a:t>released to a Service Provider</a:t>
            </a:r>
            <a:endParaRPr b="1"/>
          </a:p>
          <a:p>
            <a:pPr marL="0" lvl="0" indent="0" algn="l" rtl="0">
              <a:lnSpc>
                <a:spcPct val="90000"/>
              </a:lnSpc>
              <a:spcBef>
                <a:spcPts val="1000"/>
              </a:spcBef>
              <a:spcAft>
                <a:spcPts val="0"/>
              </a:spcAft>
              <a:buSzPts val="2800"/>
              <a:buNone/>
            </a:pPr>
            <a:endParaRPr/>
          </a:p>
        </p:txBody>
      </p:sp>
      <p:sp>
        <p:nvSpPr>
          <p:cNvPr id="622" name="Google Shape;622;p28"/>
          <p:cNvSpPr txBox="1">
            <a:spLocks noGrp="1"/>
          </p:cNvSpPr>
          <p:nvPr>
            <p:ph type="title"/>
          </p:nvPr>
        </p:nvSpPr>
        <p:spPr>
          <a:xfrm>
            <a:off x="998895" y="705164"/>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a:t>What is DP CoCo for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29"/>
          <p:cNvSpPr txBox="1">
            <a:spLocks noGrp="1"/>
          </p:cNvSpPr>
          <p:nvPr>
            <p:ph type="body" idx="1"/>
          </p:nvPr>
        </p:nvSpPr>
        <p:spPr>
          <a:xfrm>
            <a:off x="444502" y="1439333"/>
            <a:ext cx="10909200" cy="4737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4360"/>
              </a:buClr>
              <a:buSzPts val="2200"/>
              <a:buNone/>
            </a:pPr>
            <a:r>
              <a:rPr lang="en-US"/>
              <a:t>To be member of </a:t>
            </a:r>
            <a:r>
              <a:rPr lang="en-US" b="1"/>
              <a:t>DP_CoCo </a:t>
            </a:r>
            <a:r>
              <a:rPr lang="en-US"/>
              <a:t>entity category a SP (Service Provider) has to:</a:t>
            </a:r>
            <a:endParaRPr/>
          </a:p>
          <a:p>
            <a:pPr marL="0" lvl="0" indent="0" algn="l" rtl="0">
              <a:lnSpc>
                <a:spcPct val="90000"/>
              </a:lnSpc>
              <a:spcBef>
                <a:spcPts val="750"/>
              </a:spcBef>
              <a:spcAft>
                <a:spcPts val="0"/>
              </a:spcAft>
              <a:buClr>
                <a:srgbClr val="004360"/>
              </a:buClr>
              <a:buSzPts val="2200"/>
              <a:buNone/>
            </a:pPr>
            <a:endParaRPr/>
          </a:p>
          <a:p>
            <a:pPr marL="628650" lvl="0" indent="-171450" algn="l" rtl="0">
              <a:lnSpc>
                <a:spcPct val="90000"/>
              </a:lnSpc>
              <a:spcBef>
                <a:spcPts val="750"/>
              </a:spcBef>
              <a:spcAft>
                <a:spcPts val="0"/>
              </a:spcAft>
              <a:buClr>
                <a:srgbClr val="004360"/>
              </a:buClr>
              <a:buSzPts val="2200"/>
              <a:buChar char="•"/>
            </a:pPr>
            <a:r>
              <a:rPr lang="en-US"/>
              <a:t>Be located in EU/EEA and obey to EU laws</a:t>
            </a:r>
            <a:endParaRPr/>
          </a:p>
          <a:p>
            <a:pPr marL="971550" lvl="1" indent="-171450" algn="l" rtl="0">
              <a:lnSpc>
                <a:spcPct val="90000"/>
              </a:lnSpc>
              <a:spcBef>
                <a:spcPts val="375"/>
              </a:spcBef>
              <a:spcAft>
                <a:spcPts val="0"/>
              </a:spcAft>
              <a:buClr>
                <a:srgbClr val="004361"/>
              </a:buClr>
              <a:buSzPts val="1800"/>
              <a:buChar char="•"/>
            </a:pPr>
            <a:r>
              <a:rPr lang="en-US"/>
              <a:t>It is not allowed to send the user data to third parties</a:t>
            </a:r>
            <a:endParaRPr/>
          </a:p>
          <a:p>
            <a:pPr marL="971550" lvl="1" indent="-171450" algn="l" rtl="0">
              <a:lnSpc>
                <a:spcPct val="90000"/>
              </a:lnSpc>
              <a:spcBef>
                <a:spcPts val="375"/>
              </a:spcBef>
              <a:spcAft>
                <a:spcPts val="0"/>
              </a:spcAft>
              <a:buClr>
                <a:srgbClr val="004361"/>
              </a:buClr>
              <a:buSzPts val="1800"/>
              <a:buChar char="•"/>
            </a:pPr>
            <a:r>
              <a:rPr lang="en-US"/>
              <a:t>It must ask only for the minimal set of required attributes</a:t>
            </a:r>
            <a:endParaRPr/>
          </a:p>
          <a:p>
            <a:pPr marL="971550" lvl="1" indent="-57150" algn="l" rtl="0">
              <a:lnSpc>
                <a:spcPct val="90000"/>
              </a:lnSpc>
              <a:spcBef>
                <a:spcPts val="375"/>
              </a:spcBef>
              <a:spcAft>
                <a:spcPts val="0"/>
              </a:spcAft>
              <a:buClr>
                <a:srgbClr val="004361"/>
              </a:buClr>
              <a:buSzPts val="1800"/>
              <a:buNone/>
            </a:pPr>
            <a:endParaRPr/>
          </a:p>
          <a:p>
            <a:pPr marL="628650" lvl="0" indent="-171450" algn="l" rtl="0">
              <a:lnSpc>
                <a:spcPct val="90000"/>
              </a:lnSpc>
              <a:spcBef>
                <a:spcPts val="750"/>
              </a:spcBef>
              <a:spcAft>
                <a:spcPts val="0"/>
              </a:spcAft>
              <a:buClr>
                <a:srgbClr val="004360"/>
              </a:buClr>
              <a:buSzPts val="2200"/>
              <a:buChar char="•"/>
            </a:pPr>
            <a:r>
              <a:rPr lang="en-US"/>
              <a:t>Ask its necessary attributes in its RequestedAttribute statement as «isRequired="true"»</a:t>
            </a:r>
            <a:endParaRPr/>
          </a:p>
          <a:p>
            <a:pPr marL="628650" lvl="0" indent="-31750" algn="l" rtl="0">
              <a:lnSpc>
                <a:spcPct val="90000"/>
              </a:lnSpc>
              <a:spcBef>
                <a:spcPts val="750"/>
              </a:spcBef>
              <a:spcAft>
                <a:spcPts val="0"/>
              </a:spcAft>
              <a:buClr>
                <a:srgbClr val="004360"/>
              </a:buClr>
              <a:buSzPts val="2200"/>
              <a:buNone/>
            </a:pPr>
            <a:endParaRPr/>
          </a:p>
          <a:p>
            <a:pPr marL="628650" lvl="0" indent="-171450" algn="l" rtl="0">
              <a:lnSpc>
                <a:spcPct val="90000"/>
              </a:lnSpc>
              <a:spcBef>
                <a:spcPts val="750"/>
              </a:spcBef>
              <a:spcAft>
                <a:spcPts val="0"/>
              </a:spcAft>
              <a:buClr>
                <a:srgbClr val="004360"/>
              </a:buClr>
              <a:buSzPts val="2200"/>
              <a:buChar char="•"/>
            </a:pPr>
            <a:r>
              <a:rPr lang="en-US" b="1"/>
              <a:t>Inform the user about the processing his personal data </a:t>
            </a:r>
            <a:r>
              <a:rPr lang="en-US"/>
              <a:t>in a </a:t>
            </a:r>
            <a:br>
              <a:rPr lang="en-US"/>
            </a:br>
            <a:r>
              <a:rPr lang="en-US" b="1"/>
              <a:t>Privacy Policy page </a:t>
            </a:r>
            <a:r>
              <a:rPr lang="en-US"/>
              <a:t>linked to its primary service page</a:t>
            </a:r>
            <a:endParaRPr/>
          </a:p>
        </p:txBody>
      </p:sp>
      <p:sp>
        <p:nvSpPr>
          <p:cNvPr id="629" name="Google Shape;629;p29"/>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29</a:t>
            </a:fld>
            <a:endParaRPr sz="1400" b="0" i="0" u="none" strike="noStrike" cap="none">
              <a:solidFill>
                <a:srgbClr val="000000"/>
              </a:solidFill>
              <a:latin typeface="Arial"/>
              <a:ea typeface="Arial"/>
              <a:cs typeface="Arial"/>
              <a:sym typeface="Arial"/>
            </a:endParaRPr>
          </a:p>
        </p:txBody>
      </p:sp>
      <p:sp>
        <p:nvSpPr>
          <p:cNvPr id="630" name="Google Shape;630;p29"/>
          <p:cNvSpPr txBox="1">
            <a:spLocks noGrp="1"/>
          </p:cNvSpPr>
          <p:nvPr>
            <p:ph type="title"/>
          </p:nvPr>
        </p:nvSpPr>
        <p:spPr>
          <a:xfrm>
            <a:off x="455646" y="74648"/>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4361"/>
              </a:buClr>
              <a:buSzPts val="2400"/>
              <a:buFont typeface="Calibri"/>
              <a:buNone/>
            </a:pPr>
            <a:r>
              <a:rPr lang="en-US"/>
              <a:t>DP_CoCo attribute -  </a:t>
            </a:r>
            <a:r>
              <a:rPr lang="en-US">
                <a:solidFill>
                  <a:srgbClr val="C00000"/>
                </a:solidFill>
              </a:rPr>
              <a:t>Service Providers</a:t>
            </a:r>
            <a:endParaRPr>
              <a:solidFill>
                <a:srgbClr val="C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
          <p:cNvSpPr/>
          <p:nvPr/>
        </p:nvSpPr>
        <p:spPr>
          <a:xfrm>
            <a:off x="11151956" y="6520859"/>
            <a:ext cx="1026695" cy="32777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3</a:t>
            </a:fld>
            <a:endParaRPr sz="1800" b="0" i="0" u="none" strike="noStrike" cap="none">
              <a:solidFill>
                <a:schemeClr val="dk1"/>
              </a:solidFill>
              <a:latin typeface="Calibri"/>
              <a:ea typeface="Calibri"/>
              <a:cs typeface="Calibri"/>
              <a:sym typeface="Calibri"/>
            </a:endParaRPr>
          </a:p>
        </p:txBody>
      </p:sp>
      <p:sp>
        <p:nvSpPr>
          <p:cNvPr id="446" name="Google Shape;446;p2"/>
          <p:cNvSpPr txBox="1">
            <a:spLocks noGrp="1"/>
          </p:cNvSpPr>
          <p:nvPr>
            <p:ph type="title"/>
          </p:nvPr>
        </p:nvSpPr>
        <p:spPr>
          <a:xfrm>
            <a:off x="600840" y="97833"/>
            <a:ext cx="8018100" cy="761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65081"/>
              </a:buClr>
              <a:buSzPts val="3200"/>
              <a:buFont typeface="Calibri"/>
              <a:buNone/>
            </a:pPr>
            <a:r>
              <a:rPr lang="en-US" dirty="0">
                <a:solidFill>
                  <a:schemeClr val="bg1"/>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
                  </a:ext>
                </a:extLst>
              </a:rPr>
              <a:t>Content</a:t>
            </a:r>
            <a:endParaRPr dirty="0">
              <a:solidFill>
                <a:schemeClr val="bg1"/>
              </a:solidFill>
            </a:endParaRPr>
          </a:p>
          <a:p>
            <a:pPr marL="0" lvl="0" indent="0" algn="l" rtl="0">
              <a:lnSpc>
                <a:spcPct val="90000"/>
              </a:lnSpc>
              <a:spcBef>
                <a:spcPts val="0"/>
              </a:spcBef>
              <a:spcAft>
                <a:spcPts val="0"/>
              </a:spcAft>
              <a:buClr>
                <a:srgbClr val="065081"/>
              </a:buClr>
              <a:buSzPts val="3200"/>
              <a:buFont typeface="Calibri"/>
              <a:buNone/>
            </a:pPr>
            <a:endParaRPr dirty="0"/>
          </a:p>
        </p:txBody>
      </p:sp>
      <p:sp>
        <p:nvSpPr>
          <p:cNvPr id="447" name="Google Shape;447;p2"/>
          <p:cNvSpPr/>
          <p:nvPr/>
        </p:nvSpPr>
        <p:spPr>
          <a:xfrm>
            <a:off x="350753" y="660381"/>
            <a:ext cx="10801200" cy="59106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rPr>
              <a:t>Definition</a:t>
            </a: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4"/>
                  </a:ext>
                </a:extLst>
              </a:rPr>
              <a:t> of Entity Category (EC)</a:t>
            </a:r>
            <a:endParaRPr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5"/>
                </a:ext>
              </a:extLst>
            </a:endParaRPr>
          </a:p>
          <a:p>
            <a:pPr marL="457200" marR="0" lvl="0"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6"/>
                  </a:ext>
                </a:extLst>
              </a:rPr>
              <a:t>Why </a:t>
            </a: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7"/>
                  </a:ext>
                </a:extLst>
              </a:rPr>
              <a:t>have Entity Categories been introduced</a:t>
            </a:r>
            <a:endParaRPr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8"/>
                </a:ext>
              </a:extLst>
            </a:endParaRPr>
          </a:p>
          <a:p>
            <a:pPr marL="457200" marR="0" lvl="0"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9"/>
                  </a:ext>
                </a:extLst>
              </a:rPr>
              <a:t>Entity Category R&amp;S - </a:t>
            </a:r>
            <a:r>
              <a:rPr lang="en-US"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0"/>
                  </a:ext>
                </a:extLst>
              </a:rPr>
              <a:t>Research and Scholarship</a:t>
            </a:r>
            <a:endParaRPr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1"/>
                </a:ext>
              </a:extLst>
            </a:endParaRPr>
          </a:p>
          <a:p>
            <a:pPr marL="457200" marR="0" lvl="0"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2"/>
                  </a:ext>
                </a:extLst>
              </a:rPr>
              <a:t>Entity Category GEANT </a:t>
            </a:r>
            <a:r>
              <a:rPr lang="en-US" sz="2400" b="0" i="0" u="none" strike="noStrike" cap="none" dirty="0" err="1">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3"/>
                  </a:ext>
                </a:extLst>
              </a:rPr>
              <a:t>CoCo</a:t>
            </a:r>
            <a:r>
              <a:rPr lang="en-US"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3"/>
                  </a:ext>
                </a:extLst>
              </a:rPr>
              <a:t> v1 and v2</a:t>
            </a:r>
            <a:endParaRPr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4"/>
                </a:ext>
              </a:extLst>
            </a:endParaRPr>
          </a:p>
          <a:p>
            <a:pPr marL="457200" marR="0" lvl="0"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5"/>
                  </a:ext>
                </a:extLst>
              </a:rPr>
              <a:t>Entity Category </a:t>
            </a:r>
            <a:r>
              <a:rPr lang="en-US"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6"/>
                  </a:ext>
                </a:extLst>
              </a:rPr>
              <a:t>Hide from Discovery</a:t>
            </a:r>
            <a:endParaRPr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7"/>
                </a:ext>
              </a:extLst>
            </a:endParaRPr>
          </a:p>
          <a:p>
            <a:pPr marL="457200" marR="0" lvl="0"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8"/>
                  </a:ext>
                </a:extLst>
              </a:rPr>
              <a:t>How </a:t>
            </a: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9"/>
                  </a:ext>
                </a:extLst>
              </a:rPr>
              <a:t>are Entity Categories implemented in practice (throughout the presentation)</a:t>
            </a:r>
            <a:endParaRPr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0"/>
                </a:ext>
              </a:extLst>
            </a:endParaRPr>
          </a:p>
          <a:p>
            <a:pPr marL="457200" marR="0" lvl="0"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1"/>
                  </a:ext>
                </a:extLst>
              </a:rPr>
              <a:t>SIRTFI </a:t>
            </a: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2"/>
                  </a:ext>
                </a:extLst>
              </a:rPr>
              <a:t>: a framework to handle security</a:t>
            </a:r>
            <a:endParaRPr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3"/>
                </a:ext>
              </a:extLst>
            </a:endParaRPr>
          </a:p>
          <a:p>
            <a:pPr marL="914400" marR="0" lvl="1"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4"/>
                  </a:ext>
                </a:extLst>
              </a:rPr>
              <a:t>SIRTFI for Identity Providers (IdPs)</a:t>
            </a:r>
            <a:endParaRPr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5"/>
                </a:ext>
              </a:extLst>
            </a:endParaRPr>
          </a:p>
          <a:p>
            <a:pPr marL="914400" marR="0" lvl="1"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6"/>
                  </a:ext>
                </a:extLst>
              </a:rPr>
              <a:t>SIRTFI for Service Providers  (SPs)</a:t>
            </a:r>
            <a:endParaRPr dirty="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7"/>
                </a:ext>
              </a:extLst>
            </a:endParaRPr>
          </a:p>
          <a:p>
            <a:pPr marL="457200" marR="0" lvl="0"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C00000"/>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8"/>
                  </a:ext>
                </a:extLst>
              </a:rPr>
              <a:t>SIRTFI v2 – and what has changed</a:t>
            </a:r>
            <a:endParaRPr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9"/>
                </a:ext>
              </a:extLst>
            </a:endParaRPr>
          </a:p>
          <a:p>
            <a:pPr marL="457200" marR="0" lvl="0" indent="-381000" algn="l" rtl="0">
              <a:lnSpc>
                <a:spcPct val="150000"/>
              </a:lnSpc>
              <a:spcBef>
                <a:spcPts val="0"/>
              </a:spcBef>
              <a:spcAft>
                <a:spcPts val="0"/>
              </a:spcAft>
              <a:buClr>
                <a:srgbClr val="073763"/>
              </a:buClr>
              <a:buSzPts val="2400"/>
              <a:buFont typeface="Calibri"/>
              <a:buChar char="●"/>
            </a:pPr>
            <a:r>
              <a:rPr lang="en-US" sz="2400" b="0" i="0" u="none" strike="noStrike" cap="none" dirty="0">
                <a:solidFill>
                  <a:srgbClr val="073763"/>
                </a:solidFill>
                <a:latin typeface="Calibri"/>
                <a:ea typeface="Calibri"/>
                <a:cs typeface="Calibri"/>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0"/>
                  </a:ext>
                </a:extLst>
              </a:rPr>
              <a:t>References</a:t>
            </a:r>
            <a:endParaRPr sz="2400" b="0" i="0" u="none" strike="noStrike" cap="none" dirty="0">
              <a:solidFill>
                <a:srgbClr val="073763"/>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30"/>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30</a:t>
            </a:fld>
            <a:endParaRPr sz="1400" b="0" i="0" u="none" strike="noStrike" cap="none">
              <a:solidFill>
                <a:srgbClr val="000000"/>
              </a:solidFill>
              <a:latin typeface="Arial"/>
              <a:ea typeface="Arial"/>
              <a:cs typeface="Arial"/>
              <a:sym typeface="Arial"/>
            </a:endParaRPr>
          </a:p>
        </p:txBody>
      </p:sp>
      <p:sp>
        <p:nvSpPr>
          <p:cNvPr id="637" name="Google Shape;637;p30"/>
          <p:cNvSpPr/>
          <p:nvPr/>
        </p:nvSpPr>
        <p:spPr>
          <a:xfrm>
            <a:off x="6402084" y="3687889"/>
            <a:ext cx="1747800" cy="1491000"/>
          </a:xfrm>
          <a:prstGeom prst="rect">
            <a:avLst/>
          </a:prstGeom>
          <a:solidFill>
            <a:srgbClr val="FFF8E5"/>
          </a:solidFill>
          <a:ln w="9525" cap="flat" cmpd="sng">
            <a:solidFill>
              <a:schemeClr val="dk1"/>
            </a:solidFill>
            <a:prstDash val="solid"/>
            <a:round/>
            <a:headEnd type="none" w="sm" len="sm"/>
            <a:tailEnd type="none" w="sm" len="sm"/>
          </a:ln>
        </p:spPr>
        <p:txBody>
          <a:bodyPr spcFirstLastPara="1" wrap="square" lIns="82325" tIns="41150" rIns="82325" bIns="32400" anchor="b" anchorCtr="0">
            <a:noAutofit/>
          </a:bodyPr>
          <a:lstStyle/>
          <a:p>
            <a:pPr marL="0" marR="0" lvl="0" indent="0" algn="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Service Provider organisation</a:t>
            </a:r>
            <a:endParaRPr sz="1800" b="0" i="0" u="none" strike="noStrike" cap="none">
              <a:solidFill>
                <a:schemeClr val="dk1"/>
              </a:solidFill>
              <a:latin typeface="Times"/>
              <a:ea typeface="Times"/>
              <a:cs typeface="Times"/>
              <a:sym typeface="Times"/>
            </a:endParaRPr>
          </a:p>
        </p:txBody>
      </p:sp>
      <p:sp>
        <p:nvSpPr>
          <p:cNvPr id="638" name="Google Shape;638;p30"/>
          <p:cNvSpPr/>
          <p:nvPr/>
        </p:nvSpPr>
        <p:spPr>
          <a:xfrm>
            <a:off x="1020845" y="1808145"/>
            <a:ext cx="3954900" cy="3890100"/>
          </a:xfrm>
          <a:prstGeom prst="rect">
            <a:avLst/>
          </a:prstGeom>
          <a:solidFill>
            <a:srgbClr val="FFF8E5"/>
          </a:solidFill>
          <a:ln w="9525" cap="flat" cmpd="sng">
            <a:solidFill>
              <a:schemeClr val="dk1"/>
            </a:solidFill>
            <a:prstDash val="solid"/>
            <a:round/>
            <a:headEnd type="none" w="sm" len="sm"/>
            <a:tailEnd type="none" w="sm" len="sm"/>
          </a:ln>
        </p:spPr>
        <p:txBody>
          <a:bodyPr spcFirstLastPara="1" wrap="square" lIns="82325" tIns="41150" rIns="82325" bIns="4115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Home Organisation (HO):</a:t>
            </a:r>
            <a:endParaRPr sz="1400" b="0" i="0" u="none" strike="noStrike" cap="none">
              <a:solidFill>
                <a:srgbClr val="000000"/>
              </a:solidFill>
              <a:latin typeface="Arial"/>
              <a:ea typeface="Arial"/>
              <a:cs typeface="Arial"/>
              <a:sym typeface="Arial"/>
            </a:endParaRPr>
          </a:p>
        </p:txBody>
      </p:sp>
      <p:sp>
        <p:nvSpPr>
          <p:cNvPr id="639" name="Google Shape;639;p30"/>
          <p:cNvSpPr txBox="1">
            <a:spLocks noGrp="1"/>
          </p:cNvSpPr>
          <p:nvPr>
            <p:ph type="title"/>
          </p:nvPr>
        </p:nvSpPr>
        <p:spPr>
          <a:xfrm>
            <a:off x="344632" y="97493"/>
            <a:ext cx="10515600" cy="9387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ED7D31"/>
              </a:buClr>
              <a:buSzPts val="2400"/>
              <a:buFont typeface="Calibri"/>
              <a:buNone/>
            </a:pPr>
            <a:r>
              <a:rPr lang="en-US" dirty="0">
                <a:solidFill>
                  <a:schemeClr val="bg1"/>
                </a:solidFill>
              </a:rPr>
              <a:t>The attribute release challenge: </a:t>
            </a:r>
            <a:br>
              <a:rPr lang="en-US" dirty="0"/>
            </a:br>
            <a:r>
              <a:rPr lang="en-US" dirty="0"/>
              <a:t>Why a DP Code of Conduct is needed</a:t>
            </a:r>
            <a:endParaRPr dirty="0"/>
          </a:p>
        </p:txBody>
      </p:sp>
      <p:sp>
        <p:nvSpPr>
          <p:cNvPr id="640" name="Google Shape;640;p30"/>
          <p:cNvSpPr/>
          <p:nvPr/>
        </p:nvSpPr>
        <p:spPr>
          <a:xfrm>
            <a:off x="2446662" y="3984837"/>
            <a:ext cx="973500" cy="519000"/>
          </a:xfrm>
          <a:prstGeom prst="rect">
            <a:avLst/>
          </a:prstGeom>
          <a:solidFill>
            <a:srgbClr val="C4E0B2"/>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500"/>
              <a:buFont typeface="Arial"/>
              <a:buNone/>
            </a:pPr>
            <a:r>
              <a:rPr lang="en-US" sz="2500" b="0" i="0" u="none" strike="noStrike" cap="none">
                <a:solidFill>
                  <a:schemeClr val="dk1"/>
                </a:solidFill>
                <a:latin typeface="Calibri"/>
                <a:ea typeface="Calibri"/>
                <a:cs typeface="Calibri"/>
                <a:sym typeface="Calibri"/>
              </a:rPr>
              <a:t>IdP</a:t>
            </a:r>
            <a:endParaRPr sz="2500" b="0" i="0" u="none" strike="noStrike" cap="none">
              <a:solidFill>
                <a:schemeClr val="dk1"/>
              </a:solidFill>
              <a:latin typeface="Calibri"/>
              <a:ea typeface="Calibri"/>
              <a:cs typeface="Calibri"/>
              <a:sym typeface="Calibri"/>
            </a:endParaRPr>
          </a:p>
        </p:txBody>
      </p:sp>
      <p:sp>
        <p:nvSpPr>
          <p:cNvPr id="641" name="Google Shape;641;p30"/>
          <p:cNvSpPr/>
          <p:nvPr/>
        </p:nvSpPr>
        <p:spPr>
          <a:xfrm>
            <a:off x="6708412" y="3984837"/>
            <a:ext cx="1249800" cy="519000"/>
          </a:xfrm>
          <a:prstGeom prst="rect">
            <a:avLst/>
          </a:prstGeom>
          <a:solidFill>
            <a:srgbClr val="C4E0B2"/>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500"/>
              <a:buFont typeface="Arial"/>
              <a:buNone/>
            </a:pPr>
            <a:r>
              <a:rPr lang="en-US" sz="2500" b="0" i="0" u="none" strike="noStrike" cap="none">
                <a:solidFill>
                  <a:schemeClr val="dk1"/>
                </a:solidFill>
                <a:latin typeface="Calibri"/>
                <a:ea typeface="Calibri"/>
                <a:cs typeface="Calibri"/>
                <a:sym typeface="Calibri"/>
              </a:rPr>
              <a:t>SP X</a:t>
            </a:r>
            <a:endParaRPr sz="2500" b="0" i="0" u="none" strike="noStrike" cap="none">
              <a:solidFill>
                <a:schemeClr val="dk1"/>
              </a:solidFill>
              <a:latin typeface="Calibri"/>
              <a:ea typeface="Calibri"/>
              <a:cs typeface="Calibri"/>
              <a:sym typeface="Calibri"/>
            </a:endParaRPr>
          </a:p>
        </p:txBody>
      </p:sp>
      <p:sp>
        <p:nvSpPr>
          <p:cNvPr id="642" name="Google Shape;642;p30"/>
          <p:cNvSpPr/>
          <p:nvPr/>
        </p:nvSpPr>
        <p:spPr>
          <a:xfrm>
            <a:off x="1220243" y="2456487"/>
            <a:ext cx="1326000" cy="6465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User</a:t>
            </a:r>
            <a:br>
              <a:rPr lang="en-US" sz="1800" b="0" i="0" u="none" strike="noStrike" cap="none">
                <a:solidFill>
                  <a:schemeClr val="dk1"/>
                </a:solidFill>
                <a:latin typeface="Calibri"/>
                <a:ea typeface="Calibri"/>
                <a:cs typeface="Calibri"/>
                <a:sym typeface="Calibri"/>
              </a:rPr>
            </a:br>
            <a:r>
              <a:rPr lang="en-US" sz="1800" b="0" i="0" u="none" strike="noStrike" cap="none">
                <a:solidFill>
                  <a:schemeClr val="dk1"/>
                </a:solidFill>
                <a:latin typeface="Calibri"/>
                <a:ea typeface="Calibri"/>
                <a:cs typeface="Calibri"/>
                <a:sym typeface="Calibri"/>
              </a:rPr>
              <a:t>(researcher)</a:t>
            </a:r>
            <a:endParaRPr sz="1800" b="0" i="0" u="none" strike="noStrike" cap="none">
              <a:solidFill>
                <a:schemeClr val="dk1"/>
              </a:solidFill>
              <a:latin typeface="Calibri"/>
              <a:ea typeface="Calibri"/>
              <a:cs typeface="Calibri"/>
              <a:sym typeface="Calibri"/>
            </a:endParaRPr>
          </a:p>
        </p:txBody>
      </p:sp>
      <p:grpSp>
        <p:nvGrpSpPr>
          <p:cNvPr id="643" name="Google Shape;643;p30"/>
          <p:cNvGrpSpPr/>
          <p:nvPr/>
        </p:nvGrpSpPr>
        <p:grpSpPr>
          <a:xfrm>
            <a:off x="1574516" y="3285990"/>
            <a:ext cx="1521339" cy="661524"/>
            <a:chOff x="1157605" y="3649479"/>
            <a:chExt cx="1689626" cy="734700"/>
          </a:xfrm>
        </p:grpSpPr>
        <p:cxnSp>
          <p:nvCxnSpPr>
            <p:cNvPr id="644" name="Google Shape;644;p30"/>
            <p:cNvCxnSpPr/>
            <p:nvPr/>
          </p:nvCxnSpPr>
          <p:spPr>
            <a:xfrm flipH="1">
              <a:off x="2846931" y="3649479"/>
              <a:ext cx="300" cy="734700"/>
            </a:xfrm>
            <a:prstGeom prst="straightConnector1">
              <a:avLst/>
            </a:prstGeom>
            <a:noFill/>
            <a:ln w="9525" cap="flat" cmpd="sng">
              <a:solidFill>
                <a:schemeClr val="dk1"/>
              </a:solidFill>
              <a:prstDash val="solid"/>
              <a:round/>
              <a:headEnd type="none" w="sm" len="sm"/>
              <a:tailEnd type="stealth" w="med" len="med"/>
            </a:ln>
          </p:spPr>
        </p:cxnSp>
        <p:sp>
          <p:nvSpPr>
            <p:cNvPr id="645" name="Google Shape;645;p30"/>
            <p:cNvSpPr/>
            <p:nvPr/>
          </p:nvSpPr>
          <p:spPr>
            <a:xfrm>
              <a:off x="1157605" y="3768341"/>
              <a:ext cx="1651800" cy="410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Authenticates</a:t>
              </a:r>
              <a:endParaRPr sz="1800" b="0" i="0" u="none" strike="noStrike" cap="none">
                <a:solidFill>
                  <a:schemeClr val="dk1"/>
                </a:solidFill>
                <a:latin typeface="Calibri"/>
                <a:ea typeface="Calibri"/>
                <a:cs typeface="Calibri"/>
                <a:sym typeface="Calibri"/>
              </a:endParaRPr>
            </a:p>
          </p:txBody>
        </p:sp>
      </p:grpSp>
      <p:grpSp>
        <p:nvGrpSpPr>
          <p:cNvPr id="646" name="Google Shape;646;p30"/>
          <p:cNvGrpSpPr/>
          <p:nvPr/>
        </p:nvGrpSpPr>
        <p:grpSpPr>
          <a:xfrm>
            <a:off x="2634222" y="2386067"/>
            <a:ext cx="629701" cy="974969"/>
            <a:chOff x="4056" y="474"/>
            <a:chExt cx="383" cy="593"/>
          </a:xfrm>
        </p:grpSpPr>
        <p:grpSp>
          <p:nvGrpSpPr>
            <p:cNvPr id="647" name="Google Shape;647;p30"/>
            <p:cNvGrpSpPr/>
            <p:nvPr/>
          </p:nvGrpSpPr>
          <p:grpSpPr>
            <a:xfrm>
              <a:off x="4091" y="612"/>
              <a:ext cx="333" cy="455"/>
              <a:chOff x="678" y="2444"/>
              <a:chExt cx="333" cy="455"/>
            </a:xfrm>
          </p:grpSpPr>
          <p:sp>
            <p:nvSpPr>
              <p:cNvPr id="648" name="Google Shape;648;p30"/>
              <p:cNvSpPr/>
              <p:nvPr/>
            </p:nvSpPr>
            <p:spPr>
              <a:xfrm>
                <a:off x="711" y="2599"/>
                <a:ext cx="300" cy="300"/>
              </a:xfrm>
              <a:prstGeom prst="triangle">
                <a:avLst>
                  <a:gd name="adj" fmla="val 50000"/>
                </a:avLst>
              </a:prstGeom>
              <a:solidFill>
                <a:srgbClr val="FFFF9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cxnSp>
            <p:nvCxnSpPr>
              <p:cNvPr id="649" name="Google Shape;649;p30"/>
              <p:cNvCxnSpPr/>
              <p:nvPr/>
            </p:nvCxnSpPr>
            <p:spPr>
              <a:xfrm rot="10800000">
                <a:off x="711" y="2486"/>
                <a:ext cx="0" cy="300"/>
              </a:xfrm>
              <a:prstGeom prst="straightConnector1">
                <a:avLst/>
              </a:prstGeom>
              <a:noFill/>
              <a:ln w="12700" cap="flat" cmpd="sng">
                <a:solidFill>
                  <a:schemeClr val="dk1"/>
                </a:solidFill>
                <a:prstDash val="solid"/>
                <a:round/>
                <a:headEnd type="none" w="sm" len="sm"/>
                <a:tailEnd type="none" w="sm" len="sm"/>
              </a:ln>
            </p:spPr>
          </p:cxnSp>
          <p:cxnSp>
            <p:nvCxnSpPr>
              <p:cNvPr id="650" name="Google Shape;650;p30"/>
              <p:cNvCxnSpPr/>
              <p:nvPr/>
            </p:nvCxnSpPr>
            <p:spPr>
              <a:xfrm rot="10800000">
                <a:off x="678" y="2481"/>
                <a:ext cx="300" cy="300"/>
              </a:xfrm>
              <a:prstGeom prst="straightConnector1">
                <a:avLst/>
              </a:prstGeom>
              <a:noFill/>
              <a:ln w="12700" cap="flat" cmpd="sng">
                <a:solidFill>
                  <a:schemeClr val="dk1"/>
                </a:solidFill>
                <a:prstDash val="solid"/>
                <a:round/>
                <a:headEnd type="none" w="sm" len="sm"/>
                <a:tailEnd type="none" w="sm" len="sm"/>
              </a:ln>
            </p:spPr>
          </p:cxnSp>
          <p:sp>
            <p:nvSpPr>
              <p:cNvPr id="651" name="Google Shape;651;p30"/>
              <p:cNvSpPr/>
              <p:nvPr/>
            </p:nvSpPr>
            <p:spPr>
              <a:xfrm>
                <a:off x="702" y="2444"/>
                <a:ext cx="300" cy="300"/>
              </a:xfrm>
              <a:prstGeom prst="ellipse">
                <a:avLst/>
              </a:prstGeom>
              <a:solidFill>
                <a:srgbClr val="FFFF99"/>
              </a:solidFill>
              <a:ln w="1270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grpSp>
        <p:sp>
          <p:nvSpPr>
            <p:cNvPr id="652" name="Google Shape;652;p30"/>
            <p:cNvSpPr/>
            <p:nvPr/>
          </p:nvSpPr>
          <p:spPr>
            <a:xfrm>
              <a:off x="4139" y="474"/>
              <a:ext cx="300" cy="300"/>
            </a:xfrm>
            <a:prstGeom prst="rect">
              <a:avLst/>
            </a:prstGeom>
            <a:solidFill>
              <a:schemeClr val="dk1"/>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150"/>
                <a:buFont typeface="Arial"/>
                <a:buNone/>
              </a:pPr>
              <a:endParaRPr sz="2150" b="0" i="0" u="none" strike="noStrike" cap="none">
                <a:solidFill>
                  <a:schemeClr val="dk1"/>
                </a:solidFill>
                <a:latin typeface="Calibri"/>
                <a:ea typeface="Calibri"/>
                <a:cs typeface="Calibri"/>
                <a:sym typeface="Calibri"/>
              </a:endParaRPr>
            </a:p>
          </p:txBody>
        </p:sp>
        <p:cxnSp>
          <p:nvCxnSpPr>
            <p:cNvPr id="653" name="Google Shape;653;p30"/>
            <p:cNvCxnSpPr/>
            <p:nvPr/>
          </p:nvCxnSpPr>
          <p:spPr>
            <a:xfrm>
              <a:off x="4056" y="663"/>
              <a:ext cx="300" cy="0"/>
            </a:xfrm>
            <a:prstGeom prst="straightConnector1">
              <a:avLst/>
            </a:prstGeom>
            <a:noFill/>
            <a:ln w="9525" cap="flat" cmpd="sng">
              <a:solidFill>
                <a:schemeClr val="dk1"/>
              </a:solidFill>
              <a:prstDash val="solid"/>
              <a:round/>
              <a:headEnd type="none" w="sm" len="sm"/>
              <a:tailEnd type="none" w="sm" len="sm"/>
            </a:ln>
          </p:spPr>
        </p:cxnSp>
      </p:grpSp>
      <p:sp>
        <p:nvSpPr>
          <p:cNvPr id="654" name="Google Shape;654;p30"/>
          <p:cNvSpPr/>
          <p:nvPr/>
        </p:nvSpPr>
        <p:spPr>
          <a:xfrm>
            <a:off x="4732091" y="1711245"/>
            <a:ext cx="3850200" cy="760800"/>
          </a:xfrm>
          <a:prstGeom prst="wedgeRectCallout">
            <a:avLst>
              <a:gd name="adj1" fmla="val -89643"/>
              <a:gd name="adj2" fmla="val 82631"/>
            </a:avLst>
          </a:prstGeom>
          <a:solidFill>
            <a:schemeClr val="lt1"/>
          </a:solidFill>
          <a:ln w="9525" cap="flat" cmpd="sng">
            <a:solidFill>
              <a:schemeClr val="dk1"/>
            </a:solidFill>
            <a:prstDash val="solid"/>
            <a:round/>
            <a:headEnd type="none" w="sm" len="sm"/>
            <a:tailEnd type="none" w="sm" len="sm"/>
          </a:ln>
        </p:spPr>
        <p:txBody>
          <a:bodyPr spcFirstLastPara="1" wrap="square" lIns="82325" tIns="41150" rIns="82325" bIns="41150" anchor="t" anchorCtr="0">
            <a:noAutofit/>
          </a:bodyPr>
          <a:lstStyle/>
          <a:p>
            <a:pPr marL="0" marR="0" lvl="0" indent="0" algn="l" rtl="0">
              <a:lnSpc>
                <a:spcPct val="100000"/>
              </a:lnSpc>
              <a:spcBef>
                <a:spcPts val="0"/>
              </a:spcBef>
              <a:spcAft>
                <a:spcPts val="0"/>
              </a:spcAft>
              <a:buClr>
                <a:srgbClr val="000000"/>
              </a:buClr>
              <a:buSzPts val="2150"/>
              <a:buFont typeface="Arial"/>
              <a:buNone/>
            </a:pPr>
            <a:r>
              <a:rPr lang="en-US" sz="2150" b="0" i="0" u="none" strike="noStrike" cap="none">
                <a:solidFill>
                  <a:schemeClr val="dk1"/>
                </a:solidFill>
                <a:latin typeface="Times"/>
                <a:ea typeface="Times"/>
                <a:cs typeface="Times"/>
                <a:sym typeface="Times"/>
              </a:rPr>
              <a:t>Release my attributes to SP X,</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alibri"/>
                <a:ea typeface="Calibri"/>
                <a:cs typeface="Calibri"/>
                <a:sym typeface="Calibri"/>
              </a:rPr>
              <a:t>I need it to do my job</a:t>
            </a:r>
            <a:r>
              <a:rPr lang="en-US" sz="2150" b="0" i="0" u="none" strike="noStrike" cap="none">
                <a:solidFill>
                  <a:schemeClr val="dk1"/>
                </a:solidFill>
                <a:latin typeface="Times"/>
                <a:ea typeface="Times"/>
                <a:cs typeface="Times"/>
                <a:sym typeface="Times"/>
              </a:rPr>
              <a:t>!</a:t>
            </a:r>
            <a:endParaRPr sz="2150" b="0" i="0" u="none" strike="noStrike" cap="none">
              <a:solidFill>
                <a:schemeClr val="dk1"/>
              </a:solidFill>
              <a:latin typeface="Times"/>
              <a:ea typeface="Times"/>
              <a:cs typeface="Times"/>
              <a:sym typeface="Times"/>
            </a:endParaRPr>
          </a:p>
        </p:txBody>
      </p:sp>
      <p:grpSp>
        <p:nvGrpSpPr>
          <p:cNvPr id="655" name="Google Shape;655;p30"/>
          <p:cNvGrpSpPr/>
          <p:nvPr/>
        </p:nvGrpSpPr>
        <p:grpSpPr>
          <a:xfrm>
            <a:off x="2634281" y="2386134"/>
            <a:ext cx="605057" cy="974995"/>
            <a:chOff x="2342902" y="2656284"/>
            <a:chExt cx="671987" cy="1082847"/>
          </a:xfrm>
        </p:grpSpPr>
        <p:grpSp>
          <p:nvGrpSpPr>
            <p:cNvPr id="656" name="Google Shape;656;p30"/>
            <p:cNvGrpSpPr/>
            <p:nvPr/>
          </p:nvGrpSpPr>
          <p:grpSpPr>
            <a:xfrm>
              <a:off x="2406814" y="2908279"/>
              <a:ext cx="608075" cy="830852"/>
              <a:chOff x="678" y="2444"/>
              <a:chExt cx="333" cy="455"/>
            </a:xfrm>
          </p:grpSpPr>
          <p:sp>
            <p:nvSpPr>
              <p:cNvPr id="657" name="Google Shape;657;p30"/>
              <p:cNvSpPr/>
              <p:nvPr/>
            </p:nvSpPr>
            <p:spPr>
              <a:xfrm>
                <a:off x="711" y="2599"/>
                <a:ext cx="300" cy="300"/>
              </a:xfrm>
              <a:prstGeom prst="triangle">
                <a:avLst>
                  <a:gd name="adj" fmla="val 50000"/>
                </a:avLst>
              </a:prstGeom>
              <a:solidFill>
                <a:srgbClr val="FFFF9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cxnSp>
            <p:nvCxnSpPr>
              <p:cNvPr id="658" name="Google Shape;658;p30"/>
              <p:cNvCxnSpPr/>
              <p:nvPr/>
            </p:nvCxnSpPr>
            <p:spPr>
              <a:xfrm rot="10800000">
                <a:off x="711" y="2486"/>
                <a:ext cx="0" cy="300"/>
              </a:xfrm>
              <a:prstGeom prst="straightConnector1">
                <a:avLst/>
              </a:prstGeom>
              <a:noFill/>
              <a:ln w="12700" cap="flat" cmpd="sng">
                <a:solidFill>
                  <a:schemeClr val="dk1"/>
                </a:solidFill>
                <a:prstDash val="solid"/>
                <a:round/>
                <a:headEnd type="none" w="sm" len="sm"/>
                <a:tailEnd type="none" w="sm" len="sm"/>
              </a:ln>
            </p:spPr>
          </p:cxnSp>
          <p:cxnSp>
            <p:nvCxnSpPr>
              <p:cNvPr id="659" name="Google Shape;659;p30"/>
              <p:cNvCxnSpPr/>
              <p:nvPr/>
            </p:nvCxnSpPr>
            <p:spPr>
              <a:xfrm rot="10800000">
                <a:off x="678" y="2481"/>
                <a:ext cx="300" cy="300"/>
              </a:xfrm>
              <a:prstGeom prst="straightConnector1">
                <a:avLst/>
              </a:prstGeom>
              <a:noFill/>
              <a:ln w="12700" cap="flat" cmpd="sng">
                <a:solidFill>
                  <a:schemeClr val="dk1"/>
                </a:solidFill>
                <a:prstDash val="solid"/>
                <a:round/>
                <a:headEnd type="none" w="sm" len="sm"/>
                <a:tailEnd type="none" w="sm" len="sm"/>
              </a:ln>
            </p:spPr>
          </p:cxnSp>
          <p:sp>
            <p:nvSpPr>
              <p:cNvPr id="660" name="Google Shape;660;p30"/>
              <p:cNvSpPr/>
              <p:nvPr/>
            </p:nvSpPr>
            <p:spPr>
              <a:xfrm>
                <a:off x="702" y="2444"/>
                <a:ext cx="300" cy="300"/>
              </a:xfrm>
              <a:prstGeom prst="ellipse">
                <a:avLst/>
              </a:prstGeom>
              <a:solidFill>
                <a:srgbClr val="FFFF99"/>
              </a:solidFill>
              <a:ln w="1270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grpSp>
        <p:cxnSp>
          <p:nvCxnSpPr>
            <p:cNvPr id="661" name="Google Shape;661;p30"/>
            <p:cNvCxnSpPr/>
            <p:nvPr/>
          </p:nvCxnSpPr>
          <p:spPr>
            <a:xfrm>
              <a:off x="2342902" y="3001407"/>
              <a:ext cx="664799" cy="0"/>
            </a:xfrm>
            <a:prstGeom prst="straightConnector1">
              <a:avLst/>
            </a:prstGeom>
            <a:noFill/>
            <a:ln w="9525" cap="flat" cmpd="sng">
              <a:solidFill>
                <a:schemeClr val="dk1"/>
              </a:solidFill>
              <a:prstDash val="solid"/>
              <a:round/>
              <a:headEnd type="none" w="sm" len="sm"/>
              <a:tailEnd type="none" w="sm" len="sm"/>
            </a:ln>
          </p:spPr>
        </p:cxnSp>
        <p:sp>
          <p:nvSpPr>
            <p:cNvPr id="662" name="Google Shape;662;p30"/>
            <p:cNvSpPr/>
            <p:nvPr/>
          </p:nvSpPr>
          <p:spPr>
            <a:xfrm>
              <a:off x="2460258" y="2906210"/>
              <a:ext cx="458700" cy="470100"/>
            </a:xfrm>
            <a:prstGeom prst="smileyFace">
              <a:avLst>
                <a:gd name="adj" fmla="val -4653"/>
              </a:avLst>
            </a:prstGeom>
            <a:solidFill>
              <a:srgbClr val="FFFF99"/>
            </a:solidFill>
            <a:ln w="9525" cap="flat" cmpd="sng">
              <a:solidFill>
                <a:schemeClr val="dk1"/>
              </a:solidFill>
              <a:prstDash val="solid"/>
              <a:round/>
              <a:headEnd type="none" w="sm" len="sm"/>
              <a:tailEnd type="none" w="sm" len="sm"/>
            </a:ln>
          </p:spPr>
          <p:txBody>
            <a:bodyPr spcFirstLastPara="1" wrap="square" lIns="82325" tIns="41150" rIns="82325" bIns="41150" anchor="t" anchorCtr="0">
              <a:noAutofit/>
            </a:bodyPr>
            <a:lstStyle/>
            <a:p>
              <a:pPr marL="0" marR="0" lvl="0" indent="0" algn="l" rtl="0">
                <a:lnSpc>
                  <a:spcPct val="100000"/>
                </a:lnSpc>
                <a:spcBef>
                  <a:spcPts val="0"/>
                </a:spcBef>
                <a:spcAft>
                  <a:spcPts val="0"/>
                </a:spcAft>
                <a:buClr>
                  <a:srgbClr val="000000"/>
                </a:buClr>
                <a:buSzPts val="2150"/>
                <a:buFont typeface="Arial"/>
                <a:buNone/>
              </a:pPr>
              <a:endParaRPr sz="2150" b="0" i="0" u="none" strike="noStrike" cap="none">
                <a:solidFill>
                  <a:schemeClr val="dk1"/>
                </a:solidFill>
                <a:latin typeface="Times"/>
                <a:ea typeface="Times"/>
                <a:cs typeface="Times"/>
                <a:sym typeface="Times"/>
              </a:endParaRPr>
            </a:p>
          </p:txBody>
        </p:sp>
        <p:sp>
          <p:nvSpPr>
            <p:cNvPr id="663" name="Google Shape;663;p30"/>
            <p:cNvSpPr/>
            <p:nvPr/>
          </p:nvSpPr>
          <p:spPr>
            <a:xfrm>
              <a:off x="2494464" y="2656284"/>
              <a:ext cx="361500" cy="345000"/>
            </a:xfrm>
            <a:prstGeom prst="rect">
              <a:avLst/>
            </a:prstGeom>
            <a:solidFill>
              <a:schemeClr val="dk1"/>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150"/>
                <a:buFont typeface="Arial"/>
                <a:buNone/>
              </a:pPr>
              <a:endParaRPr sz="2150" b="0" i="0" u="none" strike="noStrike" cap="none">
                <a:solidFill>
                  <a:schemeClr val="dk1"/>
                </a:solidFill>
                <a:latin typeface="Calibri"/>
                <a:ea typeface="Calibri"/>
                <a:cs typeface="Calibri"/>
                <a:sym typeface="Calibri"/>
              </a:endParaRPr>
            </a:p>
          </p:txBody>
        </p:sp>
      </p:grpSp>
      <p:grpSp>
        <p:nvGrpSpPr>
          <p:cNvPr id="664" name="Google Shape;664;p30"/>
          <p:cNvGrpSpPr/>
          <p:nvPr/>
        </p:nvGrpSpPr>
        <p:grpSpPr>
          <a:xfrm>
            <a:off x="3420162" y="3623601"/>
            <a:ext cx="2484670" cy="1200683"/>
            <a:chOff x="3207412" y="4024435"/>
            <a:chExt cx="2759518" cy="1333500"/>
          </a:xfrm>
        </p:grpSpPr>
        <p:cxnSp>
          <p:nvCxnSpPr>
            <p:cNvPr id="665" name="Google Shape;665;p30"/>
            <p:cNvCxnSpPr>
              <a:stCxn id="640" idx="3"/>
            </p:cNvCxnSpPr>
            <p:nvPr/>
          </p:nvCxnSpPr>
          <p:spPr>
            <a:xfrm>
              <a:off x="3207412" y="4713835"/>
              <a:ext cx="2132100" cy="0"/>
            </a:xfrm>
            <a:prstGeom prst="straightConnector1">
              <a:avLst/>
            </a:prstGeom>
            <a:noFill/>
            <a:ln w="9525" cap="flat" cmpd="sng">
              <a:solidFill>
                <a:schemeClr val="dk1"/>
              </a:solidFill>
              <a:prstDash val="solid"/>
              <a:round/>
              <a:headEnd type="none" w="sm" len="sm"/>
              <a:tailEnd type="stealth" w="med" len="med"/>
            </a:ln>
          </p:spPr>
        </p:cxnSp>
        <p:sp>
          <p:nvSpPr>
            <p:cNvPr id="666" name="Google Shape;666;p30"/>
            <p:cNvSpPr/>
            <p:nvPr/>
          </p:nvSpPr>
          <p:spPr>
            <a:xfrm>
              <a:off x="3223752" y="4272398"/>
              <a:ext cx="1242600" cy="410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Attributes</a:t>
              </a:r>
              <a:endParaRPr sz="1800" b="0" i="0" u="none" strike="noStrike" cap="none">
                <a:solidFill>
                  <a:schemeClr val="dk1"/>
                </a:solidFill>
                <a:latin typeface="Calibri"/>
                <a:ea typeface="Calibri"/>
                <a:cs typeface="Calibri"/>
                <a:sym typeface="Calibri"/>
              </a:endParaRPr>
            </a:p>
          </p:txBody>
        </p:sp>
        <p:sp>
          <p:nvSpPr>
            <p:cNvPr id="667" name="Google Shape;667;p30"/>
            <p:cNvSpPr/>
            <p:nvPr/>
          </p:nvSpPr>
          <p:spPr>
            <a:xfrm>
              <a:off x="5295230" y="4024435"/>
              <a:ext cx="671700" cy="1333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7200"/>
                <a:buFont typeface="Arial"/>
                <a:buNone/>
              </a:pPr>
              <a:r>
                <a:rPr lang="en-US" sz="7200" b="1" i="0" u="none" strike="noStrike" cap="none">
                  <a:solidFill>
                    <a:srgbClr val="FF0000"/>
                  </a:solidFill>
                  <a:latin typeface="Calibri"/>
                  <a:ea typeface="Calibri"/>
                  <a:cs typeface="Calibri"/>
                  <a:sym typeface="Calibri"/>
                </a:rPr>
                <a:t>?</a:t>
              </a:r>
              <a:endParaRPr sz="7200" b="1" i="0" u="none" strike="noStrike" cap="none">
                <a:solidFill>
                  <a:srgbClr val="FF0000"/>
                </a:solidFill>
                <a:latin typeface="Calibri"/>
                <a:ea typeface="Calibri"/>
                <a:cs typeface="Calibri"/>
                <a:sym typeface="Calibri"/>
              </a:endParaRPr>
            </a:p>
          </p:txBody>
        </p:sp>
      </p:grpSp>
      <p:grpSp>
        <p:nvGrpSpPr>
          <p:cNvPr id="668" name="Google Shape;668;p30"/>
          <p:cNvGrpSpPr/>
          <p:nvPr/>
        </p:nvGrpSpPr>
        <p:grpSpPr>
          <a:xfrm>
            <a:off x="3519218" y="2735512"/>
            <a:ext cx="5063071" cy="2972108"/>
            <a:chOff x="3317425" y="3038107"/>
            <a:chExt cx="5623135" cy="3300875"/>
          </a:xfrm>
        </p:grpSpPr>
        <p:grpSp>
          <p:nvGrpSpPr>
            <p:cNvPr id="669" name="Google Shape;669;p30"/>
            <p:cNvGrpSpPr/>
            <p:nvPr/>
          </p:nvGrpSpPr>
          <p:grpSpPr>
            <a:xfrm>
              <a:off x="3317425" y="4864558"/>
              <a:ext cx="1603882" cy="1322921"/>
              <a:chOff x="7724858" y="4137462"/>
              <a:chExt cx="1131167" cy="933014"/>
            </a:xfrm>
          </p:grpSpPr>
          <p:grpSp>
            <p:nvGrpSpPr>
              <p:cNvPr id="670" name="Google Shape;670;p30"/>
              <p:cNvGrpSpPr/>
              <p:nvPr/>
            </p:nvGrpSpPr>
            <p:grpSpPr>
              <a:xfrm>
                <a:off x="8034338" y="4348163"/>
                <a:ext cx="528638" cy="722313"/>
                <a:chOff x="678" y="2444"/>
                <a:chExt cx="333" cy="455"/>
              </a:xfrm>
            </p:grpSpPr>
            <p:sp>
              <p:nvSpPr>
                <p:cNvPr id="671" name="Google Shape;671;p30"/>
                <p:cNvSpPr/>
                <p:nvPr/>
              </p:nvSpPr>
              <p:spPr>
                <a:xfrm>
                  <a:off x="711" y="2599"/>
                  <a:ext cx="300" cy="300"/>
                </a:xfrm>
                <a:prstGeom prst="triangle">
                  <a:avLst>
                    <a:gd name="adj" fmla="val 50000"/>
                  </a:avLst>
                </a:prstGeom>
                <a:solidFill>
                  <a:srgbClr val="FFFF9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cxnSp>
              <p:nvCxnSpPr>
                <p:cNvPr id="672" name="Google Shape;672;p30"/>
                <p:cNvCxnSpPr/>
                <p:nvPr/>
              </p:nvCxnSpPr>
              <p:spPr>
                <a:xfrm rot="10800000">
                  <a:off x="711" y="2486"/>
                  <a:ext cx="0" cy="300"/>
                </a:xfrm>
                <a:prstGeom prst="straightConnector1">
                  <a:avLst/>
                </a:prstGeom>
                <a:noFill/>
                <a:ln w="12700" cap="flat" cmpd="sng">
                  <a:solidFill>
                    <a:schemeClr val="dk1"/>
                  </a:solidFill>
                  <a:prstDash val="solid"/>
                  <a:round/>
                  <a:headEnd type="none" w="sm" len="sm"/>
                  <a:tailEnd type="none" w="sm" len="sm"/>
                </a:ln>
              </p:spPr>
            </p:cxnSp>
            <p:cxnSp>
              <p:nvCxnSpPr>
                <p:cNvPr id="673" name="Google Shape;673;p30"/>
                <p:cNvCxnSpPr/>
                <p:nvPr/>
              </p:nvCxnSpPr>
              <p:spPr>
                <a:xfrm rot="10800000">
                  <a:off x="678" y="2481"/>
                  <a:ext cx="300" cy="300"/>
                </a:xfrm>
                <a:prstGeom prst="straightConnector1">
                  <a:avLst/>
                </a:prstGeom>
                <a:noFill/>
                <a:ln w="12700" cap="flat" cmpd="sng">
                  <a:solidFill>
                    <a:schemeClr val="dk1"/>
                  </a:solidFill>
                  <a:prstDash val="solid"/>
                  <a:round/>
                  <a:headEnd type="none" w="sm" len="sm"/>
                  <a:tailEnd type="none" w="sm" len="sm"/>
                </a:ln>
              </p:spPr>
            </p:cxnSp>
            <p:sp>
              <p:nvSpPr>
                <p:cNvPr id="674" name="Google Shape;674;p30"/>
                <p:cNvSpPr/>
                <p:nvPr/>
              </p:nvSpPr>
              <p:spPr>
                <a:xfrm>
                  <a:off x="702" y="2444"/>
                  <a:ext cx="300" cy="300"/>
                </a:xfrm>
                <a:prstGeom prst="ellipse">
                  <a:avLst/>
                </a:prstGeom>
                <a:solidFill>
                  <a:srgbClr val="FFFF99"/>
                </a:solidFill>
                <a:ln w="1270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grpSp>
          <p:grpSp>
            <p:nvGrpSpPr>
              <p:cNvPr id="675" name="Google Shape;675;p30"/>
              <p:cNvGrpSpPr/>
              <p:nvPr/>
            </p:nvGrpSpPr>
            <p:grpSpPr>
              <a:xfrm rot="519151">
                <a:off x="7734817" y="4219819"/>
                <a:ext cx="1111250" cy="216458"/>
                <a:chOff x="4573" y="2387"/>
                <a:chExt cx="450" cy="88"/>
              </a:xfrm>
            </p:grpSpPr>
            <p:sp>
              <p:nvSpPr>
                <p:cNvPr id="676" name="Google Shape;676;p30"/>
                <p:cNvSpPr/>
                <p:nvPr/>
              </p:nvSpPr>
              <p:spPr>
                <a:xfrm>
                  <a:off x="4723" y="2387"/>
                  <a:ext cx="300" cy="0"/>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cxnSp>
              <p:nvCxnSpPr>
                <p:cNvPr id="677" name="Google Shape;677;p30"/>
                <p:cNvCxnSpPr/>
                <p:nvPr/>
              </p:nvCxnSpPr>
              <p:spPr>
                <a:xfrm rot="10800000">
                  <a:off x="4573" y="2475"/>
                  <a:ext cx="300" cy="0"/>
                </a:xfrm>
                <a:prstGeom prst="straightConnector1">
                  <a:avLst/>
                </a:prstGeom>
                <a:noFill/>
                <a:ln w="9525" cap="flat" cmpd="sng">
                  <a:solidFill>
                    <a:schemeClr val="dk1"/>
                  </a:solidFill>
                  <a:prstDash val="solid"/>
                  <a:round/>
                  <a:headEnd type="none" w="sm" len="sm"/>
                  <a:tailEnd type="none" w="sm" len="sm"/>
                </a:ln>
              </p:spPr>
            </p:cxnSp>
          </p:grpSp>
        </p:grpSp>
        <p:sp>
          <p:nvSpPr>
            <p:cNvPr id="678" name="Google Shape;678;p30"/>
            <p:cNvSpPr/>
            <p:nvPr/>
          </p:nvSpPr>
          <p:spPr>
            <a:xfrm>
              <a:off x="4664360" y="3038107"/>
              <a:ext cx="4276200" cy="902100"/>
            </a:xfrm>
            <a:prstGeom prst="wedgeRectCallout">
              <a:avLst>
                <a:gd name="adj1" fmla="val -61808"/>
                <a:gd name="adj2" fmla="val 173569"/>
              </a:avLst>
            </a:prstGeom>
            <a:solidFill>
              <a:schemeClr val="lt1"/>
            </a:solidFill>
            <a:ln w="9525" cap="flat" cmpd="sng">
              <a:solidFill>
                <a:schemeClr val="dk1"/>
              </a:solidFill>
              <a:prstDash val="solid"/>
              <a:round/>
              <a:headEnd type="none" w="sm" len="sm"/>
              <a:tailEnd type="none" w="sm" len="sm"/>
            </a:ln>
          </p:spPr>
          <p:txBody>
            <a:bodyPr spcFirstLastPara="1" wrap="square" lIns="82325" tIns="41150" rIns="82325" bIns="41150" anchor="t" anchorCtr="0">
              <a:noAutofit/>
            </a:bodyPr>
            <a:lstStyle/>
            <a:p>
              <a:pPr marL="0" marR="0" lvl="0" indent="0" algn="l" rtl="0">
                <a:lnSpc>
                  <a:spcPct val="100000"/>
                </a:lnSpc>
                <a:spcBef>
                  <a:spcPts val="0"/>
                </a:spcBef>
                <a:spcAft>
                  <a:spcPts val="0"/>
                </a:spcAft>
                <a:buClr>
                  <a:srgbClr val="000000"/>
                </a:buClr>
                <a:buSzPts val="2150"/>
                <a:buFont typeface="Arial"/>
                <a:buNone/>
              </a:pPr>
              <a:r>
                <a:rPr lang="en-US" sz="2150" b="0" i="0" u="none" strike="noStrike" cap="none">
                  <a:solidFill>
                    <a:schemeClr val="dk1"/>
                  </a:solidFill>
                  <a:latin typeface="Times"/>
                  <a:ea typeface="Times"/>
                  <a:cs typeface="Times"/>
                  <a:sym typeface="Times"/>
                </a:rPr>
                <a:t>Sorry, to protect your privacy, we cannot release your attributes.</a:t>
              </a:r>
              <a:endParaRPr sz="2150" b="0" i="0" u="none" strike="noStrike" cap="none">
                <a:solidFill>
                  <a:schemeClr val="dk1"/>
                </a:solidFill>
                <a:latin typeface="Times"/>
                <a:ea typeface="Times"/>
                <a:cs typeface="Times"/>
                <a:sym typeface="Times"/>
              </a:endParaRPr>
            </a:p>
          </p:txBody>
        </p:sp>
        <p:sp>
          <p:nvSpPr>
            <p:cNvPr id="679" name="Google Shape;679;p30"/>
            <p:cNvSpPr/>
            <p:nvPr/>
          </p:nvSpPr>
          <p:spPr>
            <a:xfrm>
              <a:off x="3412396" y="5928582"/>
              <a:ext cx="1251900" cy="410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IdP admin</a:t>
              </a:r>
              <a:endParaRPr sz="1800" b="0" i="0" u="none" strike="noStrike" cap="none">
                <a:solidFill>
                  <a:schemeClr val="dk1"/>
                </a:solidFill>
                <a:latin typeface="Calibri"/>
                <a:ea typeface="Calibri"/>
                <a:cs typeface="Calibri"/>
                <a:sym typeface="Calibri"/>
              </a:endParaRPr>
            </a:p>
          </p:txBody>
        </p:sp>
      </p:grpSp>
      <p:sp>
        <p:nvSpPr>
          <p:cNvPr id="680" name="Google Shape;680;p30"/>
          <p:cNvSpPr/>
          <p:nvPr/>
        </p:nvSpPr>
        <p:spPr>
          <a:xfrm>
            <a:off x="8764825" y="3684825"/>
            <a:ext cx="3123900" cy="2002800"/>
          </a:xfrm>
          <a:prstGeom prst="rect">
            <a:avLst/>
          </a:prstGeom>
          <a:solidFill>
            <a:srgbClr val="F29DB6"/>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Typical user attributes:</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name</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e-mail address</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unique user identifier</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role and affiliation (“</a:t>
            </a:r>
            <a:r>
              <a:rPr lang="en-US" sz="1400" b="0" i="0" u="sng" strike="noStrike" cap="none">
                <a:solidFill>
                  <a:schemeClr val="hlink"/>
                </a:solidFill>
                <a:latin typeface="Arial"/>
                <a:ea typeface="Arial"/>
                <a:cs typeface="Arial"/>
                <a:sym typeface="Arial"/>
                <a:hlinkClick r:id="rId3"/>
              </a:rPr>
              <a:t>student@universityx.org</a:t>
            </a:r>
            <a:r>
              <a:rPr lang="en-US" sz="1400" b="0" i="0" u="none" strike="noStrike" cap="none">
                <a:solidFill>
                  <a:srgbClr val="00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dedicated permissions to use the service</a:t>
            </a:r>
            <a:endParaRPr sz="1400" b="0" i="0" u="none" strike="noStrike" cap="none">
              <a:solidFill>
                <a:srgbClr val="000000"/>
              </a:solidFill>
              <a:latin typeface="Arial"/>
              <a:ea typeface="Arial"/>
              <a:cs typeface="Arial"/>
              <a:sym typeface="Arial"/>
            </a:endParaRPr>
          </a:p>
        </p:txBody>
      </p:sp>
      <p:sp>
        <p:nvSpPr>
          <p:cNvPr id="681" name="Google Shape;681;p30"/>
          <p:cNvSpPr/>
          <p:nvPr/>
        </p:nvSpPr>
        <p:spPr>
          <a:xfrm>
            <a:off x="8764825" y="1703625"/>
            <a:ext cx="3123900" cy="1624200"/>
          </a:xfrm>
          <a:prstGeom prst="rect">
            <a:avLst/>
          </a:prstGeom>
          <a:solidFill>
            <a:srgbClr val="F29DB6"/>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Observations:</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username and password not exposed to SP</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only necessary attributes exposed to SP</a:t>
            </a: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HO knows its users and delivers them credentials</a:t>
            </a:r>
            <a:endParaRPr sz="1400" b="0" i="0" u="none" strike="noStrike" cap="none">
              <a:solidFill>
                <a:srgbClr val="000000"/>
              </a:solidFill>
              <a:latin typeface="Arial"/>
              <a:ea typeface="Arial"/>
              <a:cs typeface="Arial"/>
              <a:sym typeface="Arial"/>
            </a:endParaRPr>
          </a:p>
        </p:txBody>
      </p:sp>
      <p:sp>
        <p:nvSpPr>
          <p:cNvPr id="682" name="Google Shape;682;p30"/>
          <p:cNvSpPr/>
          <p:nvPr/>
        </p:nvSpPr>
        <p:spPr>
          <a:xfrm rot="-5400000">
            <a:off x="8735700" y="3361925"/>
            <a:ext cx="6231600" cy="68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FFFFFF"/>
                </a:solidFill>
                <a:latin typeface="Arial"/>
                <a:ea typeface="Arial"/>
                <a:cs typeface="Arial"/>
                <a:sym typeface="Arial"/>
              </a:rPr>
              <a:t>from: Mikael Linden, </a:t>
            </a:r>
            <a:r>
              <a:rPr lang="en-US" sz="1800" b="0" i="0" u="sng" strike="noStrike" cap="none">
                <a:solidFill>
                  <a:srgbClr val="FFFFFF"/>
                </a:solidFill>
                <a:latin typeface="Arial"/>
                <a:ea typeface="Arial"/>
                <a:cs typeface="Arial"/>
                <a:sym typeface="Arial"/>
                <a:hlinkClick r:id="rId4">
                  <a:extLst>
                    <a:ext uri="{A12FA001-AC4F-418D-AE19-62706E023703}">
                      <ahyp:hlinkClr xmlns:ahyp="http://schemas.microsoft.com/office/drawing/2018/hyperlinkcolor" val="tx"/>
                    </a:ext>
                  </a:extLst>
                </a:hlinkClick>
              </a:rPr>
              <a:t>mikael.linden@csc.fi</a:t>
            </a:r>
            <a:endParaRPr sz="18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US" sz="1000" b="1" i="0" u="none" strike="noStrike" cap="none">
                <a:solidFill>
                  <a:schemeClr val="accent2"/>
                </a:solidFill>
                <a:latin typeface="Arial"/>
                <a:ea typeface="Arial"/>
                <a:cs typeface="Arial"/>
                <a:sym typeface="Arial"/>
              </a:rPr>
              <a:t>Webinar for end users 17 December 2019</a:t>
            </a:r>
            <a:br>
              <a:rPr lang="en-US" sz="1000" b="1" i="0" u="none" strike="noStrike" cap="none">
                <a:solidFill>
                  <a:schemeClr val="accent2"/>
                </a:solidFill>
                <a:latin typeface="Arial"/>
                <a:ea typeface="Arial"/>
                <a:cs typeface="Arial"/>
                <a:sym typeface="Arial"/>
              </a:rPr>
            </a:br>
            <a:r>
              <a:rPr lang="en-US" sz="1000" b="1" i="0" u="none" strike="noStrike" cap="none">
                <a:solidFill>
                  <a:schemeClr val="accent2"/>
                </a:solidFill>
                <a:latin typeface="Arial"/>
                <a:ea typeface="Arial"/>
                <a:cs typeface="Arial"/>
                <a:sym typeface="Arial"/>
              </a:rPr>
              <a:t>Slides: https://tinyurl.com/rby5rmp </a:t>
            </a:r>
            <a:endParaRPr sz="1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1"/>
          <p:cNvSpPr txBox="1">
            <a:spLocks noGrp="1"/>
          </p:cNvSpPr>
          <p:nvPr>
            <p:ph type="title"/>
          </p:nvPr>
        </p:nvSpPr>
        <p:spPr>
          <a:xfrm>
            <a:off x="416295" y="155864"/>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GEANT Code of Conduct </a:t>
            </a:r>
            <a:endParaRPr dirty="0">
              <a:solidFill>
                <a:schemeClr val="bg1"/>
              </a:solidFill>
            </a:endParaRPr>
          </a:p>
        </p:txBody>
      </p:sp>
      <p:sp>
        <p:nvSpPr>
          <p:cNvPr id="688" name="Google Shape;688;p31"/>
          <p:cNvSpPr/>
          <p:nvPr/>
        </p:nvSpPr>
        <p:spPr>
          <a:xfrm>
            <a:off x="416300" y="3372475"/>
            <a:ext cx="8049899" cy="2208600"/>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rgbClr val="004359"/>
              </a:buClr>
              <a:buSzPts val="2400"/>
              <a:buFont typeface="Arial"/>
              <a:buChar char="•"/>
            </a:pPr>
            <a:r>
              <a:rPr lang="en-US" sz="2400" b="0" i="0" u="none" strike="noStrike" cap="none">
                <a:solidFill>
                  <a:srgbClr val="004359"/>
                </a:solidFill>
                <a:latin typeface="Calibri"/>
                <a:ea typeface="Calibri"/>
                <a:cs typeface="Calibri"/>
                <a:sym typeface="Calibri"/>
              </a:rPr>
              <a:t>Service Providers (SP) commits to the CoCo</a:t>
            </a:r>
            <a:endParaRPr sz="2400" b="0" i="0" u="none" strike="noStrike" cap="none">
              <a:solidFill>
                <a:srgbClr val="004359"/>
              </a:solidFill>
              <a:latin typeface="Calibri"/>
              <a:ea typeface="Calibri"/>
              <a:cs typeface="Calibri"/>
              <a:sym typeface="Calibri"/>
            </a:endParaRPr>
          </a:p>
          <a:p>
            <a:pPr marL="228600" marR="0" lvl="0" indent="-228600" algn="l" rtl="0">
              <a:lnSpc>
                <a:spcPct val="90000"/>
              </a:lnSpc>
              <a:spcBef>
                <a:spcPts val="1000"/>
              </a:spcBef>
              <a:spcAft>
                <a:spcPts val="0"/>
              </a:spcAft>
              <a:buClr>
                <a:srgbClr val="004359"/>
              </a:buClr>
              <a:buSzPts val="2400"/>
              <a:buFont typeface="Arial"/>
              <a:buChar char="•"/>
            </a:pPr>
            <a:r>
              <a:rPr lang="en-US" sz="2400" b="0" i="0" u="none" strike="noStrike" cap="none">
                <a:solidFill>
                  <a:srgbClr val="004359"/>
                </a:solidFill>
                <a:latin typeface="Calibri"/>
                <a:ea typeface="Calibri"/>
                <a:cs typeface="Calibri"/>
                <a:sym typeface="Calibri"/>
              </a:rPr>
              <a:t>Identity federations (and eduGAIN) relays SPs’ commitment to Home Organisations (HO)</a:t>
            </a:r>
            <a:endParaRPr sz="2400" b="0" i="0" u="none" strike="noStrike" cap="none">
              <a:solidFill>
                <a:srgbClr val="004359"/>
              </a:solidFill>
              <a:latin typeface="Calibri"/>
              <a:ea typeface="Calibri"/>
              <a:cs typeface="Calibri"/>
              <a:sym typeface="Calibri"/>
            </a:endParaRPr>
          </a:p>
          <a:p>
            <a:pPr marL="228600" marR="0" lvl="0" indent="-228600" algn="l" rtl="0">
              <a:lnSpc>
                <a:spcPct val="90000"/>
              </a:lnSpc>
              <a:spcBef>
                <a:spcPts val="1000"/>
              </a:spcBef>
              <a:spcAft>
                <a:spcPts val="0"/>
              </a:spcAft>
              <a:buClr>
                <a:srgbClr val="004359"/>
              </a:buClr>
              <a:buSzPts val="2400"/>
              <a:buFont typeface="Arial"/>
              <a:buChar char="•"/>
            </a:pPr>
            <a:r>
              <a:rPr lang="en-US" sz="2400" b="0" i="0" u="none" strike="noStrike" cap="none">
                <a:solidFill>
                  <a:srgbClr val="004359"/>
                </a:solidFill>
                <a:latin typeface="Calibri"/>
                <a:ea typeface="Calibri"/>
                <a:cs typeface="Calibri"/>
                <a:sym typeface="Calibri"/>
              </a:rPr>
              <a:t>HO decides if it feels confident to release attributes to the SP</a:t>
            </a:r>
            <a:endParaRPr sz="2400" b="0" i="0" u="none" strike="noStrike" cap="none">
              <a:solidFill>
                <a:srgbClr val="004359"/>
              </a:solidFill>
              <a:latin typeface="Calibri"/>
              <a:ea typeface="Calibri"/>
              <a:cs typeface="Calibri"/>
              <a:sym typeface="Calibri"/>
            </a:endParaRPr>
          </a:p>
        </p:txBody>
      </p:sp>
      <p:sp>
        <p:nvSpPr>
          <p:cNvPr id="689" name="Google Shape;689;p31"/>
          <p:cNvSpPr/>
          <p:nvPr/>
        </p:nvSpPr>
        <p:spPr>
          <a:xfrm>
            <a:off x="7459720" y="1536199"/>
            <a:ext cx="777900" cy="388800"/>
          </a:xfrm>
          <a:prstGeom prst="rect">
            <a:avLst/>
          </a:prstGeom>
          <a:solidFill>
            <a:srgbClr val="FFFF99"/>
          </a:solidFill>
          <a:ln w="9525" cap="flat" cmpd="sng">
            <a:solidFill>
              <a:srgbClr val="000000"/>
            </a:solidFill>
            <a:prstDash val="solid"/>
            <a:round/>
            <a:headEnd type="none" w="sm" len="sm"/>
            <a:tailEnd type="none" w="sm" len="sm"/>
          </a:ln>
        </p:spPr>
        <p:txBody>
          <a:bodyPr spcFirstLastPara="1" wrap="square" lIns="82300" tIns="41150" rIns="82300" bIns="41150" anchor="t" anchorCtr="0">
            <a:noAutofit/>
          </a:bodyPr>
          <a:lstStyle/>
          <a:p>
            <a:pPr marL="0" marR="0" lvl="0" indent="0" algn="ctr" rtl="0">
              <a:lnSpc>
                <a:spcPct val="100000"/>
              </a:lnSpc>
              <a:spcBef>
                <a:spcPts val="0"/>
              </a:spcBef>
              <a:spcAft>
                <a:spcPts val="0"/>
              </a:spcAft>
              <a:buClr>
                <a:srgbClr val="000000"/>
              </a:buClr>
              <a:buSzPts val="2150"/>
              <a:buFont typeface="Arial"/>
              <a:buNone/>
            </a:pPr>
            <a:r>
              <a:rPr lang="en-US" sz="2150" b="0" i="0" u="none" strike="noStrike" cap="none">
                <a:solidFill>
                  <a:srgbClr val="000000"/>
                </a:solidFill>
                <a:latin typeface="Calibri"/>
                <a:ea typeface="Calibri"/>
                <a:cs typeface="Calibri"/>
                <a:sym typeface="Calibri"/>
              </a:rPr>
              <a:t>SP</a:t>
            </a:r>
            <a:endParaRPr sz="2150" b="0" i="0" u="none" strike="noStrike" cap="none">
              <a:solidFill>
                <a:srgbClr val="000000"/>
              </a:solidFill>
              <a:latin typeface="Calibri"/>
              <a:ea typeface="Calibri"/>
              <a:cs typeface="Calibri"/>
              <a:sym typeface="Calibri"/>
            </a:endParaRPr>
          </a:p>
        </p:txBody>
      </p:sp>
      <p:sp>
        <p:nvSpPr>
          <p:cNvPr id="690" name="Google Shape;690;p31"/>
          <p:cNvSpPr/>
          <p:nvPr/>
        </p:nvSpPr>
        <p:spPr>
          <a:xfrm>
            <a:off x="5819165" y="1406565"/>
            <a:ext cx="11784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Calibri"/>
                <a:ea typeface="Calibri"/>
                <a:cs typeface="Calibri"/>
                <a:sym typeface="Calibri"/>
              </a:rPr>
              <a:t>Commit to</a:t>
            </a:r>
            <a:endParaRPr sz="1800" b="0" i="0" u="none" strike="noStrike" cap="none">
              <a:solidFill>
                <a:srgbClr val="000000"/>
              </a:solidFill>
              <a:latin typeface="Calibri"/>
              <a:ea typeface="Calibri"/>
              <a:cs typeface="Calibri"/>
              <a:sym typeface="Calibri"/>
            </a:endParaRPr>
          </a:p>
        </p:txBody>
      </p:sp>
      <p:sp>
        <p:nvSpPr>
          <p:cNvPr id="691" name="Google Shape;691;p31"/>
          <p:cNvSpPr/>
          <p:nvPr/>
        </p:nvSpPr>
        <p:spPr>
          <a:xfrm>
            <a:off x="7459720" y="2054738"/>
            <a:ext cx="777900" cy="388800"/>
          </a:xfrm>
          <a:prstGeom prst="rect">
            <a:avLst/>
          </a:prstGeom>
          <a:solidFill>
            <a:srgbClr val="FFFF99"/>
          </a:solidFill>
          <a:ln w="9525" cap="flat" cmpd="sng">
            <a:solidFill>
              <a:srgbClr val="000000"/>
            </a:solidFill>
            <a:prstDash val="solid"/>
            <a:round/>
            <a:headEnd type="none" w="sm" len="sm"/>
            <a:tailEnd type="none" w="sm" len="sm"/>
          </a:ln>
        </p:spPr>
        <p:txBody>
          <a:bodyPr spcFirstLastPara="1" wrap="square" lIns="82300" tIns="41150" rIns="82300" bIns="41150" anchor="t" anchorCtr="0">
            <a:noAutofit/>
          </a:bodyPr>
          <a:lstStyle/>
          <a:p>
            <a:pPr marL="0" marR="0" lvl="0" indent="0" algn="ctr" rtl="0">
              <a:lnSpc>
                <a:spcPct val="100000"/>
              </a:lnSpc>
              <a:spcBef>
                <a:spcPts val="0"/>
              </a:spcBef>
              <a:spcAft>
                <a:spcPts val="0"/>
              </a:spcAft>
              <a:buClr>
                <a:srgbClr val="000000"/>
              </a:buClr>
              <a:buSzPts val="2150"/>
              <a:buFont typeface="Arial"/>
              <a:buNone/>
            </a:pPr>
            <a:r>
              <a:rPr lang="en-US" sz="2150" b="0" i="0" u="none" strike="noStrike" cap="none">
                <a:solidFill>
                  <a:srgbClr val="000000"/>
                </a:solidFill>
                <a:latin typeface="Calibri"/>
                <a:ea typeface="Calibri"/>
                <a:cs typeface="Calibri"/>
                <a:sym typeface="Calibri"/>
              </a:rPr>
              <a:t>SP</a:t>
            </a:r>
            <a:endParaRPr sz="2150" b="0" i="0" u="none" strike="noStrike" cap="none">
              <a:solidFill>
                <a:srgbClr val="000000"/>
              </a:solidFill>
              <a:latin typeface="Calibri"/>
              <a:ea typeface="Calibri"/>
              <a:cs typeface="Calibri"/>
              <a:sym typeface="Calibri"/>
            </a:endParaRPr>
          </a:p>
        </p:txBody>
      </p:sp>
      <p:sp>
        <p:nvSpPr>
          <p:cNvPr id="692" name="Google Shape;692;p31"/>
          <p:cNvSpPr/>
          <p:nvPr/>
        </p:nvSpPr>
        <p:spPr>
          <a:xfrm>
            <a:off x="5819165" y="1925103"/>
            <a:ext cx="11784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Calibri"/>
                <a:ea typeface="Calibri"/>
                <a:cs typeface="Calibri"/>
                <a:sym typeface="Calibri"/>
              </a:rPr>
              <a:t>Commit to</a:t>
            </a:r>
            <a:endParaRPr sz="1800" b="0" i="0" u="none" strike="noStrike" cap="none">
              <a:solidFill>
                <a:srgbClr val="000000"/>
              </a:solidFill>
              <a:latin typeface="Calibri"/>
              <a:ea typeface="Calibri"/>
              <a:cs typeface="Calibri"/>
              <a:sym typeface="Calibri"/>
            </a:endParaRPr>
          </a:p>
        </p:txBody>
      </p:sp>
      <p:sp>
        <p:nvSpPr>
          <p:cNvPr id="693" name="Google Shape;693;p31"/>
          <p:cNvSpPr/>
          <p:nvPr/>
        </p:nvSpPr>
        <p:spPr>
          <a:xfrm>
            <a:off x="7459720" y="2508459"/>
            <a:ext cx="777900" cy="388800"/>
          </a:xfrm>
          <a:prstGeom prst="rect">
            <a:avLst/>
          </a:prstGeom>
          <a:solidFill>
            <a:srgbClr val="FFFF99"/>
          </a:solidFill>
          <a:ln w="9525" cap="flat" cmpd="sng">
            <a:solidFill>
              <a:srgbClr val="000000"/>
            </a:solidFill>
            <a:prstDash val="solid"/>
            <a:round/>
            <a:headEnd type="none" w="sm" len="sm"/>
            <a:tailEnd type="none" w="sm" len="sm"/>
          </a:ln>
        </p:spPr>
        <p:txBody>
          <a:bodyPr spcFirstLastPara="1" wrap="square" lIns="82300" tIns="41150" rIns="82300" bIns="41150" anchor="t" anchorCtr="0">
            <a:noAutofit/>
          </a:bodyPr>
          <a:lstStyle/>
          <a:p>
            <a:pPr marL="0" marR="0" lvl="0" indent="0" algn="ctr" rtl="0">
              <a:lnSpc>
                <a:spcPct val="100000"/>
              </a:lnSpc>
              <a:spcBef>
                <a:spcPts val="0"/>
              </a:spcBef>
              <a:spcAft>
                <a:spcPts val="0"/>
              </a:spcAft>
              <a:buClr>
                <a:srgbClr val="000000"/>
              </a:buClr>
              <a:buSzPts val="2150"/>
              <a:buFont typeface="Arial"/>
              <a:buNone/>
            </a:pPr>
            <a:r>
              <a:rPr lang="en-US" sz="2150" b="0" i="0" u="none" strike="noStrike" cap="none">
                <a:solidFill>
                  <a:srgbClr val="000000"/>
                </a:solidFill>
                <a:latin typeface="Calibri"/>
                <a:ea typeface="Calibri"/>
                <a:cs typeface="Calibri"/>
                <a:sym typeface="Calibri"/>
              </a:rPr>
              <a:t>SP</a:t>
            </a:r>
            <a:endParaRPr sz="2150" b="0" i="0" u="none" strike="noStrike" cap="none">
              <a:solidFill>
                <a:srgbClr val="000000"/>
              </a:solidFill>
              <a:latin typeface="Calibri"/>
              <a:ea typeface="Calibri"/>
              <a:cs typeface="Calibri"/>
              <a:sym typeface="Calibri"/>
            </a:endParaRPr>
          </a:p>
        </p:txBody>
      </p:sp>
      <p:grpSp>
        <p:nvGrpSpPr>
          <p:cNvPr id="694" name="Google Shape;694;p31"/>
          <p:cNvGrpSpPr/>
          <p:nvPr/>
        </p:nvGrpSpPr>
        <p:grpSpPr>
          <a:xfrm>
            <a:off x="5644795" y="1730599"/>
            <a:ext cx="1814925" cy="972260"/>
            <a:chOff x="5727162" y="2152268"/>
            <a:chExt cx="2448300" cy="1080169"/>
          </a:xfrm>
        </p:grpSpPr>
        <p:cxnSp>
          <p:nvCxnSpPr>
            <p:cNvPr id="695" name="Google Shape;695;p31"/>
            <p:cNvCxnSpPr>
              <a:stCxn id="689" idx="1"/>
            </p:cNvCxnSpPr>
            <p:nvPr/>
          </p:nvCxnSpPr>
          <p:spPr>
            <a:xfrm rot="10800000">
              <a:off x="5727162" y="2152268"/>
              <a:ext cx="2448300" cy="0"/>
            </a:xfrm>
            <a:prstGeom prst="straightConnector1">
              <a:avLst/>
            </a:prstGeom>
            <a:solidFill>
              <a:srgbClr val="5B9BD5"/>
            </a:solidFill>
            <a:ln w="9525" cap="flat" cmpd="sng">
              <a:solidFill>
                <a:srgbClr val="000000"/>
              </a:solidFill>
              <a:prstDash val="solid"/>
              <a:round/>
              <a:headEnd type="none" w="sm" len="sm"/>
              <a:tailEnd type="stealth" w="med" len="med"/>
            </a:ln>
          </p:spPr>
        </p:cxnSp>
        <p:cxnSp>
          <p:nvCxnSpPr>
            <p:cNvPr id="696" name="Google Shape;696;p31"/>
            <p:cNvCxnSpPr>
              <a:stCxn id="691" idx="1"/>
            </p:cNvCxnSpPr>
            <p:nvPr/>
          </p:nvCxnSpPr>
          <p:spPr>
            <a:xfrm rot="10800000">
              <a:off x="5727162" y="2728359"/>
              <a:ext cx="2448300" cy="0"/>
            </a:xfrm>
            <a:prstGeom prst="straightConnector1">
              <a:avLst/>
            </a:prstGeom>
            <a:solidFill>
              <a:srgbClr val="5B9BD5"/>
            </a:solidFill>
            <a:ln w="9525" cap="flat" cmpd="sng">
              <a:solidFill>
                <a:srgbClr val="000000"/>
              </a:solidFill>
              <a:prstDash val="solid"/>
              <a:round/>
              <a:headEnd type="none" w="sm" len="sm"/>
              <a:tailEnd type="stealth" w="med" len="med"/>
            </a:ln>
          </p:spPr>
        </p:cxnSp>
        <p:cxnSp>
          <p:nvCxnSpPr>
            <p:cNvPr id="697" name="Google Shape;697;p31"/>
            <p:cNvCxnSpPr>
              <a:stCxn id="693" idx="1"/>
            </p:cNvCxnSpPr>
            <p:nvPr/>
          </p:nvCxnSpPr>
          <p:spPr>
            <a:xfrm rot="10800000">
              <a:off x="5727162" y="3232437"/>
              <a:ext cx="2448300" cy="0"/>
            </a:xfrm>
            <a:prstGeom prst="straightConnector1">
              <a:avLst/>
            </a:prstGeom>
            <a:solidFill>
              <a:srgbClr val="5B9BD5"/>
            </a:solidFill>
            <a:ln w="9525" cap="flat" cmpd="sng">
              <a:solidFill>
                <a:srgbClr val="000000"/>
              </a:solidFill>
              <a:prstDash val="solid"/>
              <a:round/>
              <a:headEnd type="none" w="sm" len="sm"/>
              <a:tailEnd type="stealth" w="med" len="med"/>
            </a:ln>
          </p:spPr>
        </p:cxnSp>
      </p:grpSp>
      <p:sp>
        <p:nvSpPr>
          <p:cNvPr id="698" name="Google Shape;698;p31"/>
          <p:cNvSpPr/>
          <p:nvPr/>
        </p:nvSpPr>
        <p:spPr>
          <a:xfrm>
            <a:off x="5819165" y="2378825"/>
            <a:ext cx="11784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Calibri"/>
                <a:ea typeface="Calibri"/>
                <a:cs typeface="Calibri"/>
                <a:sym typeface="Calibri"/>
              </a:rPr>
              <a:t>Commit to</a:t>
            </a:r>
            <a:endParaRPr sz="1800" b="0" i="0" u="none" strike="noStrike" cap="none">
              <a:solidFill>
                <a:srgbClr val="000000"/>
              </a:solidFill>
              <a:latin typeface="Calibri"/>
              <a:ea typeface="Calibri"/>
              <a:cs typeface="Calibri"/>
              <a:sym typeface="Calibri"/>
            </a:endParaRPr>
          </a:p>
        </p:txBody>
      </p:sp>
      <p:sp>
        <p:nvSpPr>
          <p:cNvPr id="699" name="Google Shape;699;p31"/>
          <p:cNvSpPr/>
          <p:nvPr/>
        </p:nvSpPr>
        <p:spPr>
          <a:xfrm>
            <a:off x="543553" y="1536199"/>
            <a:ext cx="777900" cy="388800"/>
          </a:xfrm>
          <a:prstGeom prst="rect">
            <a:avLst/>
          </a:prstGeom>
          <a:solidFill>
            <a:srgbClr val="FFFF99"/>
          </a:solidFill>
          <a:ln w="9525" cap="flat" cmpd="sng">
            <a:solidFill>
              <a:srgbClr val="000000"/>
            </a:solidFill>
            <a:prstDash val="solid"/>
            <a:round/>
            <a:headEnd type="none" w="sm" len="sm"/>
            <a:tailEnd type="none" w="sm" len="sm"/>
          </a:ln>
        </p:spPr>
        <p:txBody>
          <a:bodyPr spcFirstLastPara="1" wrap="square" lIns="82300" tIns="41150" rIns="82300" bIns="41150" anchor="t" anchorCtr="0">
            <a:noAutofit/>
          </a:bodyPr>
          <a:lstStyle/>
          <a:p>
            <a:pPr marL="0" marR="0" lvl="0" indent="0" algn="ctr" rtl="0">
              <a:lnSpc>
                <a:spcPct val="100000"/>
              </a:lnSpc>
              <a:spcBef>
                <a:spcPts val="0"/>
              </a:spcBef>
              <a:spcAft>
                <a:spcPts val="0"/>
              </a:spcAft>
              <a:buClr>
                <a:srgbClr val="000000"/>
              </a:buClr>
              <a:buSzPts val="2150"/>
              <a:buFont typeface="Arial"/>
              <a:buNone/>
            </a:pPr>
            <a:r>
              <a:rPr lang="en-US" sz="2150" b="0" i="0" u="none" strike="noStrike" cap="none">
                <a:solidFill>
                  <a:srgbClr val="000000"/>
                </a:solidFill>
                <a:latin typeface="Calibri"/>
                <a:ea typeface="Calibri"/>
                <a:cs typeface="Calibri"/>
                <a:sym typeface="Calibri"/>
              </a:rPr>
              <a:t>HO</a:t>
            </a:r>
            <a:endParaRPr sz="2150" b="0" i="0" u="none" strike="noStrike" cap="none">
              <a:solidFill>
                <a:srgbClr val="000000"/>
              </a:solidFill>
              <a:latin typeface="Calibri"/>
              <a:ea typeface="Calibri"/>
              <a:cs typeface="Calibri"/>
              <a:sym typeface="Calibri"/>
            </a:endParaRPr>
          </a:p>
        </p:txBody>
      </p:sp>
      <p:sp>
        <p:nvSpPr>
          <p:cNvPr id="700" name="Google Shape;700;p31"/>
          <p:cNvSpPr/>
          <p:nvPr/>
        </p:nvSpPr>
        <p:spPr>
          <a:xfrm>
            <a:off x="543553" y="2054738"/>
            <a:ext cx="777900" cy="388800"/>
          </a:xfrm>
          <a:prstGeom prst="rect">
            <a:avLst/>
          </a:prstGeom>
          <a:solidFill>
            <a:srgbClr val="FFFF99"/>
          </a:solidFill>
          <a:ln w="9525" cap="flat" cmpd="sng">
            <a:solidFill>
              <a:srgbClr val="000000"/>
            </a:solidFill>
            <a:prstDash val="solid"/>
            <a:round/>
            <a:headEnd type="none" w="sm" len="sm"/>
            <a:tailEnd type="none" w="sm" len="sm"/>
          </a:ln>
        </p:spPr>
        <p:txBody>
          <a:bodyPr spcFirstLastPara="1" wrap="square" lIns="82300" tIns="41150" rIns="82300" bIns="41150" anchor="t" anchorCtr="0">
            <a:noAutofit/>
          </a:bodyPr>
          <a:lstStyle/>
          <a:p>
            <a:pPr marL="0" marR="0" lvl="0" indent="0" algn="ctr" rtl="0">
              <a:lnSpc>
                <a:spcPct val="100000"/>
              </a:lnSpc>
              <a:spcBef>
                <a:spcPts val="0"/>
              </a:spcBef>
              <a:spcAft>
                <a:spcPts val="0"/>
              </a:spcAft>
              <a:buClr>
                <a:srgbClr val="000000"/>
              </a:buClr>
              <a:buSzPts val="2150"/>
              <a:buFont typeface="Arial"/>
              <a:buNone/>
            </a:pPr>
            <a:r>
              <a:rPr lang="en-US" sz="2150" b="0" i="0" u="none" strike="noStrike" cap="none">
                <a:solidFill>
                  <a:srgbClr val="000000"/>
                </a:solidFill>
                <a:latin typeface="Calibri"/>
                <a:ea typeface="Calibri"/>
                <a:cs typeface="Calibri"/>
                <a:sym typeface="Calibri"/>
              </a:rPr>
              <a:t>HO</a:t>
            </a:r>
            <a:endParaRPr sz="2150" b="0" i="0" u="none" strike="noStrike" cap="none">
              <a:solidFill>
                <a:srgbClr val="000000"/>
              </a:solidFill>
              <a:latin typeface="Calibri"/>
              <a:ea typeface="Calibri"/>
              <a:cs typeface="Calibri"/>
              <a:sym typeface="Calibri"/>
            </a:endParaRPr>
          </a:p>
        </p:txBody>
      </p:sp>
      <p:sp>
        <p:nvSpPr>
          <p:cNvPr id="701" name="Google Shape;701;p31"/>
          <p:cNvSpPr/>
          <p:nvPr/>
        </p:nvSpPr>
        <p:spPr>
          <a:xfrm>
            <a:off x="543553" y="2508459"/>
            <a:ext cx="777900" cy="388800"/>
          </a:xfrm>
          <a:prstGeom prst="rect">
            <a:avLst/>
          </a:prstGeom>
          <a:solidFill>
            <a:srgbClr val="FFFF99"/>
          </a:solidFill>
          <a:ln w="9525" cap="flat" cmpd="sng">
            <a:solidFill>
              <a:srgbClr val="000000"/>
            </a:solidFill>
            <a:prstDash val="solid"/>
            <a:round/>
            <a:headEnd type="none" w="sm" len="sm"/>
            <a:tailEnd type="none" w="sm" len="sm"/>
          </a:ln>
        </p:spPr>
        <p:txBody>
          <a:bodyPr spcFirstLastPara="1" wrap="square" lIns="82300" tIns="41150" rIns="82300" bIns="41150" anchor="t" anchorCtr="0">
            <a:noAutofit/>
          </a:bodyPr>
          <a:lstStyle/>
          <a:p>
            <a:pPr marL="0" marR="0" lvl="0" indent="0" algn="ctr" rtl="0">
              <a:lnSpc>
                <a:spcPct val="100000"/>
              </a:lnSpc>
              <a:spcBef>
                <a:spcPts val="0"/>
              </a:spcBef>
              <a:spcAft>
                <a:spcPts val="0"/>
              </a:spcAft>
              <a:buClr>
                <a:srgbClr val="000000"/>
              </a:buClr>
              <a:buSzPts val="2150"/>
              <a:buFont typeface="Arial"/>
              <a:buNone/>
            </a:pPr>
            <a:r>
              <a:rPr lang="en-US" sz="2150" b="0" i="0" u="none" strike="noStrike" cap="none">
                <a:solidFill>
                  <a:srgbClr val="000000"/>
                </a:solidFill>
                <a:latin typeface="Calibri"/>
                <a:ea typeface="Calibri"/>
                <a:cs typeface="Calibri"/>
                <a:sym typeface="Calibri"/>
              </a:rPr>
              <a:t>HO</a:t>
            </a:r>
            <a:endParaRPr sz="2150" b="0" i="0" u="none" strike="noStrike" cap="none">
              <a:solidFill>
                <a:srgbClr val="000000"/>
              </a:solidFill>
              <a:latin typeface="Calibri"/>
              <a:ea typeface="Calibri"/>
              <a:cs typeface="Calibri"/>
              <a:sym typeface="Calibri"/>
            </a:endParaRPr>
          </a:p>
        </p:txBody>
      </p:sp>
      <p:grpSp>
        <p:nvGrpSpPr>
          <p:cNvPr id="702" name="Google Shape;702;p31"/>
          <p:cNvGrpSpPr/>
          <p:nvPr/>
        </p:nvGrpSpPr>
        <p:grpSpPr>
          <a:xfrm>
            <a:off x="1326929" y="1730551"/>
            <a:ext cx="2587608" cy="972216"/>
            <a:chOff x="5727250" y="2152228"/>
            <a:chExt cx="2448300" cy="1080120"/>
          </a:xfrm>
        </p:grpSpPr>
        <p:cxnSp>
          <p:nvCxnSpPr>
            <p:cNvPr id="703" name="Google Shape;703;p31"/>
            <p:cNvCxnSpPr/>
            <p:nvPr/>
          </p:nvCxnSpPr>
          <p:spPr>
            <a:xfrm rot="10800000">
              <a:off x="5727250" y="2152228"/>
              <a:ext cx="2448300" cy="0"/>
            </a:xfrm>
            <a:prstGeom prst="straightConnector1">
              <a:avLst/>
            </a:prstGeom>
            <a:solidFill>
              <a:srgbClr val="5B9BD5"/>
            </a:solidFill>
            <a:ln w="9525" cap="flat" cmpd="sng">
              <a:solidFill>
                <a:srgbClr val="000000"/>
              </a:solidFill>
              <a:prstDash val="solid"/>
              <a:round/>
              <a:headEnd type="none" w="sm" len="sm"/>
              <a:tailEnd type="stealth" w="med" len="med"/>
            </a:ln>
          </p:spPr>
        </p:cxnSp>
        <p:cxnSp>
          <p:nvCxnSpPr>
            <p:cNvPr id="704" name="Google Shape;704;p31"/>
            <p:cNvCxnSpPr/>
            <p:nvPr/>
          </p:nvCxnSpPr>
          <p:spPr>
            <a:xfrm rot="10800000">
              <a:off x="5727250" y="2728292"/>
              <a:ext cx="2448300" cy="0"/>
            </a:xfrm>
            <a:prstGeom prst="straightConnector1">
              <a:avLst/>
            </a:prstGeom>
            <a:solidFill>
              <a:srgbClr val="5B9BD5"/>
            </a:solidFill>
            <a:ln w="9525" cap="flat" cmpd="sng">
              <a:solidFill>
                <a:srgbClr val="000000"/>
              </a:solidFill>
              <a:prstDash val="solid"/>
              <a:round/>
              <a:headEnd type="none" w="sm" len="sm"/>
              <a:tailEnd type="stealth" w="med" len="med"/>
            </a:ln>
          </p:spPr>
        </p:cxnSp>
        <p:cxnSp>
          <p:nvCxnSpPr>
            <p:cNvPr id="705" name="Google Shape;705;p31"/>
            <p:cNvCxnSpPr/>
            <p:nvPr/>
          </p:nvCxnSpPr>
          <p:spPr>
            <a:xfrm rot="10800000">
              <a:off x="5727250" y="3232348"/>
              <a:ext cx="2448300" cy="0"/>
            </a:xfrm>
            <a:prstGeom prst="straightConnector1">
              <a:avLst/>
            </a:prstGeom>
            <a:solidFill>
              <a:srgbClr val="5B9BD5"/>
            </a:solidFill>
            <a:ln w="9525" cap="flat" cmpd="sng">
              <a:solidFill>
                <a:srgbClr val="000000"/>
              </a:solidFill>
              <a:prstDash val="solid"/>
              <a:round/>
              <a:headEnd type="none" w="sm" len="sm"/>
              <a:tailEnd type="stealth" w="med" len="med"/>
            </a:ln>
          </p:spPr>
        </p:cxnSp>
      </p:grpSp>
      <p:sp>
        <p:nvSpPr>
          <p:cNvPr id="706" name="Google Shape;706;p31"/>
          <p:cNvSpPr/>
          <p:nvPr/>
        </p:nvSpPr>
        <p:spPr>
          <a:xfrm>
            <a:off x="1467974" y="2378821"/>
            <a:ext cx="27093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Calibri"/>
                <a:ea typeface="Calibri"/>
                <a:cs typeface="Calibri"/>
                <a:sym typeface="Calibri"/>
              </a:rPr>
              <a:t>Observe SP’s commitment</a:t>
            </a:r>
            <a:endParaRPr sz="1800" b="0" i="0" u="none" strike="noStrike" cap="none">
              <a:solidFill>
                <a:srgbClr val="000000"/>
              </a:solidFill>
              <a:latin typeface="Calibri"/>
              <a:ea typeface="Calibri"/>
              <a:cs typeface="Calibri"/>
              <a:sym typeface="Calibri"/>
            </a:endParaRPr>
          </a:p>
        </p:txBody>
      </p:sp>
      <p:sp>
        <p:nvSpPr>
          <p:cNvPr id="707" name="Google Shape;707;p31"/>
          <p:cNvSpPr/>
          <p:nvPr/>
        </p:nvSpPr>
        <p:spPr>
          <a:xfrm>
            <a:off x="1467974" y="1860286"/>
            <a:ext cx="27093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Calibri"/>
                <a:ea typeface="Calibri"/>
                <a:cs typeface="Calibri"/>
                <a:sym typeface="Calibri"/>
              </a:rPr>
              <a:t>Observe SP’s commitment</a:t>
            </a:r>
            <a:endParaRPr sz="1800" b="0" i="0" u="none" strike="noStrike" cap="none">
              <a:solidFill>
                <a:srgbClr val="000000"/>
              </a:solidFill>
              <a:latin typeface="Calibri"/>
              <a:ea typeface="Calibri"/>
              <a:cs typeface="Calibri"/>
              <a:sym typeface="Calibri"/>
            </a:endParaRPr>
          </a:p>
        </p:txBody>
      </p:sp>
      <p:sp>
        <p:nvSpPr>
          <p:cNvPr id="708" name="Google Shape;708;p31"/>
          <p:cNvSpPr/>
          <p:nvPr/>
        </p:nvSpPr>
        <p:spPr>
          <a:xfrm>
            <a:off x="1467974" y="1370500"/>
            <a:ext cx="27093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Calibri"/>
                <a:ea typeface="Calibri"/>
                <a:cs typeface="Calibri"/>
                <a:sym typeface="Calibri"/>
              </a:rPr>
              <a:t>Observe SP’s commitment</a:t>
            </a:r>
            <a:endParaRPr sz="1800" b="0" i="0" u="none" strike="noStrike" cap="none">
              <a:solidFill>
                <a:srgbClr val="000000"/>
              </a:solidFill>
              <a:latin typeface="Calibri"/>
              <a:ea typeface="Calibri"/>
              <a:cs typeface="Calibri"/>
              <a:sym typeface="Calibri"/>
            </a:endParaRPr>
          </a:p>
        </p:txBody>
      </p:sp>
      <p:sp>
        <p:nvSpPr>
          <p:cNvPr id="709" name="Google Shape;709;p31"/>
          <p:cNvSpPr/>
          <p:nvPr/>
        </p:nvSpPr>
        <p:spPr>
          <a:xfrm>
            <a:off x="3894768" y="1276930"/>
            <a:ext cx="1879800" cy="1750200"/>
          </a:xfrm>
          <a:prstGeom prst="verticalScroll">
            <a:avLst>
              <a:gd name="adj" fmla="val 12500"/>
            </a:avLst>
          </a:prstGeom>
          <a:solidFill>
            <a:srgbClr val="FFE599"/>
          </a:solidFill>
          <a:ln w="9525" cap="flat" cmpd="sng">
            <a:solidFill>
              <a:srgbClr val="000000"/>
            </a:solidFill>
            <a:prstDash val="solid"/>
            <a:round/>
            <a:headEnd type="none" w="sm" len="sm"/>
            <a:tailEnd type="none" w="sm" len="sm"/>
          </a:ln>
        </p:spPr>
        <p:txBody>
          <a:bodyPr spcFirstLastPara="1" wrap="square" lIns="82300" tIns="41150" rIns="82300" bIns="4115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1" u="none" strike="noStrike" cap="none">
                <a:solidFill>
                  <a:srgbClr val="000000"/>
                </a:solidFill>
                <a:latin typeface="Calibri"/>
                <a:ea typeface="Calibri"/>
                <a:cs typeface="Calibri"/>
                <a:sym typeface="Calibri"/>
              </a:rPr>
              <a:t>GEANT Data protection Code of Conduct </a:t>
            </a:r>
            <a:br>
              <a:rPr lang="en-US" sz="1800" b="1" i="1" u="none" strike="noStrike" cap="none">
                <a:solidFill>
                  <a:srgbClr val="000000"/>
                </a:solidFill>
                <a:latin typeface="Calibri"/>
                <a:ea typeface="Calibri"/>
                <a:cs typeface="Calibri"/>
                <a:sym typeface="Calibri"/>
              </a:rPr>
            </a:br>
            <a:r>
              <a:rPr lang="en-US" sz="1800" b="1" i="1" u="none" strike="noStrike" cap="none">
                <a:solidFill>
                  <a:srgbClr val="000000"/>
                </a:solidFill>
                <a:latin typeface="Calibri"/>
                <a:ea typeface="Calibri"/>
                <a:cs typeface="Calibri"/>
                <a:sym typeface="Calibri"/>
              </a:rPr>
              <a:t>for SPs. </a:t>
            </a:r>
            <a:endParaRPr sz="1800" b="0" i="0" u="none" strike="noStrike" cap="none">
              <a:solidFill>
                <a:srgbClr val="000000"/>
              </a:solidFill>
              <a:latin typeface="Calibri"/>
              <a:ea typeface="Calibri"/>
              <a:cs typeface="Calibri"/>
              <a:sym typeface="Calibri"/>
            </a:endParaRPr>
          </a:p>
        </p:txBody>
      </p:sp>
      <p:sp>
        <p:nvSpPr>
          <p:cNvPr id="710" name="Google Shape;710;p31"/>
          <p:cNvSpPr/>
          <p:nvPr/>
        </p:nvSpPr>
        <p:spPr>
          <a:xfrm>
            <a:off x="8969300" y="1050174"/>
            <a:ext cx="2709300" cy="2810873"/>
          </a:xfrm>
          <a:prstGeom prst="rect">
            <a:avLst/>
          </a:prstGeom>
          <a:solidFill>
            <a:srgbClr val="F6B26B"/>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Calibri"/>
                <a:ea typeface="Calibri"/>
                <a:cs typeface="Calibri"/>
                <a:sym typeface="Calibri"/>
              </a:rPr>
              <a:t>GEANT CoCo version 1.0 </a:t>
            </a:r>
            <a:endParaRPr sz="1400" b="0" i="0" u="none" strike="noStrike" cap="none">
              <a:solidFill>
                <a:srgbClr val="000000"/>
              </a:solidFill>
              <a:latin typeface="Calibri"/>
              <a:ea typeface="Calibri"/>
              <a:cs typeface="Calibri"/>
              <a:sym typeface="Calibri"/>
            </a:endParaRPr>
          </a:p>
          <a:p>
            <a:pPr marL="457200" marR="0" lvl="0" indent="-317500" algn="l" rtl="0">
              <a:lnSpc>
                <a:spcPct val="100000"/>
              </a:lnSpc>
              <a:spcBef>
                <a:spcPts val="0"/>
              </a:spcBef>
              <a:spcAft>
                <a:spcPts val="0"/>
              </a:spcAft>
              <a:buClr>
                <a:srgbClr val="000000"/>
              </a:buClr>
              <a:buSzPts val="1400"/>
              <a:buFont typeface="Calibri"/>
              <a:buChar char="●"/>
            </a:pPr>
            <a:r>
              <a:rPr lang="en-US" sz="1400" b="0" i="0" u="none" strike="noStrike" cap="none">
                <a:solidFill>
                  <a:srgbClr val="000000"/>
                </a:solidFill>
                <a:latin typeface="Calibri"/>
                <a:ea typeface="Calibri"/>
                <a:cs typeface="Calibri"/>
                <a:sym typeface="Calibri"/>
              </a:rPr>
              <a:t>published 2013</a:t>
            </a:r>
            <a:endParaRPr sz="1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Calibri"/>
                <a:ea typeface="Calibri"/>
                <a:cs typeface="Calibri"/>
                <a:sym typeface="Calibri"/>
              </a:rPr>
              <a:t>GEANT CoCo version 2.0</a:t>
            </a:r>
            <a:endParaRPr sz="1400" b="0" i="0" u="none" strike="noStrike" cap="none">
              <a:solidFill>
                <a:srgbClr val="000000"/>
              </a:solidFill>
              <a:latin typeface="Calibri"/>
              <a:ea typeface="Calibri"/>
              <a:cs typeface="Calibri"/>
              <a:sym typeface="Calibri"/>
            </a:endParaRPr>
          </a:p>
          <a:p>
            <a:pPr marL="457200" marR="0" lvl="0" indent="-317500" algn="l" rtl="0">
              <a:lnSpc>
                <a:spcPct val="100000"/>
              </a:lnSpc>
              <a:spcBef>
                <a:spcPts val="0"/>
              </a:spcBef>
              <a:spcAft>
                <a:spcPts val="0"/>
              </a:spcAft>
              <a:buClr>
                <a:srgbClr val="000000"/>
              </a:buClr>
              <a:buSzPts val="1400"/>
              <a:buFont typeface="Calibri"/>
              <a:buChar char="●"/>
            </a:pPr>
            <a:r>
              <a:rPr lang="en-US" sz="1400" b="0" i="0" u="none" strike="noStrike" cap="none">
                <a:solidFill>
                  <a:srgbClr val="000000"/>
                </a:solidFill>
                <a:latin typeface="Calibri"/>
                <a:ea typeface="Calibri"/>
                <a:cs typeface="Calibri"/>
                <a:sym typeface="Calibri"/>
              </a:rPr>
              <a:t>work started 2016</a:t>
            </a:r>
            <a:endParaRPr sz="1400" b="0" i="0" u="none" strike="noStrike" cap="none">
              <a:solidFill>
                <a:srgbClr val="000000"/>
              </a:solidFill>
              <a:latin typeface="Calibri"/>
              <a:ea typeface="Calibri"/>
              <a:cs typeface="Calibri"/>
              <a:sym typeface="Calibri"/>
            </a:endParaRPr>
          </a:p>
          <a:p>
            <a:pPr marL="457200" marR="0" lvl="0" indent="-317500" algn="l" rtl="0">
              <a:lnSpc>
                <a:spcPct val="100000"/>
              </a:lnSpc>
              <a:spcBef>
                <a:spcPts val="0"/>
              </a:spcBef>
              <a:spcAft>
                <a:spcPts val="0"/>
              </a:spcAft>
              <a:buClr>
                <a:srgbClr val="000000"/>
              </a:buClr>
              <a:buSzPts val="1400"/>
              <a:buFont typeface="Calibri"/>
              <a:buChar char="●"/>
            </a:pPr>
            <a:r>
              <a:rPr lang="en-US" sz="1400" b="0" i="0" u="none" strike="noStrike" cap="none">
                <a:solidFill>
                  <a:srgbClr val="000000"/>
                </a:solidFill>
                <a:latin typeface="Calibri"/>
                <a:ea typeface="Calibri"/>
                <a:cs typeface="Calibri"/>
                <a:sym typeface="Calibri"/>
              </a:rPr>
              <a:t>stabile draft 2018</a:t>
            </a:r>
            <a:endParaRPr sz="1400" b="0" i="0" u="none" strike="noStrike" cap="none">
              <a:solidFill>
                <a:srgbClr val="000000"/>
              </a:solidFill>
              <a:latin typeface="Calibri"/>
              <a:ea typeface="Calibri"/>
              <a:cs typeface="Calibri"/>
              <a:sym typeface="Calibri"/>
            </a:endParaRPr>
          </a:p>
          <a:p>
            <a:pPr marL="457200" marR="0" lvl="0" indent="-317500" algn="l" rtl="0">
              <a:lnSpc>
                <a:spcPct val="100000"/>
              </a:lnSpc>
              <a:spcBef>
                <a:spcPts val="0"/>
              </a:spcBef>
              <a:spcAft>
                <a:spcPts val="0"/>
              </a:spcAft>
              <a:buClr>
                <a:srgbClr val="000000"/>
              </a:buClr>
              <a:buSzPts val="1400"/>
              <a:buFont typeface="Calibri"/>
              <a:buChar char="●"/>
            </a:pPr>
            <a:r>
              <a:rPr lang="en-US" sz="1400" b="0" i="0" u="none" strike="noStrike" cap="none">
                <a:solidFill>
                  <a:srgbClr val="000000"/>
                </a:solidFill>
                <a:latin typeface="Calibri"/>
                <a:ea typeface="Calibri"/>
                <a:cs typeface="Calibri"/>
                <a:sym typeface="Calibri"/>
              </a:rPr>
              <a:t>Adopted: March 2022</a:t>
            </a:r>
            <a:endParaRPr sz="1400" b="0" i="0" u="none" strike="noStrike" cap="none">
              <a:solidFill>
                <a:srgbClr val="000000"/>
              </a:solidFill>
              <a:latin typeface="Calibri"/>
              <a:ea typeface="Calibri"/>
              <a:cs typeface="Calibri"/>
              <a:sym typeface="Calibri"/>
            </a:endParaRPr>
          </a:p>
        </p:txBody>
      </p:sp>
      <p:sp>
        <p:nvSpPr>
          <p:cNvPr id="711" name="Google Shape;711;p31"/>
          <p:cNvSpPr/>
          <p:nvPr/>
        </p:nvSpPr>
        <p:spPr>
          <a:xfrm rot="-5400000">
            <a:off x="8735700" y="3361925"/>
            <a:ext cx="6231600" cy="68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FFFFFF"/>
                </a:solidFill>
                <a:latin typeface="Arial"/>
                <a:ea typeface="Arial"/>
                <a:cs typeface="Arial"/>
                <a:sym typeface="Arial"/>
              </a:rPr>
              <a:t>from: Mikael Linden, </a:t>
            </a:r>
            <a:r>
              <a:rPr lang="en-US" sz="1800" b="0" i="0" u="sng" strike="noStrike" cap="none">
                <a:solidFill>
                  <a:srgbClr val="FFFFFF"/>
                </a:solidFill>
                <a:latin typeface="Arial"/>
                <a:ea typeface="Arial"/>
                <a:cs typeface="Arial"/>
                <a:sym typeface="Arial"/>
                <a:hlinkClick r:id="rId3">
                  <a:extLst>
                    <a:ext uri="{A12FA001-AC4F-418D-AE19-62706E023703}">
                      <ahyp:hlinkClr xmlns:ahyp="http://schemas.microsoft.com/office/drawing/2018/hyperlinkcolor" val="tx"/>
                    </a:ext>
                  </a:extLst>
                </a:hlinkClick>
              </a:rPr>
              <a:t>mikael.linden@csc.fi</a:t>
            </a:r>
            <a:endParaRPr sz="18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US" sz="1000" b="1" i="0" u="none" strike="noStrike" cap="none">
                <a:solidFill>
                  <a:schemeClr val="accent2"/>
                </a:solidFill>
                <a:latin typeface="Arial"/>
                <a:ea typeface="Arial"/>
                <a:cs typeface="Arial"/>
                <a:sym typeface="Arial"/>
              </a:rPr>
              <a:t>Webinar for end users 17 December 2019</a:t>
            </a:r>
            <a:br>
              <a:rPr lang="en-US" sz="1000" b="1" i="0" u="none" strike="noStrike" cap="none">
                <a:solidFill>
                  <a:schemeClr val="accent2"/>
                </a:solidFill>
                <a:latin typeface="Arial"/>
                <a:ea typeface="Arial"/>
                <a:cs typeface="Arial"/>
                <a:sym typeface="Arial"/>
              </a:rPr>
            </a:br>
            <a:r>
              <a:rPr lang="en-US" sz="1000" b="1" i="0" u="none" strike="noStrike" cap="none">
                <a:solidFill>
                  <a:schemeClr val="accent2"/>
                </a:solidFill>
                <a:latin typeface="Arial"/>
                <a:ea typeface="Arial"/>
                <a:cs typeface="Arial"/>
                <a:sym typeface="Arial"/>
              </a:rPr>
              <a:t>Slides: https://tinyurl.com/rby5rmp </a:t>
            </a:r>
            <a:endParaRPr sz="1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32"/>
          <p:cNvSpPr/>
          <p:nvPr/>
        </p:nvSpPr>
        <p:spPr>
          <a:xfrm>
            <a:off x="119336" y="3429000"/>
            <a:ext cx="10909200" cy="2664296"/>
          </a:xfrm>
          <a:prstGeom prst="roundRect">
            <a:avLst>
              <a:gd name="adj" fmla="val 16667"/>
            </a:avLst>
          </a:prstGeom>
          <a:solidFill>
            <a:srgbClr val="D8E2F3"/>
          </a:solidFill>
          <a:ln w="25400" cap="flat" cmpd="sng">
            <a:solidFill>
              <a:srgbClr val="2641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18" name="Google Shape;718;p32"/>
          <p:cNvSpPr txBox="1">
            <a:spLocks noGrp="1"/>
          </p:cNvSpPr>
          <p:nvPr>
            <p:ph type="body" idx="1"/>
          </p:nvPr>
        </p:nvSpPr>
        <p:spPr>
          <a:xfrm>
            <a:off x="280210" y="962328"/>
            <a:ext cx="10909200" cy="4737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4360"/>
              </a:buClr>
              <a:buSzPts val="2035"/>
              <a:buNone/>
            </a:pPr>
            <a:r>
              <a:rPr lang="en-US" sz="2050" dirty="0"/>
              <a:t>To support </a:t>
            </a:r>
            <a:r>
              <a:rPr lang="en-US" sz="2050" dirty="0" err="1"/>
              <a:t>DP_CoCo</a:t>
            </a:r>
            <a:r>
              <a:rPr lang="en-US" sz="2050" dirty="0"/>
              <a:t> entity category an IdP has to:</a:t>
            </a:r>
            <a:endParaRPr dirty="0"/>
          </a:p>
          <a:p>
            <a:pPr marL="171450" lvl="0" indent="-42227" algn="l" rtl="0">
              <a:lnSpc>
                <a:spcPct val="90000"/>
              </a:lnSpc>
              <a:spcBef>
                <a:spcPts val="750"/>
              </a:spcBef>
              <a:spcAft>
                <a:spcPts val="0"/>
              </a:spcAft>
              <a:buClr>
                <a:srgbClr val="004360"/>
              </a:buClr>
              <a:buSzPts val="2035"/>
              <a:buNone/>
            </a:pPr>
            <a:endParaRPr sz="2050" dirty="0"/>
          </a:p>
          <a:p>
            <a:pPr marL="171450" lvl="0" indent="-171450" algn="l" rtl="0">
              <a:lnSpc>
                <a:spcPct val="90000"/>
              </a:lnSpc>
              <a:spcBef>
                <a:spcPts val="750"/>
              </a:spcBef>
              <a:spcAft>
                <a:spcPts val="0"/>
              </a:spcAft>
              <a:buClr>
                <a:srgbClr val="004360"/>
              </a:buClr>
              <a:buSzPts val="2035"/>
              <a:buChar char="•"/>
            </a:pPr>
            <a:r>
              <a:rPr lang="en-US" sz="2050" dirty="0"/>
              <a:t>Release </a:t>
            </a:r>
            <a:r>
              <a:rPr lang="en-US" sz="2050" b="1" dirty="0"/>
              <a:t>only the requested attributes with the «</a:t>
            </a:r>
            <a:r>
              <a:rPr lang="en-US" sz="2050" b="1" dirty="0" err="1"/>
              <a:t>isRequired</a:t>
            </a:r>
            <a:r>
              <a:rPr lang="en-US" sz="2050" b="1" dirty="0"/>
              <a:t>="true"» </a:t>
            </a:r>
            <a:r>
              <a:rPr lang="en-US" sz="2050" dirty="0"/>
              <a:t>value</a:t>
            </a:r>
            <a:endParaRPr dirty="0"/>
          </a:p>
          <a:p>
            <a:pPr marL="171450" lvl="0" indent="-171450" algn="l" rtl="0">
              <a:lnSpc>
                <a:spcPct val="90000"/>
              </a:lnSpc>
              <a:spcBef>
                <a:spcPts val="750"/>
              </a:spcBef>
              <a:spcAft>
                <a:spcPts val="0"/>
              </a:spcAft>
              <a:buClr>
                <a:srgbClr val="004360"/>
              </a:buClr>
              <a:buSzPts val="2035"/>
              <a:buChar char="•"/>
            </a:pPr>
            <a:r>
              <a:rPr lang="en-US" sz="2050" dirty="0"/>
              <a:t>If the SP requires a particular value for </a:t>
            </a:r>
            <a:r>
              <a:rPr lang="en-US" sz="2050" dirty="0" err="1"/>
              <a:t>multivalue</a:t>
            </a:r>
            <a:r>
              <a:rPr lang="en-US" sz="2050" dirty="0"/>
              <a:t> attribute the IdP has to release </a:t>
            </a:r>
            <a:r>
              <a:rPr lang="en-US" sz="2050" b="1" dirty="0"/>
              <a:t>only that value</a:t>
            </a:r>
            <a:endParaRPr b="1" dirty="0"/>
          </a:p>
          <a:p>
            <a:pPr marL="171450" lvl="0" indent="-171450" algn="l" rtl="0">
              <a:lnSpc>
                <a:spcPct val="90000"/>
              </a:lnSpc>
              <a:spcBef>
                <a:spcPts val="750"/>
              </a:spcBef>
              <a:spcAft>
                <a:spcPts val="0"/>
              </a:spcAft>
              <a:buClr>
                <a:srgbClr val="004360"/>
              </a:buClr>
              <a:buSzPts val="2035"/>
              <a:buChar char="•"/>
            </a:pPr>
            <a:r>
              <a:rPr lang="en-US" sz="2050" dirty="0"/>
              <a:t>Inform the user about the treatment for every single attribute in</a:t>
            </a:r>
            <a:r>
              <a:rPr lang="en-US" sz="2050" b="1" dirty="0"/>
              <a:t> </a:t>
            </a:r>
            <a:r>
              <a:rPr lang="en-US" sz="2050" dirty="0"/>
              <a:t>its</a:t>
            </a:r>
            <a:r>
              <a:rPr lang="en-US" sz="2050" b="1" dirty="0"/>
              <a:t> </a:t>
            </a:r>
            <a:r>
              <a:rPr lang="en-US" sz="2050" b="1" dirty="0" err="1"/>
              <a:t>PrivacyStatementURL</a:t>
            </a:r>
            <a:r>
              <a:rPr lang="en-US" sz="2050" b="1" dirty="0"/>
              <a:t> </a:t>
            </a:r>
            <a:endParaRPr sz="2050" b="1" dirty="0"/>
          </a:p>
          <a:p>
            <a:pPr marL="171450" lvl="0" indent="-42227" algn="l" rtl="0">
              <a:lnSpc>
                <a:spcPct val="90000"/>
              </a:lnSpc>
              <a:spcBef>
                <a:spcPts val="750"/>
              </a:spcBef>
              <a:spcAft>
                <a:spcPts val="0"/>
              </a:spcAft>
              <a:buClr>
                <a:srgbClr val="004360"/>
              </a:buClr>
              <a:buSzPts val="2035"/>
              <a:buNone/>
            </a:pPr>
            <a:br>
              <a:rPr lang="en-US" sz="2050" dirty="0"/>
            </a:br>
            <a:endParaRPr sz="2050" dirty="0"/>
          </a:p>
          <a:p>
            <a:pPr marL="171450" lvl="0" indent="-171450" algn="l" rtl="0">
              <a:lnSpc>
                <a:spcPct val="90000"/>
              </a:lnSpc>
              <a:spcBef>
                <a:spcPts val="750"/>
              </a:spcBef>
              <a:spcAft>
                <a:spcPts val="0"/>
              </a:spcAft>
              <a:buClr>
                <a:srgbClr val="004360"/>
              </a:buClr>
              <a:buSzPts val="2035"/>
              <a:buChar char="•"/>
            </a:pPr>
            <a:r>
              <a:rPr lang="en-US" sz="2050" dirty="0"/>
              <a:t>To support </a:t>
            </a:r>
            <a:r>
              <a:rPr lang="en-US" sz="2050" b="1" dirty="0" err="1"/>
              <a:t>DP_CoCo</a:t>
            </a:r>
            <a:r>
              <a:rPr lang="en-US" sz="2050" b="1" dirty="0"/>
              <a:t> </a:t>
            </a:r>
            <a:r>
              <a:rPr lang="en-US" sz="2050" b="1" dirty="0" err="1"/>
              <a:t>EntityCategory</a:t>
            </a:r>
            <a:r>
              <a:rPr lang="en-US" sz="2050" dirty="0"/>
              <a:t>, </a:t>
            </a:r>
            <a:r>
              <a:rPr lang="en-US" sz="2050" dirty="0">
                <a:solidFill>
                  <a:srgbClr val="013F5E"/>
                </a:solidFill>
              </a:rPr>
              <a:t>the </a:t>
            </a:r>
            <a:r>
              <a:rPr lang="en-US" sz="2050" b="1" dirty="0"/>
              <a:t>IdP</a:t>
            </a:r>
            <a:r>
              <a:rPr lang="en-US" sz="2050" dirty="0"/>
              <a:t> has to </a:t>
            </a:r>
            <a:r>
              <a:rPr lang="en-US" sz="2050" b="1" dirty="0">
                <a:solidFill>
                  <a:srgbClr val="013F5E"/>
                </a:solidFill>
              </a:rPr>
              <a:t>explicitly</a:t>
            </a:r>
            <a:r>
              <a:rPr lang="en-US" sz="2050" b="1" dirty="0">
                <a:solidFill>
                  <a:srgbClr val="FF0000"/>
                </a:solidFill>
              </a:rPr>
              <a:t> </a:t>
            </a:r>
            <a:r>
              <a:rPr lang="en-US" sz="2050" b="1" dirty="0"/>
              <a:t>claim it</a:t>
            </a:r>
            <a:r>
              <a:rPr lang="en-US" sz="2050" dirty="0"/>
              <a:t> in its </a:t>
            </a:r>
            <a:r>
              <a:rPr lang="en-US" sz="2050" b="1" dirty="0"/>
              <a:t>metadata</a:t>
            </a:r>
            <a:r>
              <a:rPr lang="en-US" sz="2050" dirty="0"/>
              <a:t> by adding:</a:t>
            </a:r>
            <a:endParaRPr dirty="0"/>
          </a:p>
          <a:p>
            <a:pPr marL="0" lvl="0" indent="0" algn="l" rtl="0">
              <a:lnSpc>
                <a:spcPct val="90000"/>
              </a:lnSpc>
              <a:spcBef>
                <a:spcPts val="750"/>
              </a:spcBef>
              <a:spcAft>
                <a:spcPts val="0"/>
              </a:spcAft>
              <a:buClr>
                <a:srgbClr val="0000FF"/>
              </a:buClr>
              <a:buSzPts val="1665"/>
              <a:buNone/>
            </a:pPr>
            <a:r>
              <a:rPr lang="en-US" sz="1650" dirty="0">
                <a:solidFill>
                  <a:srgbClr val="0000FF"/>
                </a:solidFill>
                <a:latin typeface="Courier New"/>
                <a:ea typeface="Courier New"/>
                <a:cs typeface="Courier New"/>
                <a:sym typeface="Courier New"/>
              </a:rPr>
              <a:t>&lt;</a:t>
            </a:r>
            <a:r>
              <a:rPr lang="en-US" sz="1650" dirty="0" err="1">
                <a:solidFill>
                  <a:srgbClr val="0000FF"/>
                </a:solidFill>
                <a:latin typeface="Courier New"/>
                <a:ea typeface="Courier New"/>
                <a:cs typeface="Courier New"/>
                <a:sym typeface="Courier New"/>
              </a:rPr>
              <a:t>mdattr:EntityAttributes</a:t>
            </a:r>
            <a:r>
              <a:rPr lang="en-US" sz="1650" dirty="0">
                <a:solidFill>
                  <a:srgbClr val="0000FF"/>
                </a:solidFill>
                <a:latin typeface="Courier New"/>
                <a:ea typeface="Courier New"/>
                <a:cs typeface="Courier New"/>
                <a:sym typeface="Courier New"/>
              </a:rPr>
              <a:t>&gt;</a:t>
            </a:r>
            <a:br>
              <a:rPr lang="en-US" sz="1650" b="1" dirty="0">
                <a:solidFill>
                  <a:srgbClr val="000000"/>
                </a:solidFill>
                <a:latin typeface="Courier New"/>
                <a:ea typeface="Courier New"/>
                <a:cs typeface="Courier New"/>
                <a:sym typeface="Courier New"/>
              </a:rPr>
            </a:br>
            <a:r>
              <a:rPr lang="en-US" sz="1650" b="1" dirty="0">
                <a:solidFill>
                  <a:srgbClr val="000000"/>
                </a:solidFill>
                <a:latin typeface="Courier New"/>
                <a:ea typeface="Courier New"/>
                <a:cs typeface="Courier New"/>
                <a:sym typeface="Courier New"/>
              </a:rPr>
              <a:t>   </a:t>
            </a:r>
            <a:r>
              <a:rPr lang="en-US" sz="1650" dirty="0">
                <a:solidFill>
                  <a:srgbClr val="0000FF"/>
                </a:solidFill>
                <a:latin typeface="Courier New"/>
                <a:ea typeface="Courier New"/>
                <a:cs typeface="Courier New"/>
                <a:sym typeface="Courier New"/>
              </a:rPr>
              <a:t>&lt;</a:t>
            </a:r>
            <a:r>
              <a:rPr lang="en-US" sz="1650" dirty="0" err="1">
                <a:solidFill>
                  <a:srgbClr val="0000FF"/>
                </a:solidFill>
                <a:latin typeface="Courier New"/>
                <a:ea typeface="Courier New"/>
                <a:cs typeface="Courier New"/>
                <a:sym typeface="Courier New"/>
              </a:rPr>
              <a:t>saml:Attribute</a:t>
            </a:r>
            <a:r>
              <a:rPr lang="en-US" sz="1650" dirty="0">
                <a:solidFill>
                  <a:srgbClr val="000000"/>
                </a:solidFill>
                <a:latin typeface="Courier New"/>
                <a:ea typeface="Courier New"/>
                <a:cs typeface="Courier New"/>
                <a:sym typeface="Courier New"/>
              </a:rPr>
              <a:t> </a:t>
            </a:r>
            <a:r>
              <a:rPr lang="en-US" sz="1650" dirty="0">
                <a:solidFill>
                  <a:srgbClr val="FF0000"/>
                </a:solidFill>
                <a:latin typeface="Courier New"/>
                <a:ea typeface="Courier New"/>
                <a:cs typeface="Courier New"/>
                <a:sym typeface="Courier New"/>
              </a:rPr>
              <a:t>Name</a:t>
            </a:r>
            <a:r>
              <a:rPr lang="en-US" sz="1650" dirty="0">
                <a:solidFill>
                  <a:srgbClr val="000000"/>
                </a:solidFill>
                <a:latin typeface="Courier New"/>
                <a:ea typeface="Courier New"/>
                <a:cs typeface="Courier New"/>
                <a:sym typeface="Courier New"/>
              </a:rPr>
              <a:t>=</a:t>
            </a:r>
            <a:r>
              <a:rPr lang="en-US" sz="1650" b="1" dirty="0">
                <a:solidFill>
                  <a:srgbClr val="8000FF"/>
                </a:solidFill>
                <a:latin typeface="Courier New"/>
                <a:ea typeface="Courier New"/>
                <a:cs typeface="Courier New"/>
                <a:sym typeface="Courier New"/>
              </a:rPr>
              <a:t>"http://</a:t>
            </a:r>
            <a:r>
              <a:rPr lang="en-US" sz="1650" b="1" dirty="0" err="1">
                <a:solidFill>
                  <a:srgbClr val="8000FF"/>
                </a:solidFill>
                <a:latin typeface="Courier New"/>
                <a:ea typeface="Courier New"/>
                <a:cs typeface="Courier New"/>
                <a:sym typeface="Courier New"/>
              </a:rPr>
              <a:t>macedir.org</a:t>
            </a:r>
            <a:r>
              <a:rPr lang="en-US" sz="1650" b="1" dirty="0">
                <a:solidFill>
                  <a:srgbClr val="8000FF"/>
                </a:solidFill>
                <a:latin typeface="Courier New"/>
                <a:ea typeface="Courier New"/>
                <a:cs typeface="Courier New"/>
                <a:sym typeface="Courier New"/>
              </a:rPr>
              <a:t>/entity-category-support"</a:t>
            </a:r>
            <a:r>
              <a:rPr lang="en-US" sz="1650" dirty="0">
                <a:solidFill>
                  <a:srgbClr val="000000"/>
                </a:solidFill>
                <a:latin typeface="Courier New"/>
                <a:ea typeface="Courier New"/>
                <a:cs typeface="Courier New"/>
                <a:sym typeface="Courier New"/>
              </a:rPr>
              <a:t> 			</a:t>
            </a:r>
            <a:r>
              <a:rPr lang="en-US" sz="1650" dirty="0" err="1">
                <a:solidFill>
                  <a:srgbClr val="FF0000"/>
                </a:solidFill>
                <a:latin typeface="Courier New"/>
                <a:ea typeface="Courier New"/>
                <a:cs typeface="Courier New"/>
                <a:sym typeface="Courier New"/>
              </a:rPr>
              <a:t>NameFormat</a:t>
            </a:r>
            <a:r>
              <a:rPr lang="en-US" sz="1650" dirty="0">
                <a:solidFill>
                  <a:srgbClr val="000000"/>
                </a:solidFill>
                <a:latin typeface="Courier New"/>
                <a:ea typeface="Courier New"/>
                <a:cs typeface="Courier New"/>
                <a:sym typeface="Courier New"/>
              </a:rPr>
              <a:t>=</a:t>
            </a:r>
            <a:r>
              <a:rPr lang="en-US" sz="1650" b="1" dirty="0">
                <a:solidFill>
                  <a:srgbClr val="8000FF"/>
                </a:solidFill>
                <a:latin typeface="Courier New"/>
                <a:ea typeface="Courier New"/>
                <a:cs typeface="Courier New"/>
                <a:sym typeface="Courier New"/>
              </a:rPr>
              <a:t>"urn:oasis:names:tc:SAML:2.0:attrname-format:uri"</a:t>
            </a:r>
            <a:r>
              <a:rPr lang="en-US" sz="1650" dirty="0">
                <a:solidFill>
                  <a:srgbClr val="0000FF"/>
                </a:solidFill>
                <a:latin typeface="Courier New"/>
                <a:ea typeface="Courier New"/>
                <a:cs typeface="Courier New"/>
                <a:sym typeface="Courier New"/>
              </a:rPr>
              <a:t>&gt;</a:t>
            </a:r>
            <a:br>
              <a:rPr lang="en-US" sz="1650" b="1" dirty="0">
                <a:solidFill>
                  <a:srgbClr val="000000"/>
                </a:solidFill>
                <a:latin typeface="Courier New"/>
                <a:ea typeface="Courier New"/>
                <a:cs typeface="Courier New"/>
                <a:sym typeface="Courier New"/>
              </a:rPr>
            </a:br>
            <a:r>
              <a:rPr lang="en-US" sz="1650" b="1" dirty="0">
                <a:solidFill>
                  <a:srgbClr val="000000"/>
                </a:solidFill>
                <a:latin typeface="Courier New"/>
                <a:ea typeface="Courier New"/>
                <a:cs typeface="Courier New"/>
                <a:sym typeface="Courier New"/>
              </a:rPr>
              <a:t>      </a:t>
            </a:r>
            <a:r>
              <a:rPr lang="en-US" sz="1650" dirty="0">
                <a:solidFill>
                  <a:srgbClr val="0000FF"/>
                </a:solidFill>
                <a:latin typeface="Courier New"/>
                <a:ea typeface="Courier New"/>
                <a:cs typeface="Courier New"/>
                <a:sym typeface="Courier New"/>
              </a:rPr>
              <a:t>&lt;</a:t>
            </a:r>
            <a:r>
              <a:rPr lang="en-US" sz="1650" dirty="0" err="1">
                <a:solidFill>
                  <a:srgbClr val="0000FF"/>
                </a:solidFill>
                <a:latin typeface="Courier New"/>
                <a:ea typeface="Courier New"/>
                <a:cs typeface="Courier New"/>
                <a:sym typeface="Courier New"/>
              </a:rPr>
              <a:t>saml:AttributeValue</a:t>
            </a:r>
            <a:r>
              <a:rPr lang="en-US" sz="1650" dirty="0">
                <a:solidFill>
                  <a:srgbClr val="0000FF"/>
                </a:solidFill>
                <a:latin typeface="Courier New"/>
                <a:ea typeface="Courier New"/>
                <a:cs typeface="Courier New"/>
                <a:sym typeface="Courier New"/>
              </a:rPr>
              <a:t>&gt;</a:t>
            </a:r>
            <a:br>
              <a:rPr lang="en-US" sz="1650" dirty="0">
                <a:solidFill>
                  <a:srgbClr val="0000FF"/>
                </a:solidFill>
                <a:latin typeface="Courier New"/>
                <a:ea typeface="Courier New"/>
                <a:cs typeface="Courier New"/>
                <a:sym typeface="Courier New"/>
              </a:rPr>
            </a:br>
            <a:r>
              <a:rPr lang="en-US" sz="1650" dirty="0">
                <a:solidFill>
                  <a:srgbClr val="0000FF"/>
                </a:solidFill>
                <a:latin typeface="Courier New"/>
                <a:ea typeface="Courier New"/>
                <a:cs typeface="Courier New"/>
                <a:sym typeface="Courier New"/>
              </a:rPr>
              <a:t>		</a:t>
            </a:r>
            <a:r>
              <a:rPr lang="en-US" sz="1650" b="1" dirty="0">
                <a:solidFill>
                  <a:srgbClr val="000000"/>
                </a:solidFill>
                <a:latin typeface="Courier New"/>
                <a:ea typeface="Courier New"/>
                <a:cs typeface="Courier New"/>
                <a:sym typeface="Courier New"/>
              </a:rPr>
              <a:t> http://</a:t>
            </a:r>
            <a:r>
              <a:rPr lang="en-US" sz="1650" b="1" dirty="0" err="1">
                <a:solidFill>
                  <a:srgbClr val="000000"/>
                </a:solidFill>
                <a:latin typeface="Courier New"/>
                <a:ea typeface="Courier New"/>
                <a:cs typeface="Courier New"/>
                <a:sym typeface="Courier New"/>
              </a:rPr>
              <a:t>www.geant.net</a:t>
            </a:r>
            <a:r>
              <a:rPr lang="en-US" sz="1650" b="1" dirty="0">
                <a:solidFill>
                  <a:srgbClr val="000000"/>
                </a:solidFill>
                <a:latin typeface="Courier New"/>
                <a:ea typeface="Courier New"/>
                <a:cs typeface="Courier New"/>
                <a:sym typeface="Courier New"/>
              </a:rPr>
              <a:t>/</a:t>
            </a:r>
            <a:r>
              <a:rPr lang="en-US" sz="1650" b="1" dirty="0" err="1">
                <a:solidFill>
                  <a:srgbClr val="000000"/>
                </a:solidFill>
                <a:latin typeface="Courier New"/>
                <a:ea typeface="Courier New"/>
                <a:cs typeface="Courier New"/>
                <a:sym typeface="Courier New"/>
              </a:rPr>
              <a:t>uri</a:t>
            </a:r>
            <a:r>
              <a:rPr lang="en-US" sz="1650" b="1" dirty="0">
                <a:solidFill>
                  <a:srgbClr val="000000"/>
                </a:solidFill>
                <a:latin typeface="Courier New"/>
                <a:ea typeface="Courier New"/>
                <a:cs typeface="Courier New"/>
                <a:sym typeface="Courier New"/>
              </a:rPr>
              <a:t>/</a:t>
            </a:r>
            <a:r>
              <a:rPr lang="en-US" sz="1650" b="1" dirty="0" err="1">
                <a:solidFill>
                  <a:srgbClr val="000000"/>
                </a:solidFill>
                <a:latin typeface="Courier New"/>
                <a:ea typeface="Courier New"/>
                <a:cs typeface="Courier New"/>
                <a:sym typeface="Courier New"/>
              </a:rPr>
              <a:t>dataprotection</a:t>
            </a:r>
            <a:r>
              <a:rPr lang="en-US" sz="1650" b="1" dirty="0">
                <a:solidFill>
                  <a:srgbClr val="000000"/>
                </a:solidFill>
                <a:latin typeface="Courier New"/>
                <a:ea typeface="Courier New"/>
                <a:cs typeface="Courier New"/>
                <a:sym typeface="Courier New"/>
              </a:rPr>
              <a:t>-code-of-conduct/v2</a:t>
            </a:r>
            <a:br>
              <a:rPr lang="en-US" sz="1650" b="1" dirty="0">
                <a:solidFill>
                  <a:srgbClr val="000000"/>
                </a:solidFill>
                <a:latin typeface="Courier New"/>
                <a:ea typeface="Courier New"/>
                <a:cs typeface="Courier New"/>
                <a:sym typeface="Courier New"/>
              </a:rPr>
            </a:br>
            <a:r>
              <a:rPr lang="en-US" sz="1650" b="1" dirty="0">
                <a:solidFill>
                  <a:srgbClr val="000000"/>
                </a:solidFill>
                <a:latin typeface="Courier New"/>
                <a:ea typeface="Courier New"/>
                <a:cs typeface="Courier New"/>
                <a:sym typeface="Courier New"/>
              </a:rPr>
              <a:t>	 </a:t>
            </a:r>
            <a:r>
              <a:rPr lang="en-US" sz="1650" dirty="0">
                <a:solidFill>
                  <a:srgbClr val="0000FF"/>
                </a:solidFill>
                <a:latin typeface="Courier New"/>
                <a:ea typeface="Courier New"/>
                <a:cs typeface="Courier New"/>
                <a:sym typeface="Courier New"/>
              </a:rPr>
              <a:t>&lt;/</a:t>
            </a:r>
            <a:r>
              <a:rPr lang="en-US" sz="1650" dirty="0" err="1">
                <a:solidFill>
                  <a:srgbClr val="0000FF"/>
                </a:solidFill>
                <a:latin typeface="Courier New"/>
                <a:ea typeface="Courier New"/>
                <a:cs typeface="Courier New"/>
                <a:sym typeface="Courier New"/>
              </a:rPr>
              <a:t>saml:AttributeValue</a:t>
            </a:r>
            <a:r>
              <a:rPr lang="en-US" sz="1650" dirty="0">
                <a:solidFill>
                  <a:srgbClr val="0000FF"/>
                </a:solidFill>
                <a:latin typeface="Courier New"/>
                <a:ea typeface="Courier New"/>
                <a:cs typeface="Courier New"/>
                <a:sym typeface="Courier New"/>
              </a:rPr>
              <a:t>&gt;</a:t>
            </a:r>
            <a:br>
              <a:rPr lang="en-US" sz="1650" b="1" dirty="0">
                <a:solidFill>
                  <a:srgbClr val="000000"/>
                </a:solidFill>
                <a:latin typeface="Courier New"/>
                <a:ea typeface="Courier New"/>
                <a:cs typeface="Courier New"/>
                <a:sym typeface="Courier New"/>
              </a:rPr>
            </a:br>
            <a:r>
              <a:rPr lang="en-US" sz="1650" b="1" dirty="0">
                <a:solidFill>
                  <a:srgbClr val="000000"/>
                </a:solidFill>
                <a:latin typeface="Courier New"/>
                <a:ea typeface="Courier New"/>
                <a:cs typeface="Courier New"/>
                <a:sym typeface="Courier New"/>
              </a:rPr>
              <a:t>   </a:t>
            </a:r>
            <a:r>
              <a:rPr lang="en-US" sz="1650" dirty="0">
                <a:solidFill>
                  <a:srgbClr val="0000FF"/>
                </a:solidFill>
                <a:latin typeface="Courier New"/>
                <a:ea typeface="Courier New"/>
                <a:cs typeface="Courier New"/>
                <a:sym typeface="Courier New"/>
              </a:rPr>
              <a:t>&lt;/</a:t>
            </a:r>
            <a:r>
              <a:rPr lang="en-US" sz="1650" dirty="0" err="1">
                <a:solidFill>
                  <a:srgbClr val="0000FF"/>
                </a:solidFill>
                <a:latin typeface="Courier New"/>
                <a:ea typeface="Courier New"/>
                <a:cs typeface="Courier New"/>
                <a:sym typeface="Courier New"/>
              </a:rPr>
              <a:t>saml:Attribute</a:t>
            </a:r>
            <a:r>
              <a:rPr lang="en-US" sz="1650" dirty="0">
                <a:solidFill>
                  <a:srgbClr val="0000FF"/>
                </a:solidFill>
                <a:latin typeface="Courier New"/>
                <a:ea typeface="Courier New"/>
                <a:cs typeface="Courier New"/>
                <a:sym typeface="Courier New"/>
              </a:rPr>
              <a:t>&gt;</a:t>
            </a:r>
            <a:br>
              <a:rPr lang="en-US" sz="1650" dirty="0">
                <a:solidFill>
                  <a:srgbClr val="0000FF"/>
                </a:solidFill>
                <a:latin typeface="Courier New"/>
                <a:ea typeface="Courier New"/>
                <a:cs typeface="Courier New"/>
                <a:sym typeface="Courier New"/>
              </a:rPr>
            </a:br>
            <a:r>
              <a:rPr lang="en-US" sz="1650" dirty="0">
                <a:solidFill>
                  <a:srgbClr val="0000FF"/>
                </a:solidFill>
                <a:latin typeface="Courier New"/>
                <a:ea typeface="Courier New"/>
                <a:cs typeface="Courier New"/>
                <a:sym typeface="Courier New"/>
              </a:rPr>
              <a:t>&lt;/</a:t>
            </a:r>
            <a:r>
              <a:rPr lang="en-US" sz="1650" dirty="0" err="1">
                <a:solidFill>
                  <a:srgbClr val="0000FF"/>
                </a:solidFill>
                <a:latin typeface="Courier New"/>
                <a:ea typeface="Courier New"/>
                <a:cs typeface="Courier New"/>
                <a:sym typeface="Courier New"/>
              </a:rPr>
              <a:t>mdattr:EntityAttributes</a:t>
            </a:r>
            <a:r>
              <a:rPr lang="en-US" sz="1650" dirty="0">
                <a:solidFill>
                  <a:srgbClr val="0000FF"/>
                </a:solidFill>
                <a:latin typeface="Courier New"/>
                <a:ea typeface="Courier New"/>
                <a:cs typeface="Courier New"/>
                <a:sym typeface="Courier New"/>
              </a:rPr>
              <a:t>&gt;</a:t>
            </a:r>
            <a:endParaRPr sz="1650" dirty="0"/>
          </a:p>
        </p:txBody>
      </p:sp>
      <p:sp>
        <p:nvSpPr>
          <p:cNvPr id="719" name="Google Shape;719;p32"/>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32</a:t>
            </a:fld>
            <a:endParaRPr sz="1400" b="0" i="0" u="none" strike="noStrike" cap="none">
              <a:solidFill>
                <a:srgbClr val="000000"/>
              </a:solidFill>
              <a:latin typeface="Arial"/>
              <a:ea typeface="Arial"/>
              <a:cs typeface="Arial"/>
              <a:sym typeface="Arial"/>
            </a:endParaRPr>
          </a:p>
        </p:txBody>
      </p:sp>
      <p:sp>
        <p:nvSpPr>
          <p:cNvPr id="720" name="Google Shape;720;p32"/>
          <p:cNvSpPr txBox="1">
            <a:spLocks noGrp="1"/>
          </p:cNvSpPr>
          <p:nvPr>
            <p:ph type="title"/>
          </p:nvPr>
        </p:nvSpPr>
        <p:spPr>
          <a:xfrm>
            <a:off x="448744" y="-363372"/>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4361"/>
              </a:buClr>
              <a:buSzPts val="2400"/>
              <a:buFont typeface="Calibri"/>
              <a:buNone/>
            </a:pPr>
            <a:r>
              <a:rPr lang="en-US" dirty="0" err="1">
                <a:solidFill>
                  <a:schemeClr val="bg1"/>
                </a:solidFill>
              </a:rPr>
              <a:t>DP_CoCo</a:t>
            </a:r>
            <a:r>
              <a:rPr lang="en-US" dirty="0">
                <a:solidFill>
                  <a:schemeClr val="bg1"/>
                </a:solidFill>
              </a:rPr>
              <a:t> v2 </a:t>
            </a:r>
            <a:r>
              <a:rPr lang="en-US" dirty="0">
                <a:solidFill>
                  <a:srgbClr val="C00000"/>
                </a:solidFill>
              </a:rPr>
              <a:t>IdP </a:t>
            </a:r>
            <a:r>
              <a:rPr lang="en-US" dirty="0">
                <a:solidFill>
                  <a:schemeClr val="bg1"/>
                </a:solidFill>
              </a:rPr>
              <a:t>support attribute </a:t>
            </a:r>
            <a:endParaRPr dirty="0">
              <a:solidFill>
                <a:schemeClr val="bg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33"/>
          <p:cNvSpPr/>
          <p:nvPr/>
        </p:nvSpPr>
        <p:spPr>
          <a:xfrm>
            <a:off x="191344" y="1210246"/>
            <a:ext cx="10585176" cy="3298873"/>
          </a:xfrm>
          <a:prstGeom prst="roundRect">
            <a:avLst>
              <a:gd name="adj" fmla="val 16667"/>
            </a:avLst>
          </a:prstGeom>
          <a:solidFill>
            <a:srgbClr val="D8E2F3"/>
          </a:solidFill>
          <a:ln w="25400" cap="flat" cmpd="sng">
            <a:solidFill>
              <a:srgbClr val="2641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26" name="Google Shape;726;p33"/>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33</a:t>
            </a:fld>
            <a:endParaRPr sz="1400" b="0" i="0" u="none" strike="noStrike" cap="none">
              <a:solidFill>
                <a:srgbClr val="000000"/>
              </a:solidFill>
              <a:latin typeface="Arial"/>
              <a:ea typeface="Arial"/>
              <a:cs typeface="Arial"/>
              <a:sym typeface="Arial"/>
            </a:endParaRPr>
          </a:p>
        </p:txBody>
      </p:sp>
      <p:sp>
        <p:nvSpPr>
          <p:cNvPr id="727" name="Google Shape;727;p33"/>
          <p:cNvSpPr txBox="1">
            <a:spLocks noGrp="1"/>
          </p:cNvSpPr>
          <p:nvPr>
            <p:ph type="body" idx="1"/>
          </p:nvPr>
        </p:nvSpPr>
        <p:spPr>
          <a:xfrm>
            <a:off x="444502" y="1439333"/>
            <a:ext cx="10909200" cy="4737600"/>
          </a:xfrm>
          <a:prstGeom prst="rect">
            <a:avLst/>
          </a:prstGeom>
          <a:noFill/>
          <a:ln>
            <a:noFill/>
          </a:ln>
        </p:spPr>
        <p:txBody>
          <a:bodyPr spcFirstLastPara="1" wrap="square" lIns="91425" tIns="45700" rIns="91425" bIns="45700" anchor="t" anchorCtr="0">
            <a:noAutofit/>
          </a:bodyPr>
          <a:lstStyle/>
          <a:p>
            <a:pPr marL="0" lvl="0" indent="0" algn="l" rtl="0">
              <a:lnSpc>
                <a:spcPct val="70000"/>
              </a:lnSpc>
              <a:spcBef>
                <a:spcPts val="0"/>
              </a:spcBef>
              <a:spcAft>
                <a:spcPts val="0"/>
              </a:spcAft>
              <a:buClr>
                <a:srgbClr val="0000FF"/>
              </a:buClr>
              <a:buSzPts val="1665"/>
              <a:buNone/>
            </a:pPr>
            <a:r>
              <a:rPr lang="en-US" sz="1650">
                <a:solidFill>
                  <a:srgbClr val="0000FF"/>
                </a:solidFill>
                <a:latin typeface="Courier New"/>
                <a:ea typeface="Courier New"/>
                <a:cs typeface="Courier New"/>
                <a:sym typeface="Courier New"/>
              </a:rPr>
              <a:t>&lt;AttributeFilterPolicy</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id</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"releaseToCoCo"</a:t>
            </a:r>
            <a:r>
              <a:rPr lang="en-US" sz="1650">
                <a:solidFill>
                  <a:srgbClr val="0000FF"/>
                </a:solidFill>
                <a:latin typeface="Courier New"/>
                <a:ea typeface="Courier New"/>
                <a:cs typeface="Courier New"/>
                <a:sym typeface="Courier New"/>
              </a:rPr>
              <a:t>&gt;</a:t>
            </a:r>
            <a:r>
              <a:rPr lang="en-US" sz="1650" b="1">
                <a:solidFill>
                  <a:srgbClr val="000000"/>
                </a:solidFill>
                <a:latin typeface="Courier New"/>
                <a:ea typeface="Courier New"/>
                <a:cs typeface="Courier New"/>
                <a:sym typeface="Courier New"/>
              </a:rPr>
              <a:t> </a:t>
            </a: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&lt;PolicyRequirementRule</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xsi:type</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"EntityAttributeExactMatch"</a:t>
            </a:r>
            <a:r>
              <a:rPr lang="en-US" sz="1650">
                <a:solidFill>
                  <a:srgbClr val="000000"/>
                </a:solidFill>
                <a:latin typeface="Courier New"/>
                <a:ea typeface="Courier New"/>
                <a:cs typeface="Courier New"/>
                <a:sym typeface="Courier New"/>
              </a:rPr>
              <a:t> </a:t>
            </a:r>
            <a:br>
              <a:rPr lang="en-US" sz="1650">
                <a:solidFill>
                  <a:srgbClr val="000000"/>
                </a:solidFill>
                <a:latin typeface="Courier New"/>
                <a:ea typeface="Courier New"/>
                <a:cs typeface="Courier New"/>
                <a:sym typeface="Courier New"/>
              </a:rPr>
            </a:b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attributeName</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"http://macedir.org/entity-category"</a:t>
            </a:r>
            <a:r>
              <a:rPr lang="en-US" sz="1650">
                <a:solidFill>
                  <a:srgbClr val="000000"/>
                </a:solidFill>
                <a:latin typeface="Courier New"/>
                <a:ea typeface="Courier New"/>
                <a:cs typeface="Courier New"/>
                <a:sym typeface="Courier New"/>
              </a:rPr>
              <a:t> </a:t>
            </a:r>
            <a:br>
              <a:rPr lang="en-US" sz="1650">
                <a:solidFill>
                  <a:srgbClr val="000000"/>
                </a:solidFill>
                <a:latin typeface="Courier New"/>
                <a:ea typeface="Courier New"/>
                <a:cs typeface="Courier New"/>
                <a:sym typeface="Courier New"/>
              </a:rPr>
            </a:b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attributeValue</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"http://www.geant.net/uri/dataprotection-code-of-conduct/v1"</a:t>
            </a:r>
            <a:r>
              <a:rPr lang="en-US" sz="1650">
                <a:solidFill>
                  <a:srgbClr val="0000FF"/>
                </a:solidFill>
                <a:latin typeface="Courier New"/>
                <a:ea typeface="Courier New"/>
                <a:cs typeface="Courier New"/>
                <a:sym typeface="Courier New"/>
              </a:rPr>
              <a:t>/&gt;</a:t>
            </a:r>
            <a:r>
              <a:rPr lang="en-US" sz="1650" b="1">
                <a:solidFill>
                  <a:srgbClr val="000000"/>
                </a:solidFill>
                <a:latin typeface="Courier New"/>
                <a:ea typeface="Courier New"/>
                <a:cs typeface="Courier New"/>
                <a:sym typeface="Courier New"/>
              </a:rPr>
              <a:t>    </a:t>
            </a:r>
            <a:br>
              <a:rPr lang="en-US" sz="1650" b="1">
                <a:solidFill>
                  <a:srgbClr val="000000"/>
                </a:solidFill>
                <a:latin typeface="Courier New"/>
                <a:ea typeface="Courier New"/>
                <a:cs typeface="Courier New"/>
                <a:sym typeface="Courier New"/>
              </a:rPr>
            </a:b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&lt;AttributeRule</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attributeID</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"sn"</a:t>
            </a:r>
            <a:r>
              <a:rPr lang="en-US" sz="1650">
                <a:solidFill>
                  <a:srgbClr val="0000FF"/>
                </a:solidFill>
                <a:latin typeface="Courier New"/>
                <a:ea typeface="Courier New"/>
                <a:cs typeface="Courier New"/>
                <a:sym typeface="Courier New"/>
              </a:rPr>
              <a:t>&gt;</a:t>
            </a: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&lt;PermitValueRule</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xsi:type</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"AttributeInMetadata" </a:t>
            </a:r>
            <a:r>
              <a:rPr lang="en-US" sz="1650">
                <a:solidFill>
                  <a:srgbClr val="FF0000"/>
                </a:solidFill>
                <a:latin typeface="Courier New"/>
                <a:ea typeface="Courier New"/>
                <a:cs typeface="Courier New"/>
                <a:sym typeface="Courier New"/>
              </a:rPr>
              <a:t>onlyIfRequired</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"true"</a:t>
            </a:r>
            <a:r>
              <a:rPr lang="en-US" sz="1650">
                <a:solidFill>
                  <a:srgbClr val="0000FF"/>
                </a:solidFill>
                <a:latin typeface="Courier New"/>
                <a:ea typeface="Courier New"/>
                <a:cs typeface="Courier New"/>
                <a:sym typeface="Courier New"/>
              </a:rPr>
              <a:t>/&gt;</a:t>
            </a:r>
            <a:r>
              <a:rPr lang="en-US" sz="1650" b="1">
                <a:solidFill>
                  <a:srgbClr val="000000"/>
                </a:solidFill>
                <a:latin typeface="Courier New"/>
                <a:ea typeface="Courier New"/>
                <a:cs typeface="Courier New"/>
                <a:sym typeface="Courier New"/>
              </a:rPr>
              <a:t>    </a:t>
            </a: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&lt;/AttributeRule&gt;</a:t>
            </a:r>
            <a:br>
              <a:rPr lang="en-US" sz="1650">
                <a:solidFill>
                  <a:srgbClr val="0000FF"/>
                </a:solidFill>
                <a:latin typeface="Courier New"/>
                <a:ea typeface="Courier New"/>
                <a:cs typeface="Courier New"/>
                <a:sym typeface="Courier New"/>
              </a:rPr>
            </a:b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&lt;AttributeRule</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attributeID</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"givenName"</a:t>
            </a:r>
            <a:r>
              <a:rPr lang="en-US" sz="1650">
                <a:solidFill>
                  <a:srgbClr val="0000FF"/>
                </a:solidFill>
                <a:latin typeface="Courier New"/>
                <a:ea typeface="Courier New"/>
                <a:cs typeface="Courier New"/>
                <a:sym typeface="Courier New"/>
              </a:rPr>
              <a:t>&gt;</a:t>
            </a: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&lt;PermitValueRule</a:t>
            </a:r>
            <a:r>
              <a:rPr lang="en-US" sz="1650">
                <a:solidFill>
                  <a:srgbClr val="000000"/>
                </a:solidFill>
                <a:latin typeface="Courier New"/>
                <a:ea typeface="Courier New"/>
                <a:cs typeface="Courier New"/>
                <a:sym typeface="Courier New"/>
              </a:rPr>
              <a:t> </a:t>
            </a:r>
            <a:r>
              <a:rPr lang="en-US" sz="1650">
                <a:solidFill>
                  <a:srgbClr val="FF0000"/>
                </a:solidFill>
                <a:latin typeface="Courier New"/>
                <a:ea typeface="Courier New"/>
                <a:cs typeface="Courier New"/>
                <a:sym typeface="Courier New"/>
              </a:rPr>
              <a:t>xsi:type</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"AttributeInMetadata" </a:t>
            </a:r>
            <a:r>
              <a:rPr lang="en-US" sz="1650">
                <a:solidFill>
                  <a:srgbClr val="FF0000"/>
                </a:solidFill>
                <a:latin typeface="Courier New"/>
                <a:ea typeface="Courier New"/>
                <a:cs typeface="Courier New"/>
                <a:sym typeface="Courier New"/>
              </a:rPr>
              <a:t>onlyIfRequired</a:t>
            </a:r>
            <a:r>
              <a:rPr lang="en-US" sz="1650">
                <a:solidFill>
                  <a:srgbClr val="000000"/>
                </a:solidFill>
                <a:latin typeface="Courier New"/>
                <a:ea typeface="Courier New"/>
                <a:cs typeface="Courier New"/>
                <a:sym typeface="Courier New"/>
              </a:rPr>
              <a:t>=</a:t>
            </a:r>
            <a:r>
              <a:rPr lang="en-US" sz="1650" b="1">
                <a:solidFill>
                  <a:srgbClr val="8000FF"/>
                </a:solidFill>
                <a:latin typeface="Courier New"/>
                <a:ea typeface="Courier New"/>
                <a:cs typeface="Courier New"/>
                <a:sym typeface="Courier New"/>
              </a:rPr>
              <a:t>"false"</a:t>
            </a:r>
            <a:r>
              <a:rPr lang="en-US" sz="1650">
                <a:solidFill>
                  <a:srgbClr val="0000FF"/>
                </a:solidFill>
                <a:latin typeface="Courier New"/>
                <a:ea typeface="Courier New"/>
                <a:cs typeface="Courier New"/>
                <a:sym typeface="Courier New"/>
              </a:rPr>
              <a:t>/&gt;</a:t>
            </a:r>
            <a:r>
              <a:rPr lang="en-US" sz="1650" b="1">
                <a:solidFill>
                  <a:srgbClr val="000000"/>
                </a:solidFill>
                <a:latin typeface="Courier New"/>
                <a:ea typeface="Courier New"/>
                <a:cs typeface="Courier New"/>
                <a:sym typeface="Courier New"/>
              </a:rPr>
              <a:t> </a:t>
            </a:r>
            <a:br>
              <a:rPr lang="en-US" sz="1650" b="1">
                <a:solidFill>
                  <a:srgbClr val="000000"/>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a:t>
            </a:r>
            <a:r>
              <a:rPr lang="en-US" sz="1650">
                <a:solidFill>
                  <a:srgbClr val="0000FF"/>
                </a:solidFill>
                <a:latin typeface="Courier New"/>
                <a:ea typeface="Courier New"/>
                <a:cs typeface="Courier New"/>
                <a:sym typeface="Courier New"/>
              </a:rPr>
              <a:t>&lt;/AttributeRule&gt;</a:t>
            </a:r>
            <a:br>
              <a:rPr lang="en-US" sz="1650">
                <a:solidFill>
                  <a:srgbClr val="0000FF"/>
                </a:solidFill>
                <a:latin typeface="Courier New"/>
                <a:ea typeface="Courier New"/>
                <a:cs typeface="Courier New"/>
                <a:sym typeface="Courier New"/>
              </a:rPr>
            </a:br>
            <a:br>
              <a:rPr lang="en-US" sz="1650">
                <a:solidFill>
                  <a:srgbClr val="0000FF"/>
                </a:solidFill>
                <a:latin typeface="Courier New"/>
                <a:ea typeface="Courier New"/>
                <a:cs typeface="Courier New"/>
                <a:sym typeface="Courier New"/>
              </a:rPr>
            </a:br>
            <a:r>
              <a:rPr lang="en-US" sz="1650" b="1">
                <a:solidFill>
                  <a:srgbClr val="000000"/>
                </a:solidFill>
                <a:latin typeface="Courier New"/>
                <a:ea typeface="Courier New"/>
                <a:cs typeface="Courier New"/>
                <a:sym typeface="Courier New"/>
              </a:rPr>
              <a:t>    […] </a:t>
            </a:r>
            <a:br>
              <a:rPr lang="en-US" sz="1650" b="1">
                <a:solidFill>
                  <a:srgbClr val="000000"/>
                </a:solidFill>
                <a:latin typeface="Courier New"/>
                <a:ea typeface="Courier New"/>
                <a:cs typeface="Courier New"/>
                <a:sym typeface="Courier New"/>
              </a:rPr>
            </a:br>
            <a:r>
              <a:rPr lang="en-US" sz="1650">
                <a:solidFill>
                  <a:srgbClr val="0000FF"/>
                </a:solidFill>
                <a:latin typeface="Courier New"/>
                <a:ea typeface="Courier New"/>
                <a:cs typeface="Courier New"/>
                <a:sym typeface="Courier New"/>
              </a:rPr>
              <a:t>&lt;/AttributeFilterPolicy&gt;</a:t>
            </a:r>
            <a:endParaRPr/>
          </a:p>
          <a:p>
            <a:pPr marL="0" lvl="0" indent="0" algn="l" rtl="0">
              <a:lnSpc>
                <a:spcPct val="70000"/>
              </a:lnSpc>
              <a:spcBef>
                <a:spcPts val="750"/>
              </a:spcBef>
              <a:spcAft>
                <a:spcPts val="0"/>
              </a:spcAft>
              <a:buClr>
                <a:srgbClr val="004360"/>
              </a:buClr>
              <a:buSzPts val="1665"/>
              <a:buNone/>
            </a:pPr>
            <a:endParaRPr sz="1650">
              <a:solidFill>
                <a:srgbClr val="0000FF"/>
              </a:solidFill>
              <a:latin typeface="Courier New"/>
              <a:ea typeface="Courier New"/>
              <a:cs typeface="Courier New"/>
              <a:sym typeface="Courier New"/>
            </a:endParaRPr>
          </a:p>
          <a:p>
            <a:pPr marL="0" lvl="0" indent="0" algn="l" rtl="0">
              <a:lnSpc>
                <a:spcPct val="70000"/>
              </a:lnSpc>
              <a:spcBef>
                <a:spcPts val="750"/>
              </a:spcBef>
              <a:spcAft>
                <a:spcPts val="0"/>
              </a:spcAft>
              <a:buClr>
                <a:srgbClr val="004360"/>
              </a:buClr>
              <a:buSzPts val="1665"/>
              <a:buNone/>
            </a:pPr>
            <a:endParaRPr sz="1650">
              <a:solidFill>
                <a:srgbClr val="0000FF"/>
              </a:solidFill>
              <a:latin typeface="Courier New"/>
              <a:ea typeface="Courier New"/>
              <a:cs typeface="Courier New"/>
              <a:sym typeface="Courier New"/>
            </a:endParaRPr>
          </a:p>
          <a:p>
            <a:pPr marL="0" lvl="0" indent="0" algn="l" rtl="0">
              <a:lnSpc>
                <a:spcPct val="70000"/>
              </a:lnSpc>
              <a:spcBef>
                <a:spcPts val="750"/>
              </a:spcBef>
              <a:spcAft>
                <a:spcPts val="0"/>
              </a:spcAft>
              <a:buClr>
                <a:srgbClr val="004360"/>
              </a:buClr>
              <a:buSzPts val="2035"/>
              <a:buNone/>
            </a:pPr>
            <a:r>
              <a:rPr lang="en-US" sz="2050"/>
              <a:t>Examples:</a:t>
            </a:r>
            <a:endParaRPr/>
          </a:p>
          <a:p>
            <a:pPr marL="0" lvl="0" indent="0" algn="l" rtl="0">
              <a:lnSpc>
                <a:spcPct val="70000"/>
              </a:lnSpc>
              <a:spcBef>
                <a:spcPts val="750"/>
              </a:spcBef>
              <a:spcAft>
                <a:spcPts val="0"/>
              </a:spcAft>
              <a:buClr>
                <a:srgbClr val="004360"/>
              </a:buClr>
              <a:buSzPts val="2035"/>
              <a:buNone/>
            </a:pPr>
            <a:r>
              <a:rPr lang="en-US" sz="2050" u="sng">
                <a:solidFill>
                  <a:schemeClr val="hlink"/>
                </a:solidFill>
                <a:hlinkClick r:id="rId3"/>
              </a:rPr>
              <a:t>http://www.garr.it/idem-conf/attribute-filter-v3-coco.xml</a:t>
            </a:r>
            <a:r>
              <a:rPr lang="en-US" sz="2050"/>
              <a:t> </a:t>
            </a:r>
            <a:endParaRPr/>
          </a:p>
          <a:p>
            <a:pPr marL="0" lvl="0" indent="0" algn="l" rtl="0">
              <a:lnSpc>
                <a:spcPct val="70000"/>
              </a:lnSpc>
              <a:spcBef>
                <a:spcPts val="750"/>
              </a:spcBef>
              <a:spcAft>
                <a:spcPts val="0"/>
              </a:spcAft>
              <a:buClr>
                <a:srgbClr val="004360"/>
              </a:buClr>
              <a:buSzPts val="2035"/>
              <a:buNone/>
            </a:pPr>
            <a:r>
              <a:rPr lang="en-US" sz="2050" u="sng">
                <a:solidFill>
                  <a:schemeClr val="hlink"/>
                </a:solidFill>
                <a:hlinkClick r:id="rId4"/>
              </a:rPr>
              <a:t>https://portal.nordu.net/display/SWAMID/Example+of+a+standard+attribute+filter+for+Shibboleth+IdP</a:t>
            </a:r>
            <a:r>
              <a:rPr lang="en-US" sz="2050"/>
              <a:t> </a:t>
            </a:r>
            <a:endParaRPr/>
          </a:p>
        </p:txBody>
      </p:sp>
      <p:sp>
        <p:nvSpPr>
          <p:cNvPr id="728" name="Google Shape;728;p33"/>
          <p:cNvSpPr txBox="1">
            <a:spLocks noGrp="1"/>
          </p:cNvSpPr>
          <p:nvPr>
            <p:ph type="sldNum" idx="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33</a:t>
            </a:fld>
            <a:endParaRPr sz="1400" b="0" i="0" u="none" strike="noStrike" cap="none">
              <a:solidFill>
                <a:srgbClr val="000000"/>
              </a:solidFill>
              <a:latin typeface="Arial"/>
              <a:ea typeface="Arial"/>
              <a:cs typeface="Arial"/>
              <a:sym typeface="Arial"/>
            </a:endParaRPr>
          </a:p>
        </p:txBody>
      </p:sp>
      <p:sp>
        <p:nvSpPr>
          <p:cNvPr id="729" name="Google Shape;729;p33"/>
          <p:cNvSpPr txBox="1">
            <a:spLocks noGrp="1"/>
          </p:cNvSpPr>
          <p:nvPr>
            <p:ph type="title"/>
          </p:nvPr>
        </p:nvSpPr>
        <p:spPr>
          <a:xfrm>
            <a:off x="344327" y="-63487"/>
            <a:ext cx="1118497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4361"/>
              </a:buClr>
              <a:buSzPts val="2400"/>
              <a:buFont typeface="Calibri"/>
              <a:buNone/>
            </a:pPr>
            <a:r>
              <a:rPr lang="en-US" dirty="0">
                <a:solidFill>
                  <a:schemeClr val="bg1"/>
                </a:solidFill>
              </a:rPr>
              <a:t>Automatic Attribute Release based on EC for Shibboleth</a:t>
            </a:r>
            <a:br>
              <a:rPr lang="en-US" dirty="0"/>
            </a:br>
            <a:r>
              <a:rPr lang="en-US" dirty="0" err="1"/>
              <a:t>DP_CoCo</a:t>
            </a:r>
            <a:r>
              <a:rPr lang="en-US" dirty="0"/>
              <a:t> IdP – </a:t>
            </a:r>
            <a:r>
              <a:rPr lang="en-US" dirty="0">
                <a:solidFill>
                  <a:srgbClr val="C00000"/>
                </a:solidFill>
              </a:rPr>
              <a:t>attribute-</a:t>
            </a:r>
            <a:r>
              <a:rPr lang="en-US" dirty="0" err="1">
                <a:solidFill>
                  <a:srgbClr val="C00000"/>
                </a:solidFill>
              </a:rPr>
              <a:t>filter.xml</a:t>
            </a:r>
            <a:r>
              <a:rPr lang="en-US" dirty="0">
                <a:solidFill>
                  <a:srgbClr val="C00000"/>
                </a:solidFill>
              </a:rPr>
              <a:t> </a:t>
            </a:r>
            <a:endParaRPr dirty="0">
              <a:solidFill>
                <a:srgbClr val="C000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34"/>
          <p:cNvSpPr txBox="1">
            <a:spLocks noGrp="1"/>
          </p:cNvSpPr>
          <p:nvPr>
            <p:ph type="body" idx="1"/>
          </p:nvPr>
        </p:nvSpPr>
        <p:spPr>
          <a:xfrm>
            <a:off x="311327" y="989908"/>
            <a:ext cx="10909200" cy="4737600"/>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rgbClr val="004360"/>
              </a:buClr>
              <a:buSzPts val="2200"/>
              <a:buChar char="•"/>
            </a:pPr>
            <a:r>
              <a:rPr lang="en-US" dirty="0">
                <a:solidFill>
                  <a:srgbClr val="C00000"/>
                </a:solidFill>
              </a:rPr>
              <a:t>Release only Attributes </a:t>
            </a:r>
            <a:r>
              <a:rPr lang="en-US" dirty="0"/>
              <a:t>that are </a:t>
            </a:r>
            <a:r>
              <a:rPr lang="en-US" b="1" dirty="0"/>
              <a:t>adequate, relevant and not excessive</a:t>
            </a:r>
            <a:r>
              <a:rPr lang="en-US" dirty="0"/>
              <a:t> for the Service Provider flagged as mandatory in SAML metadata (see SAML 2 Profile for the Code of Conduct for details on how this is done)</a:t>
            </a:r>
            <a:endParaRPr dirty="0"/>
          </a:p>
          <a:p>
            <a:pPr marL="171450" lvl="0" indent="-171450" algn="l" rtl="0">
              <a:lnSpc>
                <a:spcPct val="90000"/>
              </a:lnSpc>
              <a:spcBef>
                <a:spcPts val="750"/>
              </a:spcBef>
              <a:spcAft>
                <a:spcPts val="0"/>
              </a:spcAft>
              <a:buClr>
                <a:srgbClr val="004360"/>
              </a:buClr>
              <a:buSzPts val="2200"/>
              <a:buChar char="•"/>
            </a:pPr>
            <a:r>
              <a:rPr lang="en-US" dirty="0"/>
              <a:t>If the Service Provider requests only </a:t>
            </a:r>
            <a:r>
              <a:rPr lang="en-US" b="1" dirty="0"/>
              <a:t>a particular Attribute value</a:t>
            </a:r>
            <a:r>
              <a:rPr lang="en-US" dirty="0"/>
              <a:t>, release only that value and no other values for instance, if the Service Provider requests only </a:t>
            </a:r>
            <a:r>
              <a:rPr lang="en-US" dirty="0" err="1"/>
              <a:t>eduPersonAffiliation</a:t>
            </a:r>
            <a:r>
              <a:rPr lang="en-US" dirty="0"/>
              <a:t>="member", do not release </a:t>
            </a:r>
            <a:r>
              <a:rPr lang="en-US" dirty="0" err="1"/>
              <a:t>eduPersonAffiliation</a:t>
            </a:r>
            <a:r>
              <a:rPr lang="en-US" dirty="0"/>
              <a:t>="faculty"</a:t>
            </a:r>
            <a:endParaRPr dirty="0"/>
          </a:p>
          <a:p>
            <a:pPr marL="171450" lvl="0" indent="-171450" algn="l" rtl="0">
              <a:lnSpc>
                <a:spcPct val="90000"/>
              </a:lnSpc>
              <a:spcBef>
                <a:spcPts val="750"/>
              </a:spcBef>
              <a:spcAft>
                <a:spcPts val="0"/>
              </a:spcAft>
              <a:buClr>
                <a:srgbClr val="004360"/>
              </a:buClr>
              <a:buSzPts val="2200"/>
              <a:buChar char="•"/>
            </a:pPr>
            <a:r>
              <a:rPr lang="en-US" b="1" dirty="0"/>
              <a:t>Inform the end user</a:t>
            </a:r>
            <a:r>
              <a:rPr lang="en-US" dirty="0"/>
              <a:t> on the Attribute</a:t>
            </a:r>
            <a:endParaRPr dirty="0"/>
          </a:p>
          <a:p>
            <a:pPr marL="514350" lvl="1" indent="-171450" algn="l" rtl="0">
              <a:lnSpc>
                <a:spcPct val="90000"/>
              </a:lnSpc>
              <a:spcBef>
                <a:spcPts val="375"/>
              </a:spcBef>
              <a:spcAft>
                <a:spcPts val="0"/>
              </a:spcAft>
              <a:buClr>
                <a:srgbClr val="004361"/>
              </a:buClr>
              <a:buSzPts val="1800"/>
              <a:buChar char="•"/>
            </a:pPr>
            <a:r>
              <a:rPr lang="en-US" dirty="0"/>
              <a:t>for each Attribute, the Attribute name, description and value an easily understood label can be displayed instead of displaying several closely related Attributes (</a:t>
            </a:r>
            <a:r>
              <a:rPr lang="en-US" dirty="0" err="1"/>
              <a:t>eg</a:t>
            </a:r>
            <a:r>
              <a:rPr lang="en-US" dirty="0"/>
              <a:t> the various name Attributes)</a:t>
            </a:r>
            <a:endParaRPr dirty="0"/>
          </a:p>
          <a:p>
            <a:pPr marL="171450" lvl="0" indent="-171450" algn="l" rtl="0">
              <a:lnSpc>
                <a:spcPct val="90000"/>
              </a:lnSpc>
              <a:spcBef>
                <a:spcPts val="750"/>
              </a:spcBef>
              <a:spcAft>
                <a:spcPts val="0"/>
              </a:spcAft>
              <a:buClr>
                <a:srgbClr val="004360"/>
              </a:buClr>
              <a:buSzPts val="2200"/>
              <a:buChar char="•"/>
            </a:pPr>
            <a:r>
              <a:rPr lang="en-US" dirty="0"/>
              <a:t>If use the </a:t>
            </a:r>
            <a:r>
              <a:rPr lang="en-US" b="1" dirty="0"/>
              <a:t>data controller's legitimate interests</a:t>
            </a:r>
            <a:r>
              <a:rPr lang="en-US" dirty="0"/>
              <a:t> as the legal grounds for attribute release, release only attributes that are flagged as NECESSARY</a:t>
            </a:r>
            <a:endParaRPr dirty="0"/>
          </a:p>
          <a:p>
            <a:pPr marL="171450" lvl="0" indent="-31750" algn="l" rtl="0">
              <a:lnSpc>
                <a:spcPct val="90000"/>
              </a:lnSpc>
              <a:spcBef>
                <a:spcPts val="750"/>
              </a:spcBef>
              <a:spcAft>
                <a:spcPts val="0"/>
              </a:spcAft>
              <a:buClr>
                <a:srgbClr val="004360"/>
              </a:buClr>
              <a:buSzPts val="2200"/>
              <a:buNone/>
            </a:pPr>
            <a:endParaRPr dirty="0"/>
          </a:p>
        </p:txBody>
      </p:sp>
      <p:sp>
        <p:nvSpPr>
          <p:cNvPr id="735" name="Google Shape;735;p34"/>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34</a:t>
            </a:fld>
            <a:endParaRPr sz="1400" b="0" i="0" u="none" strike="noStrike" cap="none">
              <a:solidFill>
                <a:srgbClr val="000000"/>
              </a:solidFill>
              <a:latin typeface="Arial"/>
              <a:ea typeface="Arial"/>
              <a:cs typeface="Arial"/>
              <a:sym typeface="Arial"/>
            </a:endParaRPr>
          </a:p>
        </p:txBody>
      </p:sp>
      <p:sp>
        <p:nvSpPr>
          <p:cNvPr id="736" name="Google Shape;736;p34"/>
          <p:cNvSpPr txBox="1">
            <a:spLocks noGrp="1"/>
          </p:cNvSpPr>
          <p:nvPr>
            <p:ph type="title"/>
          </p:nvPr>
        </p:nvSpPr>
        <p:spPr>
          <a:xfrm>
            <a:off x="444496" y="-276050"/>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4361"/>
              </a:buClr>
              <a:buSzPts val="2400"/>
              <a:buFont typeface="Calibri"/>
              <a:buNone/>
            </a:pPr>
            <a:r>
              <a:rPr lang="en-US" dirty="0" err="1">
                <a:solidFill>
                  <a:schemeClr val="bg1"/>
                </a:solidFill>
              </a:rPr>
              <a:t>DP_CoCo</a:t>
            </a:r>
            <a:r>
              <a:rPr lang="en-US" dirty="0">
                <a:solidFill>
                  <a:schemeClr val="bg1"/>
                </a:solidFill>
              </a:rPr>
              <a:t>: Notes for </a:t>
            </a:r>
            <a:r>
              <a:rPr lang="en-US" dirty="0">
                <a:solidFill>
                  <a:srgbClr val="C00000"/>
                </a:solidFill>
              </a:rPr>
              <a:t>IdP Managers</a:t>
            </a:r>
            <a:endParaRPr dirty="0">
              <a:solidFill>
                <a:srgbClr val="C000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35"/>
          <p:cNvSpPr txBox="1">
            <a:spLocks noGrp="1"/>
          </p:cNvSpPr>
          <p:nvPr>
            <p:ph type="body" idx="1"/>
          </p:nvPr>
        </p:nvSpPr>
        <p:spPr>
          <a:xfrm>
            <a:off x="188699" y="1253400"/>
            <a:ext cx="6559500" cy="4351200"/>
          </a:xfrm>
          <a:prstGeom prst="rect">
            <a:avLst/>
          </a:prstGeom>
          <a:noFill/>
          <a:ln>
            <a:noFill/>
          </a:ln>
        </p:spPr>
        <p:txBody>
          <a:bodyPr spcFirstLastPara="1" wrap="square" lIns="91425" tIns="45700" rIns="91425" bIns="45700" anchor="t" anchorCtr="0">
            <a:noAutofit/>
          </a:bodyPr>
          <a:lstStyle/>
          <a:p>
            <a:pPr marL="228600" lvl="0" indent="-228600" algn="l" rtl="0">
              <a:lnSpc>
                <a:spcPct val="80000"/>
              </a:lnSpc>
              <a:spcBef>
                <a:spcPts val="1000"/>
              </a:spcBef>
              <a:spcAft>
                <a:spcPts val="0"/>
              </a:spcAft>
              <a:buClr>
                <a:srgbClr val="004359"/>
              </a:buClr>
              <a:buSzPts val="2220"/>
              <a:buChar char="•"/>
            </a:pPr>
            <a:r>
              <a:rPr lang="en-US" sz="2200"/>
              <a:t>The SP provides the End User a </a:t>
            </a:r>
            <a:r>
              <a:rPr lang="en-US" sz="2200" b="1"/>
              <a:t>privacy notice </a:t>
            </a:r>
            <a:endParaRPr/>
          </a:p>
          <a:p>
            <a:pPr marL="228600" lvl="0" indent="-228600" algn="l" rtl="0">
              <a:lnSpc>
                <a:spcPct val="80000"/>
              </a:lnSpc>
              <a:spcBef>
                <a:spcPts val="1000"/>
              </a:spcBef>
              <a:spcAft>
                <a:spcPts val="0"/>
              </a:spcAft>
              <a:buClr>
                <a:srgbClr val="004359"/>
              </a:buClr>
              <a:buSzPts val="2220"/>
              <a:buChar char="•"/>
            </a:pPr>
            <a:r>
              <a:rPr lang="en-US" sz="2200" b="1"/>
              <a:t>Concise, transparent, intelligible </a:t>
            </a:r>
            <a:r>
              <a:rPr lang="en-US" sz="2200"/>
              <a:t>and provided in an </a:t>
            </a:r>
            <a:r>
              <a:rPr lang="en-US" sz="2200" b="1"/>
              <a:t>easily accessible form</a:t>
            </a:r>
            <a:endParaRPr sz="2200" b="1"/>
          </a:p>
          <a:p>
            <a:pPr marL="228600" lvl="0" indent="-228600" algn="l" rtl="0">
              <a:lnSpc>
                <a:spcPct val="80000"/>
              </a:lnSpc>
              <a:spcBef>
                <a:spcPts val="1000"/>
              </a:spcBef>
              <a:spcAft>
                <a:spcPts val="0"/>
              </a:spcAft>
              <a:buSzPts val="2220"/>
              <a:buChar char="•"/>
            </a:pPr>
            <a:r>
              <a:rPr lang="en-US" sz="2200"/>
              <a:t>It is further suggested that the </a:t>
            </a:r>
            <a:r>
              <a:rPr lang="en-US" sz="2200" b="1"/>
              <a:t>HO presents a link to the privacy notice</a:t>
            </a:r>
            <a:r>
              <a:rPr lang="en-US" sz="2200"/>
              <a:t> to the user before the attributes are released</a:t>
            </a:r>
            <a:endParaRPr sz="2200"/>
          </a:p>
          <a:p>
            <a:pPr marL="228600" lvl="0" indent="-87629" algn="l" rtl="0">
              <a:lnSpc>
                <a:spcPct val="80000"/>
              </a:lnSpc>
              <a:spcBef>
                <a:spcPts val="1000"/>
              </a:spcBef>
              <a:spcAft>
                <a:spcPts val="0"/>
              </a:spcAft>
              <a:buClr>
                <a:srgbClr val="004359"/>
              </a:buClr>
              <a:buSzPts val="2220"/>
              <a:buNone/>
            </a:pPr>
            <a:endParaRPr sz="2200"/>
          </a:p>
          <a:p>
            <a:pPr marL="0" lvl="0" indent="0" algn="l" rtl="0">
              <a:lnSpc>
                <a:spcPct val="80000"/>
              </a:lnSpc>
              <a:spcBef>
                <a:spcPts val="500"/>
              </a:spcBef>
              <a:spcAft>
                <a:spcPts val="0"/>
              </a:spcAft>
              <a:buSzPts val="2800"/>
              <a:buNone/>
            </a:pPr>
            <a:endParaRPr sz="2200"/>
          </a:p>
          <a:p>
            <a:pPr marL="228600" lvl="0" indent="-87629" algn="l" rtl="0">
              <a:lnSpc>
                <a:spcPct val="80000"/>
              </a:lnSpc>
              <a:spcBef>
                <a:spcPts val="1000"/>
              </a:spcBef>
              <a:spcAft>
                <a:spcPts val="0"/>
              </a:spcAft>
              <a:buClr>
                <a:srgbClr val="004359"/>
              </a:buClr>
              <a:buSzPts val="2220"/>
              <a:buNone/>
            </a:pPr>
            <a:endParaRPr sz="2200"/>
          </a:p>
        </p:txBody>
      </p:sp>
      <p:sp>
        <p:nvSpPr>
          <p:cNvPr id="742" name="Google Shape;742;p35"/>
          <p:cNvSpPr txBox="1">
            <a:spLocks noGrp="1"/>
          </p:cNvSpPr>
          <p:nvPr>
            <p:ph type="title"/>
          </p:nvPr>
        </p:nvSpPr>
        <p:spPr>
          <a:xfrm>
            <a:off x="454525" y="204374"/>
            <a:ext cx="10515600" cy="9387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ED7D31"/>
              </a:buClr>
              <a:buSzPts val="2400"/>
              <a:buFont typeface="Calibri"/>
              <a:buNone/>
            </a:pPr>
            <a:r>
              <a:rPr lang="en-US"/>
              <a:t>How will I know </a:t>
            </a:r>
            <a:r>
              <a:rPr lang="en-US">
                <a:solidFill>
                  <a:srgbClr val="C00000"/>
                </a:solidFill>
              </a:rPr>
              <a:t>how the SP manages my attributes</a:t>
            </a:r>
            <a:r>
              <a:rPr lang="en-US"/>
              <a:t>?</a:t>
            </a:r>
            <a:endParaRPr/>
          </a:p>
        </p:txBody>
      </p:sp>
      <p:sp>
        <p:nvSpPr>
          <p:cNvPr id="743" name="Google Shape;743;p35"/>
          <p:cNvSpPr txBox="1">
            <a:spLocks noGrp="1"/>
          </p:cNvSpPr>
          <p:nvPr>
            <p:ph type="sldNum" idx="12"/>
          </p:nvPr>
        </p:nvSpPr>
        <p:spPr>
          <a:xfrm>
            <a:off x="11439527" y="6523900"/>
            <a:ext cx="569700" cy="321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35</a:t>
            </a:fld>
            <a:endParaRPr sz="1400" b="0" i="0" u="none" strike="noStrike" cap="none">
              <a:solidFill>
                <a:srgbClr val="000000"/>
              </a:solidFill>
              <a:latin typeface="Arial"/>
              <a:ea typeface="Arial"/>
              <a:cs typeface="Arial"/>
              <a:sym typeface="Arial"/>
            </a:endParaRPr>
          </a:p>
        </p:txBody>
      </p:sp>
      <p:pic>
        <p:nvPicPr>
          <p:cNvPr id="744" name="Google Shape;744;p35"/>
          <p:cNvPicPr preferRelativeResize="0"/>
          <p:nvPr/>
        </p:nvPicPr>
        <p:blipFill rotWithShape="1">
          <a:blip r:embed="rId3">
            <a:alphaModFix/>
          </a:blip>
          <a:srcRect/>
          <a:stretch/>
        </p:blipFill>
        <p:spPr>
          <a:xfrm>
            <a:off x="7059450" y="1318975"/>
            <a:ext cx="4516899" cy="4220050"/>
          </a:xfrm>
          <a:prstGeom prst="rect">
            <a:avLst/>
          </a:prstGeom>
          <a:noFill/>
          <a:ln w="9525" cap="flat" cmpd="sng">
            <a:solidFill>
              <a:schemeClr val="accent1"/>
            </a:solidFill>
            <a:prstDash val="solid"/>
            <a:round/>
            <a:headEnd type="none" w="sm" len="sm"/>
            <a:tailEnd type="none" w="sm" len="sm"/>
          </a:ln>
          <a:effectLst>
            <a:outerShdw blurRad="50800" dist="38100" dir="2700000" algn="tl" rotWithShape="0">
              <a:srgbClr val="000000">
                <a:alpha val="40000"/>
              </a:srgbClr>
            </a:outerShdw>
          </a:effectLst>
        </p:spPr>
      </p:pic>
      <p:sp>
        <p:nvSpPr>
          <p:cNvPr id="745" name="Google Shape;745;p35"/>
          <p:cNvSpPr/>
          <p:nvPr/>
        </p:nvSpPr>
        <p:spPr>
          <a:xfrm rot="-5400000">
            <a:off x="8735700" y="3361925"/>
            <a:ext cx="6231600" cy="68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FFFFFF"/>
                </a:solidFill>
                <a:latin typeface="Arial"/>
                <a:ea typeface="Arial"/>
                <a:cs typeface="Arial"/>
                <a:sym typeface="Arial"/>
              </a:rPr>
              <a:t>from: Mikael Linden, </a:t>
            </a:r>
            <a:r>
              <a:rPr lang="en-US" sz="1800" b="0" i="0" u="sng" strike="noStrike" cap="none">
                <a:solidFill>
                  <a:srgbClr val="FFFFFF"/>
                </a:solidFill>
                <a:latin typeface="Arial"/>
                <a:ea typeface="Arial"/>
                <a:cs typeface="Arial"/>
                <a:sym typeface="Arial"/>
                <a:hlinkClick r:id="rId4">
                  <a:extLst>
                    <a:ext uri="{A12FA001-AC4F-418D-AE19-62706E023703}">
                      <ahyp:hlinkClr xmlns:ahyp="http://schemas.microsoft.com/office/drawing/2018/hyperlinkcolor" val="tx"/>
                    </a:ext>
                  </a:extLst>
                </a:hlinkClick>
              </a:rPr>
              <a:t>mikael.linden@csc.fi</a:t>
            </a:r>
            <a:endParaRPr sz="18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US" sz="1000" b="1" i="0" u="none" strike="noStrike" cap="none">
                <a:solidFill>
                  <a:schemeClr val="accent2"/>
                </a:solidFill>
                <a:latin typeface="Arial"/>
                <a:ea typeface="Arial"/>
                <a:cs typeface="Arial"/>
                <a:sym typeface="Arial"/>
              </a:rPr>
              <a:t>Webinar for end users 17 December 2019</a:t>
            </a:r>
            <a:br>
              <a:rPr lang="en-US" sz="1000" b="1" i="0" u="none" strike="noStrike" cap="none">
                <a:solidFill>
                  <a:schemeClr val="accent2"/>
                </a:solidFill>
                <a:latin typeface="Arial"/>
                <a:ea typeface="Arial"/>
                <a:cs typeface="Arial"/>
                <a:sym typeface="Arial"/>
              </a:rPr>
            </a:br>
            <a:r>
              <a:rPr lang="en-US" sz="1000" b="1" i="0" u="none" strike="noStrike" cap="none">
                <a:solidFill>
                  <a:schemeClr val="accent2"/>
                </a:solidFill>
                <a:latin typeface="Arial"/>
                <a:ea typeface="Arial"/>
                <a:cs typeface="Arial"/>
                <a:sym typeface="Arial"/>
              </a:rPr>
              <a:t>Slides: https://tinyurl.com/rby5rmp </a:t>
            </a:r>
            <a:endParaRPr sz="1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749"/>
        <p:cNvGrpSpPr/>
        <p:nvPr/>
      </p:nvGrpSpPr>
      <p:grpSpPr>
        <a:xfrm>
          <a:off x="0" y="0"/>
          <a:ext cx="0" cy="0"/>
          <a:chOff x="0" y="0"/>
          <a:chExt cx="0" cy="0"/>
        </a:xfrm>
      </p:grpSpPr>
      <p:graphicFrame>
        <p:nvGraphicFramePr>
          <p:cNvPr id="750" name="Google Shape;750;p36"/>
          <p:cNvGraphicFramePr/>
          <p:nvPr/>
        </p:nvGraphicFramePr>
        <p:xfrm>
          <a:off x="6376085" y="1750498"/>
          <a:ext cx="5549475" cy="3840510"/>
        </p:xfrm>
        <a:graphic>
          <a:graphicData uri="http://schemas.openxmlformats.org/drawingml/2006/table">
            <a:tbl>
              <a:tblPr firstRow="1" bandRow="1">
                <a:noFill/>
              </a:tblPr>
              <a:tblGrid>
                <a:gridCol w="1849825">
                  <a:extLst>
                    <a:ext uri="{9D8B030D-6E8A-4147-A177-3AD203B41FA5}">
                      <a16:colId xmlns:a16="http://schemas.microsoft.com/office/drawing/2014/main" val="20000"/>
                    </a:ext>
                  </a:extLst>
                </a:gridCol>
                <a:gridCol w="1849825">
                  <a:extLst>
                    <a:ext uri="{9D8B030D-6E8A-4147-A177-3AD203B41FA5}">
                      <a16:colId xmlns:a16="http://schemas.microsoft.com/office/drawing/2014/main" val="20001"/>
                    </a:ext>
                  </a:extLst>
                </a:gridCol>
                <a:gridCol w="1849825">
                  <a:extLst>
                    <a:ext uri="{9D8B030D-6E8A-4147-A177-3AD203B41FA5}">
                      <a16:colId xmlns:a16="http://schemas.microsoft.com/office/drawing/2014/main" val="20002"/>
                    </a:ext>
                  </a:extLst>
                </a:gridCol>
              </a:tblGrid>
              <a:tr h="370850">
                <a:tc>
                  <a:txBody>
                    <a:bodyPr/>
                    <a:lstStyle/>
                    <a:p>
                      <a:pPr marL="0" marR="0" lvl="0" indent="0" algn="r" rtl="0">
                        <a:lnSpc>
                          <a:spcPct val="100000"/>
                        </a:lnSpc>
                        <a:spcBef>
                          <a:spcPts val="0"/>
                        </a:spcBef>
                        <a:spcAft>
                          <a:spcPts val="0"/>
                        </a:spcAft>
                        <a:buClr>
                          <a:srgbClr val="000000"/>
                        </a:buClr>
                        <a:buSzPts val="1800"/>
                        <a:buFont typeface="Arial"/>
                        <a:buNone/>
                      </a:pPr>
                      <a:r>
                        <a:rPr lang="en-US" sz="1800" u="none" strike="noStrike" cap="none"/>
                        <a:t>Service Provider</a:t>
                      </a:r>
                      <a:endParaRPr sz="1400" u="none" strike="noStrike" cap="none"/>
                    </a:p>
                    <a:p>
                      <a:pPr marL="0" marR="0" lvl="0" indent="0" algn="r" rtl="0">
                        <a:lnSpc>
                          <a:spcPct val="100000"/>
                        </a:lnSpc>
                        <a:spcBef>
                          <a:spcPts val="0"/>
                        </a:spcBef>
                        <a:spcAft>
                          <a:spcPts val="0"/>
                        </a:spcAft>
                        <a:buClr>
                          <a:srgbClr val="000000"/>
                        </a:buClr>
                        <a:buSzPts val="1800"/>
                        <a:buFont typeface="Arial"/>
                        <a:buNone/>
                      </a:pPr>
                      <a:endParaRPr sz="1800" u="none" strike="noStrike" cap="none"/>
                    </a:p>
                    <a:p>
                      <a:pPr marL="0" marR="0" lvl="0" indent="0" algn="l" rtl="0">
                        <a:lnSpc>
                          <a:spcPct val="100000"/>
                        </a:lnSpc>
                        <a:spcBef>
                          <a:spcPts val="0"/>
                        </a:spcBef>
                        <a:spcAft>
                          <a:spcPts val="0"/>
                        </a:spcAft>
                        <a:buClr>
                          <a:srgbClr val="000000"/>
                        </a:buClr>
                        <a:buSzPts val="1800"/>
                        <a:buFont typeface="Arial"/>
                        <a:buNone/>
                      </a:pPr>
                      <a:r>
                        <a:rPr lang="en-US" sz="1800" u="none" strike="noStrike" cap="none"/>
                        <a:t>Home Organisation</a:t>
                      </a:r>
                      <a:endParaRPr sz="18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In EU/EEA or EC whitelist</a:t>
                      </a:r>
                      <a:endParaRPr sz="18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Outside EU/EEA or EC whitelist</a:t>
                      </a:r>
                      <a:endParaRPr sz="18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In EU/EEA or EC whitelist</a:t>
                      </a:r>
                      <a:endParaRPr sz="18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Yes</a:t>
                      </a:r>
                      <a:endParaRPr sz="18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Yes (with binding and enforceable commitments)</a:t>
                      </a:r>
                      <a:endParaRPr sz="18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Outside EU/EEA or EC whitelist</a:t>
                      </a:r>
                      <a:endParaRPr sz="1800" u="none" strike="noStrike" cap="none"/>
                    </a:p>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Yes</a:t>
                      </a:r>
                      <a:endParaRPr sz="18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(Yes)</a:t>
                      </a:r>
                      <a:endParaRPr sz="1800" u="none" strike="noStrike" cap="none"/>
                    </a:p>
                  </a:txBody>
                  <a:tcPr marL="91450" marR="91450" marT="45725" marB="45725"/>
                </a:tc>
                <a:extLst>
                  <a:ext uri="{0D108BD9-81ED-4DB2-BD59-A6C34878D82A}">
                    <a16:rowId xmlns:a16="http://schemas.microsoft.com/office/drawing/2014/main" val="10002"/>
                  </a:ext>
                </a:extLst>
              </a:tr>
            </a:tbl>
          </a:graphicData>
        </a:graphic>
      </p:graphicFrame>
      <p:sp>
        <p:nvSpPr>
          <p:cNvPr id="751" name="Google Shape;751;p36"/>
          <p:cNvSpPr txBox="1">
            <a:spLocks noGrp="1"/>
          </p:cNvSpPr>
          <p:nvPr>
            <p:ph type="title"/>
          </p:nvPr>
        </p:nvSpPr>
        <p:spPr>
          <a:xfrm>
            <a:off x="454525" y="204374"/>
            <a:ext cx="10515600" cy="9387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ED7D31"/>
              </a:buClr>
              <a:buSzPts val="2400"/>
              <a:buFont typeface="Calibri"/>
              <a:buNone/>
            </a:pPr>
            <a:r>
              <a:rPr lang="en-US" sz="3200" b="1" i="0" u="none" strike="noStrike" cap="none">
                <a:solidFill>
                  <a:srgbClr val="065081"/>
                </a:solidFill>
                <a:latin typeface="Calibri"/>
                <a:ea typeface="Calibri"/>
                <a:cs typeface="Calibri"/>
                <a:sym typeface="Calibri"/>
              </a:rPr>
              <a:t>In which countries SPs can commit to the CoCo</a:t>
            </a:r>
            <a:endParaRPr/>
          </a:p>
        </p:txBody>
      </p:sp>
      <p:sp>
        <p:nvSpPr>
          <p:cNvPr id="752" name="Google Shape;752;p36"/>
          <p:cNvSpPr txBox="1">
            <a:spLocks noGrp="1"/>
          </p:cNvSpPr>
          <p:nvPr>
            <p:ph type="sldNum" idx="12"/>
          </p:nvPr>
        </p:nvSpPr>
        <p:spPr>
          <a:xfrm>
            <a:off x="11439527" y="6523900"/>
            <a:ext cx="569700" cy="321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36</a:t>
            </a:fld>
            <a:endParaRPr sz="1400" b="0" i="0" u="none" strike="noStrike" cap="none">
              <a:solidFill>
                <a:srgbClr val="000000"/>
              </a:solidFill>
              <a:latin typeface="Arial"/>
              <a:ea typeface="Arial"/>
              <a:cs typeface="Arial"/>
              <a:sym typeface="Arial"/>
            </a:endParaRPr>
          </a:p>
        </p:txBody>
      </p:sp>
      <p:sp>
        <p:nvSpPr>
          <p:cNvPr id="753" name="Google Shape;753;p36"/>
          <p:cNvSpPr/>
          <p:nvPr/>
        </p:nvSpPr>
        <p:spPr>
          <a:xfrm>
            <a:off x="378941" y="1639330"/>
            <a:ext cx="5280600" cy="3416400"/>
          </a:xfrm>
          <a:prstGeom prst="rect">
            <a:avLst/>
          </a:prstGeom>
          <a:noFill/>
          <a:ln>
            <a:noFill/>
          </a:ln>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dk1"/>
              </a:buClr>
              <a:buSzPts val="2400"/>
              <a:buFont typeface="Arial"/>
              <a:buChar char="•"/>
            </a:pPr>
            <a:r>
              <a:rPr lang="en-US" sz="2400" b="1" i="0" u="none" strike="noStrike" cap="none">
                <a:solidFill>
                  <a:schemeClr val="dk1"/>
                </a:solidFill>
                <a:latin typeface="Calibri"/>
                <a:ea typeface="Calibri"/>
                <a:cs typeface="Calibri"/>
                <a:sym typeface="Calibri"/>
              </a:rPr>
              <a:t>SPs in EU and EEA </a:t>
            </a:r>
            <a:br>
              <a:rPr lang="en-US" sz="2400" b="0" i="0" u="none" strike="noStrike" cap="none">
                <a:solidFill>
                  <a:schemeClr val="dk1"/>
                </a:solidFill>
                <a:latin typeface="Calibri"/>
                <a:ea typeface="Calibri"/>
                <a:cs typeface="Calibri"/>
                <a:sym typeface="Calibri"/>
              </a:rPr>
            </a:br>
            <a:r>
              <a:rPr lang="en-US" sz="2400" b="0" i="0" u="none" strike="noStrike" cap="none">
                <a:solidFill>
                  <a:schemeClr val="dk1"/>
                </a:solidFill>
                <a:latin typeface="Calibri"/>
                <a:ea typeface="Calibri"/>
                <a:cs typeface="Calibri"/>
                <a:sym typeface="Calibri"/>
              </a:rPr>
              <a:t>(EU28 + Norway, Iceland, Liechtenstein)</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2400"/>
              <a:buFont typeface="Arial"/>
              <a:buChar char="•"/>
            </a:pPr>
            <a:r>
              <a:rPr lang="en-US" sz="2400" b="1" i="0" u="none" strike="noStrike" cap="none">
                <a:solidFill>
                  <a:schemeClr val="dk1"/>
                </a:solidFill>
                <a:latin typeface="Calibri"/>
                <a:ea typeface="Calibri"/>
                <a:cs typeface="Calibri"/>
                <a:sym typeface="Calibri"/>
              </a:rPr>
              <a:t>SPs in EC whitelist countries </a:t>
            </a:r>
            <a:r>
              <a:rPr lang="en-US" sz="2400" b="0" i="0" u="none" strike="noStrike" cap="none">
                <a:solidFill>
                  <a:schemeClr val="dk1"/>
                </a:solidFill>
                <a:latin typeface="Calibri"/>
                <a:ea typeface="Calibri"/>
                <a:cs typeface="Calibri"/>
                <a:sym typeface="Calibri"/>
              </a:rPr>
              <a:t>and international organisations </a:t>
            </a:r>
            <a:br>
              <a:rPr lang="en-US" sz="2400" b="0" i="0" u="none" strike="noStrike" cap="none">
                <a:solidFill>
                  <a:schemeClr val="dk1"/>
                </a:solidFill>
                <a:latin typeface="Calibri"/>
                <a:ea typeface="Calibri"/>
                <a:cs typeface="Calibri"/>
                <a:sym typeface="Calibri"/>
              </a:rPr>
            </a:br>
            <a:r>
              <a:rPr lang="en-US" sz="2400" b="0" i="0" u="none" strike="noStrike" cap="none">
                <a:solidFill>
                  <a:schemeClr val="dk1"/>
                </a:solidFill>
                <a:latin typeface="Calibri"/>
                <a:ea typeface="Calibri"/>
                <a:cs typeface="Calibri"/>
                <a:sym typeface="Calibri"/>
              </a:rPr>
              <a:t>(”providing adequate protection”)</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2400"/>
              <a:buFont typeface="Arial"/>
              <a:buChar char="•"/>
            </a:pPr>
            <a:r>
              <a:rPr lang="en-US" sz="2400" b="0" i="0" u="none" strike="noStrike" cap="none">
                <a:solidFill>
                  <a:schemeClr val="dk1"/>
                </a:solidFill>
                <a:latin typeface="Calibri"/>
                <a:ea typeface="Calibri"/>
                <a:cs typeface="Calibri"/>
                <a:sym typeface="Calibri"/>
              </a:rPr>
              <a:t>SPs in other countries and international organisations </a:t>
            </a:r>
            <a:br>
              <a:rPr lang="en-US" sz="2400" b="0" i="0" u="none" strike="noStrike" cap="none">
                <a:solidFill>
                  <a:schemeClr val="dk1"/>
                </a:solidFill>
                <a:latin typeface="Calibri"/>
                <a:ea typeface="Calibri"/>
                <a:cs typeface="Calibri"/>
                <a:sym typeface="Calibri"/>
              </a:rPr>
            </a:br>
            <a:r>
              <a:rPr lang="en-US" sz="2400" b="0" i="0" u="none" strike="noStrike" cap="none">
                <a:solidFill>
                  <a:schemeClr val="dk1"/>
                </a:solidFill>
                <a:latin typeface="Calibri"/>
                <a:ea typeface="Calibri"/>
                <a:cs typeface="Calibri"/>
                <a:sym typeface="Calibri"/>
              </a:rPr>
              <a:t>(Art. 46.2(e): ”together with binding and enforceable commitments”)</a:t>
            </a:r>
            <a:endParaRPr sz="2400" b="0" i="0" u="none" strike="noStrike" cap="none">
              <a:solidFill>
                <a:schemeClr val="dk1"/>
              </a:solidFill>
              <a:latin typeface="Calibri"/>
              <a:ea typeface="Calibri"/>
              <a:cs typeface="Calibri"/>
              <a:sym typeface="Calibri"/>
            </a:endParaRPr>
          </a:p>
        </p:txBody>
      </p:sp>
      <p:sp>
        <p:nvSpPr>
          <p:cNvPr id="754" name="Google Shape;754;p36"/>
          <p:cNvSpPr/>
          <p:nvPr/>
        </p:nvSpPr>
        <p:spPr>
          <a:xfrm>
            <a:off x="6316799" y="1640274"/>
            <a:ext cx="5692500" cy="4085548"/>
          </a:xfrm>
          <a:prstGeom prst="rect">
            <a:avLst/>
          </a:prstGeom>
          <a:noFill/>
          <a:ln w="38100" cap="flat" cmpd="sng">
            <a:solidFill>
              <a:schemeClr val="dk2"/>
            </a:solidFill>
            <a:prstDash val="solid"/>
            <a:round/>
            <a:headEnd type="none" w="sm" len="sm"/>
            <a:tailEnd type="none" w="sm" len="sm"/>
          </a:ln>
        </p:spPr>
        <p:txBody>
          <a:bodyPr spcFirstLastPara="1" wrap="square" lIns="91400" tIns="91400" rIns="91400" bIns="914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37"/>
          <p:cNvSpPr txBox="1">
            <a:spLocks noGrp="1"/>
          </p:cNvSpPr>
          <p:nvPr>
            <p:ph type="body" idx="1"/>
          </p:nvPr>
        </p:nvSpPr>
        <p:spPr>
          <a:xfrm>
            <a:off x="288575" y="1143075"/>
            <a:ext cx="4397100" cy="4351200"/>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SzPts val="2800"/>
              <a:buChar char="●"/>
            </a:pPr>
            <a:r>
              <a:rPr lang="en-US" dirty="0"/>
              <a:t>The Service Provider must use the attributes only for</a:t>
            </a:r>
            <a:r>
              <a:rPr lang="en-US" b="1" dirty="0"/>
              <a:t> enabling the end user access to the Service</a:t>
            </a:r>
            <a:r>
              <a:rPr lang="en-US" dirty="0"/>
              <a:t>.</a:t>
            </a:r>
            <a:endParaRPr dirty="0"/>
          </a:p>
          <a:p>
            <a:pPr marL="457200" lvl="0" indent="-406400" algn="l" rtl="0">
              <a:lnSpc>
                <a:spcPct val="90000"/>
              </a:lnSpc>
              <a:spcBef>
                <a:spcPts val="0"/>
              </a:spcBef>
              <a:spcAft>
                <a:spcPts val="0"/>
              </a:spcAft>
              <a:buSzPts val="2800"/>
              <a:buChar char="●"/>
            </a:pPr>
            <a:r>
              <a:rPr lang="en-US" dirty="0"/>
              <a:t>for other purpose</a:t>
            </a:r>
            <a:r>
              <a:rPr lang="en-US" b="1" dirty="0"/>
              <a:t> </a:t>
            </a:r>
            <a:r>
              <a:rPr lang="en-US" dirty="0"/>
              <a:t>only on user’s prior consent</a:t>
            </a:r>
            <a:endParaRPr dirty="0"/>
          </a:p>
          <a:p>
            <a:pPr marL="457200" lvl="0" indent="-406400" algn="l" rtl="0">
              <a:lnSpc>
                <a:spcPct val="90000"/>
              </a:lnSpc>
              <a:spcBef>
                <a:spcPts val="0"/>
              </a:spcBef>
              <a:spcAft>
                <a:spcPts val="0"/>
              </a:spcAft>
              <a:buSzPts val="2800"/>
              <a:buChar char="●"/>
            </a:pPr>
            <a:r>
              <a:rPr lang="en-US" dirty="0"/>
              <a:t>The Service Provider must request only Attributes that are </a:t>
            </a:r>
            <a:r>
              <a:rPr lang="en-US" b="1" dirty="0"/>
              <a:t>adequate, relevant and not excessive</a:t>
            </a:r>
            <a:r>
              <a:rPr lang="en-US" dirty="0"/>
              <a:t> for enabling the end user access the service</a:t>
            </a:r>
            <a:endParaRPr dirty="0"/>
          </a:p>
        </p:txBody>
      </p:sp>
      <p:sp>
        <p:nvSpPr>
          <p:cNvPr id="760" name="Google Shape;760;p37"/>
          <p:cNvSpPr txBox="1">
            <a:spLocks noGrp="1"/>
          </p:cNvSpPr>
          <p:nvPr>
            <p:ph type="title"/>
          </p:nvPr>
        </p:nvSpPr>
        <p:spPr>
          <a:xfrm>
            <a:off x="107100" y="-240075"/>
            <a:ext cx="12084900" cy="1539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For what purpose </a:t>
            </a:r>
            <a:r>
              <a:rPr lang="en-US" dirty="0">
                <a:solidFill>
                  <a:srgbClr val="C00000"/>
                </a:solidFill>
                <a:highlight>
                  <a:srgbClr val="C0C0C0"/>
                </a:highlight>
              </a:rPr>
              <a:t>my attributes can be used</a:t>
            </a:r>
            <a:r>
              <a:rPr lang="en-US" dirty="0">
                <a:solidFill>
                  <a:schemeClr val="dk2"/>
                </a:solidFill>
              </a:rPr>
              <a:t>?</a:t>
            </a:r>
            <a:endParaRPr dirty="0">
              <a:solidFill>
                <a:schemeClr val="dk2"/>
              </a:solidFill>
            </a:endParaRPr>
          </a:p>
          <a:p>
            <a:pPr marL="0" lvl="0" indent="0" algn="l" rtl="0">
              <a:lnSpc>
                <a:spcPct val="90000"/>
              </a:lnSpc>
              <a:spcBef>
                <a:spcPts val="0"/>
              </a:spcBef>
              <a:spcAft>
                <a:spcPts val="0"/>
              </a:spcAft>
              <a:buSzPts val="3200"/>
              <a:buNone/>
            </a:pPr>
            <a:r>
              <a:rPr lang="en-US" dirty="0">
                <a:solidFill>
                  <a:schemeClr val="dk2"/>
                </a:solidFill>
              </a:rPr>
              <a:t>Which of my attributes an SP can request?</a:t>
            </a:r>
            <a:endParaRPr dirty="0">
              <a:solidFill>
                <a:schemeClr val="dk2"/>
              </a:solidFill>
            </a:endParaRPr>
          </a:p>
        </p:txBody>
      </p:sp>
      <p:sp>
        <p:nvSpPr>
          <p:cNvPr id="761" name="Google Shape;761;p37"/>
          <p:cNvSpPr txBox="1">
            <a:spLocks noGrp="1"/>
          </p:cNvSpPr>
          <p:nvPr>
            <p:ph type="sldNum" idx="12"/>
          </p:nvPr>
        </p:nvSpPr>
        <p:spPr>
          <a:xfrm>
            <a:off x="11439527" y="6523900"/>
            <a:ext cx="569700" cy="321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37</a:t>
            </a:fld>
            <a:endParaRPr sz="1400" b="0" i="0" u="none" strike="noStrike" cap="none">
              <a:solidFill>
                <a:srgbClr val="000000"/>
              </a:solidFill>
              <a:latin typeface="Arial"/>
              <a:ea typeface="Arial"/>
              <a:cs typeface="Arial"/>
              <a:sym typeface="Arial"/>
            </a:endParaRPr>
          </a:p>
        </p:txBody>
      </p:sp>
      <p:graphicFrame>
        <p:nvGraphicFramePr>
          <p:cNvPr id="762" name="Google Shape;762;p37"/>
          <p:cNvGraphicFramePr/>
          <p:nvPr/>
        </p:nvGraphicFramePr>
        <p:xfrm>
          <a:off x="4683201" y="1657650"/>
          <a:ext cx="6525550" cy="4413245"/>
        </p:xfrm>
        <a:graphic>
          <a:graphicData uri="http://schemas.openxmlformats.org/drawingml/2006/table">
            <a:tbl>
              <a:tblPr>
                <a:noFill/>
              </a:tblPr>
              <a:tblGrid>
                <a:gridCol w="1936075">
                  <a:extLst>
                    <a:ext uri="{9D8B030D-6E8A-4147-A177-3AD203B41FA5}">
                      <a16:colId xmlns:a16="http://schemas.microsoft.com/office/drawing/2014/main" val="20000"/>
                    </a:ext>
                  </a:extLst>
                </a:gridCol>
                <a:gridCol w="4589475">
                  <a:extLst>
                    <a:ext uri="{9D8B030D-6E8A-4147-A177-3AD203B41FA5}">
                      <a16:colId xmlns:a16="http://schemas.microsoft.com/office/drawing/2014/main" val="20001"/>
                    </a:ext>
                  </a:extLst>
                </a:gridCol>
              </a:tblGrid>
              <a:tr h="699775">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Authorisation</a:t>
                      </a:r>
                      <a:endParaRPr sz="16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User’s </a:t>
                      </a:r>
                      <a:r>
                        <a:rPr lang="en-US" sz="1600" b="1" u="none" strike="noStrike" cap="none"/>
                        <a:t>role</a:t>
                      </a:r>
                      <a:r>
                        <a:rPr lang="en-US" sz="1600" u="none" strike="noStrike" cap="none"/>
                        <a:t> and </a:t>
                      </a:r>
                      <a:r>
                        <a:rPr lang="en-US" sz="1600" b="1" u="none" strike="noStrike" cap="none"/>
                        <a:t>affiliation</a:t>
                      </a:r>
                      <a:r>
                        <a:rPr lang="en-US" sz="1600" u="none" strike="noStrike" cap="none"/>
                        <a:t> used for deciding if they can access</a:t>
                      </a:r>
                      <a:endParaRPr sz="1600" u="none" strike="noStrike" cap="none"/>
                    </a:p>
                  </a:txBody>
                  <a:tcPr marL="91425" marR="91425" marT="91425" marB="91425"/>
                </a:tc>
                <a:extLst>
                  <a:ext uri="{0D108BD9-81ED-4DB2-BD59-A6C34878D82A}">
                    <a16:rowId xmlns:a16="http://schemas.microsoft.com/office/drawing/2014/main" val="10000"/>
                  </a:ext>
                </a:extLst>
              </a:tr>
              <a:tr h="699775">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Identification</a:t>
                      </a:r>
                      <a:endParaRPr sz="16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Service needs </a:t>
                      </a:r>
                      <a:r>
                        <a:rPr lang="en-US" sz="1600" b="1" u="none" strike="noStrike" cap="none"/>
                        <a:t>personal identifier </a:t>
                      </a:r>
                      <a:r>
                        <a:rPr lang="en-US" sz="1600" u="none" strike="noStrike" cap="none"/>
                        <a:t>to separate users’ files, datasets, pages, postings, ...</a:t>
                      </a:r>
                      <a:endParaRPr sz="1600" u="none" strike="noStrike" cap="none"/>
                    </a:p>
                  </a:txBody>
                  <a:tcPr marL="91425" marR="91425" marT="91425" marB="91425"/>
                </a:tc>
                <a:extLst>
                  <a:ext uri="{0D108BD9-81ED-4DB2-BD59-A6C34878D82A}">
                    <a16:rowId xmlns:a16="http://schemas.microsoft.com/office/drawing/2014/main" val="10001"/>
                  </a:ext>
                </a:extLst>
              </a:tr>
              <a:tr h="699775">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Transferring real-world trust online</a:t>
                      </a:r>
                      <a:endParaRPr sz="16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User’s name </a:t>
                      </a:r>
                      <a:r>
                        <a:rPr lang="en-US" sz="1600" u="none" strike="noStrike" cap="none"/>
                        <a:t>can be released if the user community knows each other by name in real world</a:t>
                      </a:r>
                      <a:endParaRPr sz="1600" u="none" strike="noStrike" cap="none"/>
                    </a:p>
                  </a:txBody>
                  <a:tcPr marL="91425" marR="91425" marT="91425" marB="91425"/>
                </a:tc>
                <a:extLst>
                  <a:ext uri="{0D108BD9-81ED-4DB2-BD59-A6C34878D82A}">
                    <a16:rowId xmlns:a16="http://schemas.microsoft.com/office/drawing/2014/main" val="10002"/>
                  </a:ext>
                </a:extLst>
              </a:tr>
              <a:tr h="699775">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Researcher unambiguity</a:t>
                      </a:r>
                      <a:endParaRPr sz="16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Associating </a:t>
                      </a:r>
                      <a:r>
                        <a:rPr lang="en-US" sz="1600" b="1" u="none" strike="noStrike" cap="none"/>
                        <a:t>scientific contribution to proper person</a:t>
                      </a:r>
                      <a:endParaRPr sz="1600" b="1" u="none" strike="noStrike" cap="none"/>
                    </a:p>
                  </a:txBody>
                  <a:tcPr marL="91425" marR="91425" marT="91425" marB="91425"/>
                </a:tc>
                <a:extLst>
                  <a:ext uri="{0D108BD9-81ED-4DB2-BD59-A6C34878D82A}">
                    <a16:rowId xmlns:a16="http://schemas.microsoft.com/office/drawing/2014/main" val="10003"/>
                  </a:ext>
                </a:extLst>
              </a:tr>
              <a:tr h="699775">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Accounting and billing</a:t>
                      </a:r>
                      <a:endParaRPr sz="16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Monitoring consumption of resources </a:t>
                      </a:r>
                      <a:r>
                        <a:rPr lang="en-US" sz="1600" u="none" strike="noStrike" cap="none"/>
                        <a:t>e.g. compute capacity</a:t>
                      </a:r>
                      <a:endParaRPr sz="1600" u="none" strike="noStrike" cap="none"/>
                    </a:p>
                  </a:txBody>
                  <a:tcPr marL="91425" marR="91425" marT="91425" marB="91425"/>
                </a:tc>
                <a:extLst>
                  <a:ext uri="{0D108BD9-81ED-4DB2-BD59-A6C34878D82A}">
                    <a16:rowId xmlns:a16="http://schemas.microsoft.com/office/drawing/2014/main" val="10004"/>
                  </a:ext>
                </a:extLst>
              </a:tr>
              <a:tr h="699775">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Information security</a:t>
                      </a:r>
                      <a:endParaRPr sz="16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Ensuring service integrity, confidentiality and availability (e.g. incident response)</a:t>
                      </a:r>
                      <a:endParaRPr sz="1600" u="none" strike="noStrike" cap="none"/>
                    </a:p>
                  </a:txBody>
                  <a:tcPr marL="91425" marR="91425" marT="91425" marB="91425"/>
                </a:tc>
                <a:extLst>
                  <a:ext uri="{0D108BD9-81ED-4DB2-BD59-A6C34878D82A}">
                    <a16:rowId xmlns:a16="http://schemas.microsoft.com/office/drawing/2014/main" val="10005"/>
                  </a:ext>
                </a:extLst>
              </a:tr>
            </a:tbl>
          </a:graphicData>
        </a:graphic>
      </p:graphicFrame>
      <p:sp>
        <p:nvSpPr>
          <p:cNvPr id="763" name="Google Shape;763;p37"/>
          <p:cNvSpPr/>
          <p:nvPr/>
        </p:nvSpPr>
        <p:spPr>
          <a:xfrm rot="-5400000">
            <a:off x="8735700" y="3361925"/>
            <a:ext cx="6231600" cy="68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2"/>
                </a:solidFill>
                <a:latin typeface="Arial"/>
                <a:ea typeface="Arial"/>
                <a:cs typeface="Arial"/>
                <a:sym typeface="Arial"/>
              </a:rPr>
              <a:t>from: Mikael Linden, </a:t>
            </a:r>
            <a:r>
              <a:rPr lang="en-US" sz="1800" b="0" i="0" u="sng" strike="noStrike" cap="none">
                <a:solidFill>
                  <a:schemeClr val="dk2"/>
                </a:solidFill>
                <a:latin typeface="Arial"/>
                <a:ea typeface="Arial"/>
                <a:cs typeface="Arial"/>
                <a:sym typeface="Arial"/>
                <a:hlinkClick r:id="rId3">
                  <a:extLst>
                    <a:ext uri="{A12FA001-AC4F-418D-AE19-62706E023703}">
                      <ahyp:hlinkClr xmlns:ahyp="http://schemas.microsoft.com/office/drawing/2018/hyperlinkcolor" val="tx"/>
                    </a:ext>
                  </a:extLst>
                </a:hlinkClick>
              </a:rPr>
              <a:t>mikael.linden@csc.fi</a:t>
            </a:r>
            <a:endParaRPr sz="1800" b="0" i="0" u="none" strike="noStrike" cap="none">
              <a:solidFill>
                <a:schemeClr val="dk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US" sz="1000" b="1" i="0" u="none" strike="noStrike" cap="none">
                <a:solidFill>
                  <a:schemeClr val="dk2"/>
                </a:solidFill>
                <a:latin typeface="Arial"/>
                <a:ea typeface="Arial"/>
                <a:cs typeface="Arial"/>
                <a:sym typeface="Arial"/>
              </a:rPr>
              <a:t>Webinar for end users 17 December 2019</a:t>
            </a:r>
            <a:br>
              <a:rPr lang="en-US" sz="1000" b="1" i="0" u="none" strike="noStrike" cap="none">
                <a:solidFill>
                  <a:schemeClr val="dk2"/>
                </a:solidFill>
                <a:latin typeface="Arial"/>
                <a:ea typeface="Arial"/>
                <a:cs typeface="Arial"/>
                <a:sym typeface="Arial"/>
              </a:rPr>
            </a:br>
            <a:r>
              <a:rPr lang="en-US" sz="1000" b="1" i="0" u="none" strike="noStrike" cap="none">
                <a:solidFill>
                  <a:schemeClr val="dk2"/>
                </a:solidFill>
                <a:latin typeface="Arial"/>
                <a:ea typeface="Arial"/>
                <a:cs typeface="Arial"/>
                <a:sym typeface="Arial"/>
              </a:rPr>
              <a:t>Slides: https://tinyurl.com/rby5rmp </a:t>
            </a:r>
            <a:endParaRPr sz="1000" b="0" i="0" u="none" strike="noStrike" cap="none">
              <a:solidFill>
                <a:schemeClr val="dk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chemeClr val="dk2"/>
              </a:solidFill>
              <a:latin typeface="Arial"/>
              <a:ea typeface="Arial"/>
              <a:cs typeface="Arial"/>
              <a:sym typeface="Arial"/>
            </a:endParaRPr>
          </a:p>
        </p:txBody>
      </p:sp>
      <p:sp>
        <p:nvSpPr>
          <p:cNvPr id="764" name="Google Shape;764;p37"/>
          <p:cNvSpPr/>
          <p:nvPr/>
        </p:nvSpPr>
        <p:spPr>
          <a:xfrm>
            <a:off x="5401546" y="1200029"/>
            <a:ext cx="5327542" cy="94487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i="0" u="none" strike="noStrike" cap="none">
                <a:solidFill>
                  <a:srgbClr val="000000"/>
                </a:solidFill>
                <a:latin typeface="Arial"/>
                <a:ea typeface="Arial"/>
                <a:cs typeface="Arial"/>
                <a:sym typeface="Arial"/>
              </a:rPr>
              <a:t>Examples of enabling access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38"/>
          <p:cNvSpPr/>
          <p:nvPr/>
        </p:nvSpPr>
        <p:spPr>
          <a:xfrm>
            <a:off x="8867925" y="1603925"/>
            <a:ext cx="2882100" cy="2454900"/>
          </a:xfrm>
          <a:prstGeom prst="cloudCallout">
            <a:avLst>
              <a:gd name="adj1" fmla="val 2"/>
              <a:gd name="adj2" fmla="val 24782"/>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38"/>
          <p:cNvSpPr txBox="1">
            <a:spLocks noGrp="1"/>
          </p:cNvSpPr>
          <p:nvPr>
            <p:ph type="body" idx="1"/>
          </p:nvPr>
        </p:nvSpPr>
        <p:spPr>
          <a:xfrm>
            <a:off x="454522" y="1512658"/>
            <a:ext cx="10515600" cy="4351200"/>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Clr>
                <a:srgbClr val="004359"/>
              </a:buClr>
              <a:buSzPts val="2400"/>
              <a:buNone/>
            </a:pPr>
            <a:endParaRPr u="sng"/>
          </a:p>
          <a:p>
            <a:pPr marL="0" lvl="0" indent="0" algn="l" rtl="0">
              <a:lnSpc>
                <a:spcPct val="80000"/>
              </a:lnSpc>
              <a:spcBef>
                <a:spcPts val="1000"/>
              </a:spcBef>
              <a:spcAft>
                <a:spcPts val="0"/>
              </a:spcAft>
              <a:buClr>
                <a:srgbClr val="004359"/>
              </a:buClr>
              <a:buSzPts val="2400"/>
              <a:buNone/>
            </a:pPr>
            <a:r>
              <a:rPr lang="en-US"/>
              <a:t>SP can transfer attributes </a:t>
            </a:r>
            <a:r>
              <a:rPr lang="en-US" b="1"/>
              <a:t>to 3rd parties </a:t>
            </a:r>
            <a:r>
              <a:rPr lang="en-US"/>
              <a:t>if</a:t>
            </a:r>
            <a:endParaRPr/>
          </a:p>
          <a:p>
            <a:pPr marL="685800" lvl="1" indent="-228600" algn="l" rtl="0">
              <a:lnSpc>
                <a:spcPct val="80000"/>
              </a:lnSpc>
              <a:spcBef>
                <a:spcPts val="500"/>
              </a:spcBef>
              <a:spcAft>
                <a:spcPts val="0"/>
              </a:spcAft>
              <a:buClr>
                <a:srgbClr val="004359"/>
              </a:buClr>
              <a:buSzPts val="2400"/>
              <a:buChar char="•"/>
            </a:pPr>
            <a:r>
              <a:rPr lang="en-US"/>
              <a:t>3rd party is a </a:t>
            </a:r>
            <a:r>
              <a:rPr lang="en-US" b="1"/>
              <a:t>data processor for the SP</a:t>
            </a:r>
            <a:r>
              <a:rPr lang="en-US"/>
              <a:t>, </a:t>
            </a:r>
            <a:r>
              <a:rPr lang="en-US" b="1"/>
              <a:t>or</a:t>
            </a:r>
            <a:endParaRPr b="1"/>
          </a:p>
          <a:p>
            <a:pPr marL="685800" lvl="1" indent="-228600" algn="l" rtl="0">
              <a:lnSpc>
                <a:spcPct val="80000"/>
              </a:lnSpc>
              <a:spcBef>
                <a:spcPts val="500"/>
              </a:spcBef>
              <a:spcAft>
                <a:spcPts val="0"/>
              </a:spcAft>
              <a:buClr>
                <a:srgbClr val="004359"/>
              </a:buClr>
              <a:buSzPts val="2400"/>
              <a:buChar char="•"/>
            </a:pPr>
            <a:r>
              <a:rPr lang="en-US"/>
              <a:t>3rd party is </a:t>
            </a:r>
            <a:r>
              <a:rPr lang="en-US" b="1"/>
              <a:t>committed to the CoCo</a:t>
            </a:r>
            <a:r>
              <a:rPr lang="en-US"/>
              <a:t>, or</a:t>
            </a:r>
            <a:endParaRPr/>
          </a:p>
          <a:p>
            <a:pPr marL="685800" lvl="1" indent="-228600" algn="l" rtl="0">
              <a:lnSpc>
                <a:spcPct val="80000"/>
              </a:lnSpc>
              <a:spcBef>
                <a:spcPts val="500"/>
              </a:spcBef>
              <a:spcAft>
                <a:spcPts val="0"/>
              </a:spcAft>
              <a:buClr>
                <a:srgbClr val="004359"/>
              </a:buClr>
              <a:buSzPts val="2400"/>
              <a:buChar char="•"/>
            </a:pPr>
            <a:r>
              <a:rPr lang="en-US" b="1"/>
              <a:t>User consents to the transfer</a:t>
            </a:r>
            <a:endParaRPr b="1"/>
          </a:p>
          <a:p>
            <a:pPr marL="0" lvl="0" indent="0" algn="l" rtl="0">
              <a:lnSpc>
                <a:spcPct val="80000"/>
              </a:lnSpc>
              <a:spcBef>
                <a:spcPts val="1000"/>
              </a:spcBef>
              <a:spcAft>
                <a:spcPts val="0"/>
              </a:spcAft>
              <a:buClr>
                <a:srgbClr val="004359"/>
              </a:buClr>
              <a:buSzPts val="2400"/>
              <a:buNone/>
            </a:pPr>
            <a:endParaRPr/>
          </a:p>
          <a:p>
            <a:pPr marL="0" lvl="0" indent="0" algn="l" rtl="0">
              <a:lnSpc>
                <a:spcPct val="80000"/>
              </a:lnSpc>
              <a:spcBef>
                <a:spcPts val="1000"/>
              </a:spcBef>
              <a:spcAft>
                <a:spcPts val="0"/>
              </a:spcAft>
              <a:buClr>
                <a:srgbClr val="004359"/>
              </a:buClr>
              <a:buSzPts val="2400"/>
              <a:buNone/>
            </a:pPr>
            <a:r>
              <a:rPr lang="en-US"/>
              <a:t>SP can transfer attributes </a:t>
            </a:r>
            <a:r>
              <a:rPr lang="en-US" b="1"/>
              <a:t>to 3rd countries</a:t>
            </a:r>
            <a:r>
              <a:rPr lang="en-US"/>
              <a:t> if</a:t>
            </a:r>
            <a:endParaRPr/>
          </a:p>
          <a:p>
            <a:pPr marL="228600" lvl="0" indent="-228600" algn="l" rtl="0">
              <a:lnSpc>
                <a:spcPct val="80000"/>
              </a:lnSpc>
              <a:spcBef>
                <a:spcPts val="1000"/>
              </a:spcBef>
              <a:spcAft>
                <a:spcPts val="0"/>
              </a:spcAft>
              <a:buClr>
                <a:srgbClr val="004359"/>
              </a:buClr>
              <a:buSzPts val="2400"/>
              <a:buChar char="•"/>
            </a:pPr>
            <a:r>
              <a:rPr lang="en-US"/>
              <a:t>The receiver is </a:t>
            </a:r>
            <a:r>
              <a:rPr lang="en-US" b="1"/>
              <a:t>committed to an approved CoCo</a:t>
            </a:r>
            <a:r>
              <a:rPr lang="en-US"/>
              <a:t>, or</a:t>
            </a:r>
            <a:endParaRPr/>
          </a:p>
          <a:p>
            <a:pPr marL="228600" lvl="0" indent="-228600" algn="l" rtl="0">
              <a:lnSpc>
                <a:spcPct val="80000"/>
              </a:lnSpc>
              <a:spcBef>
                <a:spcPts val="1000"/>
              </a:spcBef>
              <a:spcAft>
                <a:spcPts val="0"/>
              </a:spcAft>
              <a:buClr>
                <a:srgbClr val="004359"/>
              </a:buClr>
              <a:buSzPts val="2400"/>
              <a:buChar char="•"/>
            </a:pPr>
            <a:r>
              <a:rPr lang="en-US"/>
              <a:t>other </a:t>
            </a:r>
            <a:r>
              <a:rPr lang="en-US" b="1"/>
              <a:t>appropriate measures </a:t>
            </a:r>
            <a:r>
              <a:rPr lang="en-US"/>
              <a:t>(e.g. </a:t>
            </a:r>
            <a:r>
              <a:rPr lang="en-US" b="1"/>
              <a:t>EC model contracts, consent</a:t>
            </a:r>
            <a:r>
              <a:rPr lang="en-US"/>
              <a:t>)</a:t>
            </a:r>
            <a:endParaRPr/>
          </a:p>
        </p:txBody>
      </p:sp>
      <p:sp>
        <p:nvSpPr>
          <p:cNvPr id="772" name="Google Shape;772;p38"/>
          <p:cNvSpPr txBox="1">
            <a:spLocks noGrp="1"/>
          </p:cNvSpPr>
          <p:nvPr>
            <p:ph type="title"/>
          </p:nvPr>
        </p:nvSpPr>
        <p:spPr>
          <a:xfrm>
            <a:off x="66601" y="412200"/>
            <a:ext cx="10515600" cy="9387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ED7D31"/>
              </a:buClr>
              <a:buSzPts val="2400"/>
              <a:buFont typeface="Calibri"/>
              <a:buNone/>
            </a:pPr>
            <a:r>
              <a:rPr lang="en-US" dirty="0">
                <a:solidFill>
                  <a:schemeClr val="dk2"/>
                </a:solidFill>
              </a:rPr>
              <a:t>Can the SP relay my attributes to a </a:t>
            </a:r>
            <a:r>
              <a:rPr lang="en-US" dirty="0">
                <a:solidFill>
                  <a:srgbClr val="C00000"/>
                </a:solidFill>
              </a:rPr>
              <a:t>third party</a:t>
            </a:r>
            <a:r>
              <a:rPr lang="en-US" dirty="0">
                <a:solidFill>
                  <a:schemeClr val="dk2"/>
                </a:solidFill>
              </a:rPr>
              <a:t>?</a:t>
            </a:r>
            <a:endParaRPr dirty="0">
              <a:solidFill>
                <a:schemeClr val="dk2"/>
              </a:solidFill>
            </a:endParaRPr>
          </a:p>
        </p:txBody>
      </p:sp>
      <p:sp>
        <p:nvSpPr>
          <p:cNvPr id="773" name="Google Shape;773;p38"/>
          <p:cNvSpPr txBox="1">
            <a:spLocks noGrp="1"/>
          </p:cNvSpPr>
          <p:nvPr>
            <p:ph type="sldNum" idx="12"/>
          </p:nvPr>
        </p:nvSpPr>
        <p:spPr>
          <a:xfrm>
            <a:off x="11439527" y="6523900"/>
            <a:ext cx="569700" cy="321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38</a:t>
            </a:fld>
            <a:endParaRPr sz="1400" b="0" i="0" u="none" strike="noStrike" cap="none">
              <a:solidFill>
                <a:srgbClr val="000000"/>
              </a:solidFill>
              <a:latin typeface="Arial"/>
              <a:ea typeface="Arial"/>
              <a:cs typeface="Arial"/>
              <a:sym typeface="Arial"/>
            </a:endParaRPr>
          </a:p>
        </p:txBody>
      </p:sp>
      <p:sp>
        <p:nvSpPr>
          <p:cNvPr id="774" name="Google Shape;774;p38"/>
          <p:cNvSpPr/>
          <p:nvPr/>
        </p:nvSpPr>
        <p:spPr>
          <a:xfrm>
            <a:off x="7886700" y="2600325"/>
            <a:ext cx="619200" cy="504900"/>
          </a:xfrm>
          <a:prstGeom prst="rect">
            <a:avLst/>
          </a:prstGeom>
          <a:solidFill>
            <a:srgbClr val="FFE599"/>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HO</a:t>
            </a:r>
            <a:endParaRPr sz="1800" b="0" i="0" u="none" strike="noStrike" cap="none">
              <a:solidFill>
                <a:schemeClr val="dk1"/>
              </a:solidFill>
              <a:latin typeface="Calibri"/>
              <a:ea typeface="Calibri"/>
              <a:cs typeface="Calibri"/>
              <a:sym typeface="Calibri"/>
            </a:endParaRPr>
          </a:p>
        </p:txBody>
      </p:sp>
      <p:sp>
        <p:nvSpPr>
          <p:cNvPr id="775" name="Google Shape;775;p38"/>
          <p:cNvSpPr/>
          <p:nvPr/>
        </p:nvSpPr>
        <p:spPr>
          <a:xfrm>
            <a:off x="9029701" y="2600325"/>
            <a:ext cx="1057200" cy="504900"/>
          </a:xfrm>
          <a:prstGeom prst="rect">
            <a:avLst/>
          </a:prstGeom>
          <a:solidFill>
            <a:srgbClr val="FFE599"/>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CoCo  SP</a:t>
            </a:r>
            <a:endParaRPr sz="1800" b="0" i="0" u="none" strike="noStrike" cap="none">
              <a:solidFill>
                <a:schemeClr val="dk1"/>
              </a:solidFill>
              <a:latin typeface="Calibri"/>
              <a:ea typeface="Calibri"/>
              <a:cs typeface="Calibri"/>
              <a:sym typeface="Calibri"/>
            </a:endParaRPr>
          </a:p>
        </p:txBody>
      </p:sp>
      <p:sp>
        <p:nvSpPr>
          <p:cNvPr id="776" name="Google Shape;776;p38"/>
          <p:cNvSpPr/>
          <p:nvPr/>
        </p:nvSpPr>
        <p:spPr>
          <a:xfrm>
            <a:off x="10582275" y="1962150"/>
            <a:ext cx="762000" cy="504900"/>
          </a:xfrm>
          <a:prstGeom prst="rect">
            <a:avLst/>
          </a:prstGeom>
          <a:solidFill>
            <a:srgbClr val="FFE599"/>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CoCoSP</a:t>
            </a:r>
            <a:endParaRPr sz="1800" b="0" i="0" u="none" strike="noStrike" cap="none">
              <a:solidFill>
                <a:schemeClr val="dk1"/>
              </a:solidFill>
              <a:latin typeface="Calibri"/>
              <a:ea typeface="Calibri"/>
              <a:cs typeface="Calibri"/>
              <a:sym typeface="Calibri"/>
            </a:endParaRPr>
          </a:p>
        </p:txBody>
      </p:sp>
      <p:sp>
        <p:nvSpPr>
          <p:cNvPr id="777" name="Google Shape;777;p38"/>
          <p:cNvSpPr/>
          <p:nvPr/>
        </p:nvSpPr>
        <p:spPr>
          <a:xfrm>
            <a:off x="10582275" y="2600324"/>
            <a:ext cx="762000" cy="504900"/>
          </a:xfrm>
          <a:prstGeom prst="rect">
            <a:avLst/>
          </a:prstGeom>
          <a:solidFill>
            <a:srgbClr val="FFE599"/>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CoCoSP</a:t>
            </a:r>
            <a:endParaRPr sz="1800" b="0" i="0" u="none" strike="noStrike" cap="none">
              <a:solidFill>
                <a:schemeClr val="dk1"/>
              </a:solidFill>
              <a:latin typeface="Calibri"/>
              <a:ea typeface="Calibri"/>
              <a:cs typeface="Calibri"/>
              <a:sym typeface="Calibri"/>
            </a:endParaRPr>
          </a:p>
        </p:txBody>
      </p:sp>
      <p:sp>
        <p:nvSpPr>
          <p:cNvPr id="778" name="Google Shape;778;p38"/>
          <p:cNvSpPr/>
          <p:nvPr/>
        </p:nvSpPr>
        <p:spPr>
          <a:xfrm>
            <a:off x="10582275" y="3155723"/>
            <a:ext cx="762000" cy="504900"/>
          </a:xfrm>
          <a:prstGeom prst="rect">
            <a:avLst/>
          </a:prstGeom>
          <a:solidFill>
            <a:srgbClr val="FFE599"/>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CoCoSP</a:t>
            </a:r>
            <a:endParaRPr sz="1800" b="0" i="0" u="none" strike="noStrike" cap="none">
              <a:solidFill>
                <a:schemeClr val="dk1"/>
              </a:solidFill>
              <a:latin typeface="Calibri"/>
              <a:ea typeface="Calibri"/>
              <a:cs typeface="Calibri"/>
              <a:sym typeface="Calibri"/>
            </a:endParaRPr>
          </a:p>
        </p:txBody>
      </p:sp>
      <p:cxnSp>
        <p:nvCxnSpPr>
          <p:cNvPr id="779" name="Google Shape;779;p38"/>
          <p:cNvCxnSpPr>
            <a:stCxn id="774" idx="3"/>
            <a:endCxn id="775" idx="1"/>
          </p:cNvCxnSpPr>
          <p:nvPr/>
        </p:nvCxnSpPr>
        <p:spPr>
          <a:xfrm>
            <a:off x="8505900" y="2852775"/>
            <a:ext cx="5238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780" name="Google Shape;780;p38"/>
          <p:cNvCxnSpPr>
            <a:endCxn id="776" idx="1"/>
          </p:cNvCxnSpPr>
          <p:nvPr/>
        </p:nvCxnSpPr>
        <p:spPr>
          <a:xfrm rot="10800000" flipH="1">
            <a:off x="10086975" y="2214600"/>
            <a:ext cx="495300" cy="652500"/>
          </a:xfrm>
          <a:prstGeom prst="straightConnector1">
            <a:avLst/>
          </a:prstGeom>
          <a:noFill/>
          <a:ln w="9525" cap="flat" cmpd="sng">
            <a:solidFill>
              <a:schemeClr val="accent1"/>
            </a:solidFill>
            <a:prstDash val="solid"/>
            <a:miter lim="800000"/>
            <a:headEnd type="none" w="sm" len="sm"/>
            <a:tailEnd type="triangle" w="med" len="med"/>
          </a:ln>
        </p:spPr>
      </p:cxnSp>
      <p:cxnSp>
        <p:nvCxnSpPr>
          <p:cNvPr id="781" name="Google Shape;781;p38"/>
          <p:cNvCxnSpPr>
            <a:stCxn id="775" idx="3"/>
            <a:endCxn id="777" idx="1"/>
          </p:cNvCxnSpPr>
          <p:nvPr/>
        </p:nvCxnSpPr>
        <p:spPr>
          <a:xfrm>
            <a:off x="10086901" y="2852775"/>
            <a:ext cx="495300" cy="0"/>
          </a:xfrm>
          <a:prstGeom prst="straightConnector1">
            <a:avLst/>
          </a:prstGeom>
          <a:noFill/>
          <a:ln w="9525" cap="flat" cmpd="sng">
            <a:solidFill>
              <a:schemeClr val="accent1"/>
            </a:solidFill>
            <a:prstDash val="solid"/>
            <a:miter lim="800000"/>
            <a:headEnd type="none" w="sm" len="sm"/>
            <a:tailEnd type="triangle" w="med" len="med"/>
          </a:ln>
        </p:spPr>
      </p:cxnSp>
      <p:cxnSp>
        <p:nvCxnSpPr>
          <p:cNvPr id="782" name="Google Shape;782;p38"/>
          <p:cNvCxnSpPr>
            <a:endCxn id="778" idx="1"/>
          </p:cNvCxnSpPr>
          <p:nvPr/>
        </p:nvCxnSpPr>
        <p:spPr>
          <a:xfrm>
            <a:off x="10086975" y="2852873"/>
            <a:ext cx="495300" cy="555300"/>
          </a:xfrm>
          <a:prstGeom prst="straightConnector1">
            <a:avLst/>
          </a:prstGeom>
          <a:noFill/>
          <a:ln w="9525" cap="flat" cmpd="sng">
            <a:solidFill>
              <a:schemeClr val="accent1"/>
            </a:solidFill>
            <a:prstDash val="solid"/>
            <a:miter lim="800000"/>
            <a:headEnd type="none" w="sm" len="sm"/>
            <a:tailEnd type="triangle" w="med" len="med"/>
          </a:ln>
        </p:spPr>
      </p:cxnSp>
      <p:sp>
        <p:nvSpPr>
          <p:cNvPr id="783" name="Google Shape;783;p38"/>
          <p:cNvSpPr/>
          <p:nvPr/>
        </p:nvSpPr>
        <p:spPr>
          <a:xfrm>
            <a:off x="8051565" y="3223467"/>
            <a:ext cx="19344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IdP/SP proxy setup</a:t>
            </a:r>
            <a:endParaRPr sz="1800" b="0" i="0" u="none" strike="noStrike" cap="none">
              <a:solidFill>
                <a:schemeClr val="dk1"/>
              </a:solidFill>
              <a:latin typeface="Calibri"/>
              <a:ea typeface="Calibri"/>
              <a:cs typeface="Calibri"/>
              <a:sym typeface="Calibri"/>
            </a:endParaRPr>
          </a:p>
        </p:txBody>
      </p:sp>
      <p:cxnSp>
        <p:nvCxnSpPr>
          <p:cNvPr id="784" name="Google Shape;784;p38"/>
          <p:cNvCxnSpPr>
            <a:endCxn id="783" idx="1"/>
          </p:cNvCxnSpPr>
          <p:nvPr/>
        </p:nvCxnSpPr>
        <p:spPr>
          <a:xfrm>
            <a:off x="6108765" y="2915217"/>
            <a:ext cx="1942800" cy="492900"/>
          </a:xfrm>
          <a:prstGeom prst="straightConnector1">
            <a:avLst/>
          </a:prstGeom>
          <a:noFill/>
          <a:ln w="12700" cap="flat" cmpd="sng">
            <a:solidFill>
              <a:schemeClr val="accent1"/>
            </a:solidFill>
            <a:prstDash val="solid"/>
            <a:miter lim="800000"/>
            <a:headEnd type="none" w="sm" len="sm"/>
            <a:tailEnd type="oval" w="med" len="med"/>
          </a:ln>
        </p:spPr>
      </p:cxnSp>
      <p:sp>
        <p:nvSpPr>
          <p:cNvPr id="785" name="Google Shape;785;p38"/>
          <p:cNvSpPr/>
          <p:nvPr/>
        </p:nvSpPr>
        <p:spPr>
          <a:xfrm>
            <a:off x="8508765" y="1775667"/>
            <a:ext cx="1934400" cy="3693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Scientific collaboration</a:t>
            </a: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39"/>
          <p:cNvSpPr txBox="1">
            <a:spLocks noGrp="1"/>
          </p:cNvSpPr>
          <p:nvPr>
            <p:ph type="body" idx="1"/>
          </p:nvPr>
        </p:nvSpPr>
        <p:spPr>
          <a:xfrm>
            <a:off x="455022" y="1502908"/>
            <a:ext cx="10515600" cy="435120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1000"/>
              </a:spcBef>
              <a:spcAft>
                <a:spcPts val="0"/>
              </a:spcAft>
              <a:buSzPts val="2400"/>
              <a:buChar char="•"/>
            </a:pPr>
            <a:r>
              <a:rPr lang="en-US"/>
              <a:t>The SP shall delete or anonymise attributes </a:t>
            </a:r>
            <a:r>
              <a:rPr lang="en-US" b="1"/>
              <a:t>when no longer needed </a:t>
            </a:r>
            <a:r>
              <a:rPr lang="en-US"/>
              <a:t>for enabling access to the service</a:t>
            </a:r>
            <a:endParaRPr/>
          </a:p>
          <a:p>
            <a:pPr marL="685800" lvl="1" indent="-266700" algn="l" rtl="0">
              <a:lnSpc>
                <a:spcPct val="90000"/>
              </a:lnSpc>
              <a:spcBef>
                <a:spcPts val="500"/>
              </a:spcBef>
              <a:spcAft>
                <a:spcPts val="0"/>
              </a:spcAft>
              <a:buSzPts val="2400"/>
              <a:buChar char="•"/>
            </a:pPr>
            <a:r>
              <a:rPr lang="en-US"/>
              <a:t>if the user no more wishes to use the service</a:t>
            </a:r>
            <a:endParaRPr/>
          </a:p>
          <a:p>
            <a:pPr marL="685800" lvl="1" indent="-266700" algn="l" rtl="0">
              <a:lnSpc>
                <a:spcPct val="90000"/>
              </a:lnSpc>
              <a:spcBef>
                <a:spcPts val="500"/>
              </a:spcBef>
              <a:spcAft>
                <a:spcPts val="0"/>
              </a:spcAft>
              <a:buSzPts val="2400"/>
              <a:buChar char="•"/>
            </a:pPr>
            <a:r>
              <a:rPr lang="en-US"/>
              <a:t>if the user does not show up for </a:t>
            </a:r>
            <a:r>
              <a:rPr lang="en-US" b="1"/>
              <a:t>18 months</a:t>
            </a:r>
            <a:endParaRPr b="1"/>
          </a:p>
          <a:p>
            <a:pPr marL="228600" lvl="0" indent="-228600" algn="l" rtl="0">
              <a:lnSpc>
                <a:spcPct val="90000"/>
              </a:lnSpc>
              <a:spcBef>
                <a:spcPts val="1000"/>
              </a:spcBef>
              <a:spcAft>
                <a:spcPts val="0"/>
              </a:spcAft>
              <a:buSzPts val="2800"/>
              <a:buChar char="•"/>
            </a:pPr>
            <a:r>
              <a:rPr lang="en-US"/>
              <a:t>there may be reasons to extend the 18 month rule of thumb</a:t>
            </a:r>
            <a:endParaRPr/>
          </a:p>
          <a:p>
            <a:pPr marL="685800" lvl="1" indent="-266700" algn="l" rtl="0">
              <a:lnSpc>
                <a:spcPct val="90000"/>
              </a:lnSpc>
              <a:spcBef>
                <a:spcPts val="500"/>
              </a:spcBef>
              <a:spcAft>
                <a:spcPts val="0"/>
              </a:spcAft>
              <a:buSzPts val="2400"/>
              <a:buChar char="•"/>
            </a:pPr>
            <a:r>
              <a:rPr lang="en-US"/>
              <a:t>attributing researchers for their scientific contribution</a:t>
            </a:r>
            <a:endParaRPr/>
          </a:p>
          <a:p>
            <a:pPr marL="685800" lvl="1" indent="-266700" algn="l" rtl="0">
              <a:lnSpc>
                <a:spcPct val="90000"/>
              </a:lnSpc>
              <a:spcBef>
                <a:spcPts val="500"/>
              </a:spcBef>
              <a:spcAft>
                <a:spcPts val="0"/>
              </a:spcAft>
              <a:buSzPts val="2400"/>
              <a:buChar char="•"/>
            </a:pPr>
            <a:r>
              <a:rPr lang="en-US"/>
              <a:t>assessing the provenance of a contribution</a:t>
            </a:r>
            <a:endParaRPr/>
          </a:p>
          <a:p>
            <a:pPr marL="685800" lvl="1" indent="-266700" algn="l" rtl="0">
              <a:lnSpc>
                <a:spcPct val="90000"/>
              </a:lnSpc>
              <a:spcBef>
                <a:spcPts val="500"/>
              </a:spcBef>
              <a:spcAft>
                <a:spcPts val="0"/>
              </a:spcAft>
              <a:buSzPts val="2400"/>
              <a:buChar char="•"/>
            </a:pPr>
            <a:r>
              <a:rPr lang="en-US"/>
              <a:t>maintaining source code in a git...</a:t>
            </a:r>
            <a:endParaRPr/>
          </a:p>
          <a:p>
            <a:pPr marL="0" lvl="0" indent="0" algn="l" rtl="0">
              <a:lnSpc>
                <a:spcPct val="90000"/>
              </a:lnSpc>
              <a:spcBef>
                <a:spcPts val="1000"/>
              </a:spcBef>
              <a:spcAft>
                <a:spcPts val="0"/>
              </a:spcAft>
              <a:buSzPts val="2800"/>
              <a:buNone/>
            </a:pPr>
            <a:endParaRPr/>
          </a:p>
        </p:txBody>
      </p:sp>
      <p:sp>
        <p:nvSpPr>
          <p:cNvPr id="791" name="Google Shape;791;p39"/>
          <p:cNvSpPr txBox="1">
            <a:spLocks noGrp="1"/>
          </p:cNvSpPr>
          <p:nvPr>
            <p:ph type="title"/>
          </p:nvPr>
        </p:nvSpPr>
        <p:spPr>
          <a:xfrm>
            <a:off x="421313" y="393560"/>
            <a:ext cx="10515600" cy="938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rgbClr val="C00000"/>
                </a:solidFill>
              </a:rPr>
              <a:t>How long </a:t>
            </a:r>
            <a:r>
              <a:rPr lang="en-US" dirty="0">
                <a:solidFill>
                  <a:schemeClr val="dk2"/>
                </a:solidFill>
              </a:rPr>
              <a:t>can the SP </a:t>
            </a:r>
            <a:r>
              <a:rPr lang="en-US" dirty="0">
                <a:solidFill>
                  <a:srgbClr val="C00000"/>
                </a:solidFill>
              </a:rPr>
              <a:t>keep my attributes</a:t>
            </a:r>
            <a:r>
              <a:rPr lang="en-US" dirty="0">
                <a:solidFill>
                  <a:schemeClr val="dk2"/>
                </a:solidFill>
              </a:rPr>
              <a:t>?</a:t>
            </a:r>
            <a:endParaRPr dirty="0">
              <a:solidFill>
                <a:schemeClr val="dk2"/>
              </a:solidFill>
            </a:endParaRPr>
          </a:p>
        </p:txBody>
      </p:sp>
      <p:sp>
        <p:nvSpPr>
          <p:cNvPr id="792" name="Google Shape;792;p39"/>
          <p:cNvSpPr txBox="1">
            <a:spLocks noGrp="1"/>
          </p:cNvSpPr>
          <p:nvPr>
            <p:ph type="sldNum" idx="12"/>
          </p:nvPr>
        </p:nvSpPr>
        <p:spPr>
          <a:xfrm>
            <a:off x="11439527" y="6523900"/>
            <a:ext cx="569700" cy="321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39</a:t>
            </a:fld>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
          <p:cNvSpPr txBox="1">
            <a:spLocks noGrp="1"/>
          </p:cNvSpPr>
          <p:nvPr>
            <p:ph type="body" idx="1"/>
          </p:nvPr>
        </p:nvSpPr>
        <p:spPr>
          <a:xfrm>
            <a:off x="-1" y="409470"/>
            <a:ext cx="12074173" cy="5940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US" sz="2000" b="1" dirty="0"/>
              <a:t>Entity Categories </a:t>
            </a:r>
            <a:r>
              <a:rPr lang="en-US" sz="2000" dirty="0"/>
              <a:t>are </a:t>
            </a:r>
            <a:r>
              <a:rPr lang="en-US" sz="2000" b="1" dirty="0"/>
              <a:t>a way to group entities together</a:t>
            </a:r>
            <a:r>
              <a:rPr lang="en-US" sz="2000" dirty="0"/>
              <a:t> according to their membership in categories defined primarily to ensure</a:t>
            </a:r>
            <a:endParaRPr dirty="0"/>
          </a:p>
          <a:p>
            <a:pPr marL="342900" lvl="0" indent="-342900" algn="l" rtl="0">
              <a:lnSpc>
                <a:spcPct val="90000"/>
              </a:lnSpc>
              <a:spcBef>
                <a:spcPts val="1000"/>
              </a:spcBef>
              <a:spcAft>
                <a:spcPts val="0"/>
              </a:spcAft>
              <a:buSzPts val="2800"/>
              <a:buChar char="•"/>
            </a:pPr>
            <a:r>
              <a:rPr lang="en-US" sz="2000" b="1" dirty="0"/>
              <a:t>inter-operation </a:t>
            </a:r>
            <a:r>
              <a:rPr lang="en-US" sz="2000" dirty="0"/>
              <a:t>with other entities</a:t>
            </a:r>
            <a:endParaRPr dirty="0"/>
          </a:p>
          <a:p>
            <a:pPr marL="342900" lvl="0" indent="-342900" algn="l" rtl="0">
              <a:lnSpc>
                <a:spcPct val="90000"/>
              </a:lnSpc>
              <a:spcBef>
                <a:spcPts val="1000"/>
              </a:spcBef>
              <a:spcAft>
                <a:spcPts val="0"/>
              </a:spcAft>
              <a:buSzPts val="2800"/>
              <a:buChar char="•"/>
            </a:pPr>
            <a:r>
              <a:rPr lang="en-US" sz="2000" dirty="0"/>
              <a:t>compliance to specific policy/security standards.             </a:t>
            </a:r>
            <a:endParaRPr sz="2000" b="1" i="0" u="none" strike="noStrike" cap="none" dirty="0">
              <a:solidFill>
                <a:srgbClr val="1E4E79"/>
              </a:solidFill>
              <a:latin typeface="Calibri"/>
              <a:ea typeface="Calibri"/>
              <a:cs typeface="Calibri"/>
              <a:sym typeface="Calibri"/>
            </a:endParaRPr>
          </a:p>
          <a:p>
            <a:pPr marL="0" lvl="0" indent="0" algn="l" rtl="0">
              <a:lnSpc>
                <a:spcPct val="90000"/>
              </a:lnSpc>
              <a:spcBef>
                <a:spcPts val="999"/>
              </a:spcBef>
              <a:spcAft>
                <a:spcPts val="0"/>
              </a:spcAft>
              <a:buSzPts val="2800"/>
              <a:buNone/>
            </a:pPr>
            <a:r>
              <a:rPr lang="en-US" sz="2000" b="1" i="0" u="none" strike="noStrike" cap="none" dirty="0">
                <a:solidFill>
                  <a:srgbClr val="1E4E79"/>
                </a:solidFill>
                <a:latin typeface="Calibri"/>
                <a:ea typeface="Calibri"/>
                <a:cs typeface="Calibri"/>
                <a:sym typeface="Calibri"/>
              </a:rPr>
              <a:t>Entity Categories group federation entities that share common criteria.</a:t>
            </a:r>
            <a:endParaRPr dirty="0"/>
          </a:p>
          <a:p>
            <a:pPr marL="0" lvl="0" indent="0" algn="l" rtl="0">
              <a:lnSpc>
                <a:spcPct val="90000"/>
              </a:lnSpc>
              <a:spcBef>
                <a:spcPts val="999"/>
              </a:spcBef>
              <a:spcAft>
                <a:spcPts val="0"/>
              </a:spcAft>
              <a:buSzPts val="2800"/>
              <a:buNone/>
            </a:pPr>
            <a:r>
              <a:rPr lang="en-US" sz="2000" b="1" i="0" u="none" strike="noStrike" cap="none" dirty="0">
                <a:solidFill>
                  <a:srgbClr val="1E4E79"/>
                </a:solidFill>
                <a:latin typeface="Calibri"/>
                <a:ea typeface="Calibri"/>
                <a:cs typeface="Calibri"/>
                <a:sym typeface="Calibri"/>
              </a:rPr>
              <a:t> </a:t>
            </a:r>
            <a:r>
              <a:rPr lang="en-US" sz="2000" b="1" i="1" u="none" strike="noStrike" cap="none" dirty="0">
                <a:solidFill>
                  <a:srgbClr val="1E4E79"/>
                </a:solidFill>
                <a:latin typeface="Calibri"/>
                <a:ea typeface="Calibri"/>
                <a:cs typeface="Calibri"/>
                <a:sym typeface="Calibri"/>
              </a:rPr>
              <a:t>The intent is that all entities in a given entity category are obliged to conform to the characteristics set out in</a:t>
            </a:r>
            <a:br>
              <a:rPr lang="en-US" sz="2000" b="1" i="1" u="none" strike="noStrike" cap="none" dirty="0">
                <a:solidFill>
                  <a:srgbClr val="1E4E79"/>
                </a:solidFill>
                <a:latin typeface="Calibri"/>
                <a:ea typeface="Calibri"/>
                <a:cs typeface="Calibri"/>
                <a:sym typeface="Calibri"/>
              </a:rPr>
            </a:br>
            <a:r>
              <a:rPr lang="en-US" sz="2000" b="1" i="1" u="none" strike="noStrike" cap="none" dirty="0">
                <a:solidFill>
                  <a:srgbClr val="1E4E79"/>
                </a:solidFill>
                <a:latin typeface="Calibri"/>
                <a:ea typeface="Calibri"/>
                <a:cs typeface="Calibri"/>
                <a:sym typeface="Calibri"/>
              </a:rPr>
              <a:t>   the definition of that category.</a:t>
            </a:r>
            <a:endParaRPr sz="2000" b="1" i="1" dirty="0"/>
          </a:p>
          <a:p>
            <a:pPr marL="0" lvl="0" indent="0" algn="l" rtl="0">
              <a:lnSpc>
                <a:spcPct val="90000"/>
              </a:lnSpc>
              <a:spcBef>
                <a:spcPts val="1000"/>
              </a:spcBef>
              <a:spcAft>
                <a:spcPts val="0"/>
              </a:spcAft>
              <a:buSzPts val="2800"/>
              <a:buNone/>
            </a:pPr>
            <a:r>
              <a:rPr lang="en-US" sz="2000" dirty="0">
                <a:solidFill>
                  <a:srgbClr val="03435F"/>
                </a:solidFill>
              </a:rPr>
              <a:t>From a</a:t>
            </a:r>
            <a:r>
              <a:rPr lang="en-US" sz="2000" b="1" dirty="0">
                <a:solidFill>
                  <a:srgbClr val="03435F"/>
                </a:solidFill>
              </a:rPr>
              <a:t> technical </a:t>
            </a:r>
            <a:r>
              <a:rPr lang="en-US" sz="2000" dirty="0">
                <a:solidFill>
                  <a:srgbClr val="03435F"/>
                </a:solidFill>
              </a:rPr>
              <a:t>point of view, ECs are a </a:t>
            </a:r>
            <a:r>
              <a:rPr lang="en-US" sz="2000" b="1" dirty="0">
                <a:solidFill>
                  <a:srgbClr val="03435F"/>
                </a:solidFill>
              </a:rPr>
              <a:t>SAML attributes</a:t>
            </a:r>
            <a:r>
              <a:rPr lang="en-US" sz="2000" dirty="0">
                <a:solidFill>
                  <a:srgbClr val="03435F"/>
                </a:solidFill>
              </a:rPr>
              <a:t> (</a:t>
            </a:r>
            <a:r>
              <a:rPr lang="en-US" sz="2000" i="1" dirty="0">
                <a:solidFill>
                  <a:srgbClr val="03435F"/>
                </a:solidFill>
              </a:rPr>
              <a:t>entity category attribute</a:t>
            </a:r>
            <a:r>
              <a:rPr lang="en-US" sz="2000" dirty="0">
                <a:solidFill>
                  <a:srgbClr val="03435F"/>
                </a:solidFill>
              </a:rPr>
              <a:t>), the values of which</a:t>
            </a:r>
            <a:br>
              <a:rPr lang="en-US" sz="2000" dirty="0">
                <a:solidFill>
                  <a:srgbClr val="03435F"/>
                </a:solidFill>
              </a:rPr>
            </a:br>
            <a:r>
              <a:rPr lang="en-US" sz="2000" dirty="0">
                <a:solidFill>
                  <a:srgbClr val="03435F"/>
                </a:solidFill>
              </a:rPr>
              <a:t>  represent entity types or categories .</a:t>
            </a:r>
            <a:endParaRPr dirty="0"/>
          </a:p>
          <a:p>
            <a:pPr marL="0" lvl="0" indent="0" algn="l" rtl="0">
              <a:lnSpc>
                <a:spcPct val="90000"/>
              </a:lnSpc>
              <a:spcBef>
                <a:spcPts val="999"/>
              </a:spcBef>
              <a:spcAft>
                <a:spcPts val="0"/>
              </a:spcAft>
              <a:buSzPts val="2800"/>
              <a:buNone/>
            </a:pPr>
            <a:r>
              <a:rPr lang="en-US" sz="2000" i="1" dirty="0">
                <a:solidFill>
                  <a:srgbClr val="03435F"/>
                </a:solidFill>
              </a:rPr>
              <a:t> In what follows: </a:t>
            </a:r>
            <a:r>
              <a:rPr lang="en-US" sz="2000" b="0" i="1" u="none" strike="noStrike" cap="none" dirty="0">
                <a:solidFill>
                  <a:srgbClr val="03435F"/>
                </a:solidFill>
                <a:latin typeface="Calibri"/>
                <a:ea typeface="Calibri"/>
                <a:cs typeface="Calibri"/>
                <a:sym typeface="Calibri"/>
              </a:rPr>
              <a:t>&lt;</a:t>
            </a:r>
            <a:r>
              <a:rPr lang="en-US" sz="2000" b="0" i="1" u="none" strike="noStrike" cap="none" dirty="0" err="1">
                <a:solidFill>
                  <a:srgbClr val="03435F"/>
                </a:solidFill>
                <a:latin typeface="Calibri"/>
                <a:ea typeface="Calibri"/>
                <a:cs typeface="Calibri"/>
                <a:sym typeface="Calibri"/>
              </a:rPr>
              <a:t>saml:Attribute</a:t>
            </a:r>
            <a:r>
              <a:rPr lang="en-US" sz="2000" b="0" i="1" u="none" strike="noStrike" cap="none" dirty="0">
                <a:solidFill>
                  <a:srgbClr val="03435F"/>
                </a:solidFill>
                <a:latin typeface="Calibri"/>
                <a:ea typeface="Calibri"/>
                <a:cs typeface="Calibri"/>
                <a:sym typeface="Calibri"/>
              </a:rPr>
              <a:t>&gt;  is  a TAG  inside the entity Metadat</a:t>
            </a:r>
            <a:r>
              <a:rPr lang="en-US" sz="2000" i="1" dirty="0">
                <a:solidFill>
                  <a:srgbClr val="03435F"/>
                </a:solidFill>
              </a:rPr>
              <a:t>a.</a:t>
            </a:r>
            <a:endParaRPr sz="2000" i="1" dirty="0">
              <a:solidFill>
                <a:srgbClr val="03435F"/>
              </a:solidFill>
            </a:endParaRPr>
          </a:p>
          <a:p>
            <a:pPr marL="0" lvl="0" indent="0" algn="l" rtl="0">
              <a:lnSpc>
                <a:spcPct val="90000"/>
              </a:lnSpc>
              <a:spcBef>
                <a:spcPts val="1000"/>
              </a:spcBef>
              <a:spcAft>
                <a:spcPts val="0"/>
              </a:spcAft>
              <a:buSzPts val="2800"/>
              <a:buNone/>
            </a:pPr>
            <a:endParaRPr sz="2000" b="1" dirty="0">
              <a:solidFill>
                <a:srgbClr val="03435F"/>
              </a:solidFill>
            </a:endParaRPr>
          </a:p>
          <a:p>
            <a:pPr marL="0" lvl="0" indent="0" algn="l" rtl="0">
              <a:lnSpc>
                <a:spcPct val="90000"/>
              </a:lnSpc>
              <a:spcBef>
                <a:spcPts val="1000"/>
              </a:spcBef>
              <a:spcAft>
                <a:spcPts val="0"/>
              </a:spcAft>
              <a:buSzPts val="2800"/>
              <a:buNone/>
            </a:pPr>
            <a:endParaRPr sz="2000" b="1" dirty="0">
              <a:solidFill>
                <a:srgbClr val="03435F"/>
              </a:solidFill>
            </a:endParaRPr>
          </a:p>
        </p:txBody>
      </p:sp>
      <p:sp>
        <p:nvSpPr>
          <p:cNvPr id="453" name="Google Shape;453;p3"/>
          <p:cNvSpPr txBox="1">
            <a:spLocks noGrp="1"/>
          </p:cNvSpPr>
          <p:nvPr>
            <p:ph type="title"/>
          </p:nvPr>
        </p:nvSpPr>
        <p:spPr>
          <a:xfrm>
            <a:off x="117827" y="34035"/>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What Entity Categories are</a:t>
            </a:r>
            <a:endParaRPr dirty="0">
              <a:solidFill>
                <a:schemeClr val="bg1"/>
              </a:solidFill>
            </a:endParaRPr>
          </a:p>
        </p:txBody>
      </p:sp>
      <p:sp>
        <p:nvSpPr>
          <p:cNvPr id="454" name="Google Shape;454;p3"/>
          <p:cNvSpPr/>
          <p:nvPr/>
        </p:nvSpPr>
        <p:spPr>
          <a:xfrm>
            <a:off x="2279576" y="4152557"/>
            <a:ext cx="2601900" cy="2451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3"/>
          <p:cNvSpPr/>
          <p:nvPr/>
        </p:nvSpPr>
        <p:spPr>
          <a:xfrm>
            <a:off x="6096000" y="4273305"/>
            <a:ext cx="2601900" cy="2451600"/>
          </a:xfrm>
          <a:prstGeom prst="ellipse">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3"/>
          <p:cNvSpPr/>
          <p:nvPr/>
        </p:nvSpPr>
        <p:spPr>
          <a:xfrm>
            <a:off x="2918235" y="4577277"/>
            <a:ext cx="1729500" cy="148513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1155CC"/>
                </a:solidFill>
                <a:latin typeface="Calibri"/>
                <a:ea typeface="Calibri"/>
                <a:cs typeface="Calibri"/>
                <a:sym typeface="Calibri"/>
              </a:rPr>
              <a:t>a way</a:t>
            </a:r>
            <a:endParaRPr sz="1800" b="1" i="0" u="none" strike="noStrike" cap="none">
              <a:solidFill>
                <a:srgbClr val="1155CC"/>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1155CC"/>
                </a:solidFill>
                <a:latin typeface="Calibri"/>
                <a:ea typeface="Calibri"/>
                <a:cs typeface="Calibri"/>
                <a:sym typeface="Calibri"/>
              </a:rPr>
              <a:t>to express</a:t>
            </a:r>
            <a:endParaRPr sz="1800" b="1" i="0" u="none" strike="noStrike" cap="none">
              <a:solidFill>
                <a:srgbClr val="1155CC"/>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r>
              <a:rPr lang="en-US" sz="1800" b="1" i="0" u="sng" strike="noStrike" cap="none">
                <a:solidFill>
                  <a:srgbClr val="1155CC"/>
                </a:solidFill>
                <a:latin typeface="Calibri"/>
                <a:ea typeface="Calibri"/>
                <a:cs typeface="Calibri"/>
                <a:sym typeface="Calibri"/>
              </a:rPr>
              <a:t>Membership</a:t>
            </a:r>
            <a:endParaRPr sz="1800" b="1" i="0" u="sng" strike="noStrike" cap="none">
              <a:solidFill>
                <a:srgbClr val="1155CC"/>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1155CC"/>
                </a:solidFill>
                <a:latin typeface="Calibri"/>
                <a:ea typeface="Calibri"/>
                <a:cs typeface="Calibri"/>
                <a:sym typeface="Calibri"/>
              </a:rPr>
              <a:t>of </a:t>
            </a:r>
            <a:r>
              <a:rPr lang="en-US" sz="1800" b="1" i="0" u="sng" strike="noStrike" cap="none">
                <a:solidFill>
                  <a:srgbClr val="1155CC"/>
                </a:solidFill>
                <a:latin typeface="Calibri"/>
                <a:ea typeface="Calibri"/>
                <a:cs typeface="Calibri"/>
                <a:sym typeface="Calibri"/>
              </a:rPr>
              <a:t>Entities </a:t>
            </a:r>
            <a:endParaRPr sz="1800" b="1" i="0" u="sng" strike="noStrike" cap="none">
              <a:solidFill>
                <a:srgbClr val="1155CC"/>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1155CC"/>
                </a:solidFill>
                <a:latin typeface="Calibri"/>
                <a:ea typeface="Calibri"/>
                <a:cs typeface="Calibri"/>
                <a:sym typeface="Calibri"/>
              </a:rPr>
              <a:t>to </a:t>
            </a:r>
            <a:r>
              <a:rPr lang="en-US" sz="1800" b="1" i="0" u="sng" strike="noStrike" cap="none">
                <a:solidFill>
                  <a:srgbClr val="1155CC"/>
                </a:solidFill>
                <a:latin typeface="Calibri"/>
                <a:ea typeface="Calibri"/>
                <a:cs typeface="Calibri"/>
                <a:sym typeface="Calibri"/>
              </a:rPr>
              <a:t>Categories</a:t>
            </a:r>
            <a:endParaRPr sz="1800" b="1" i="0" u="sng" strike="noStrike" cap="none">
              <a:solidFill>
                <a:srgbClr val="1155CC"/>
              </a:solidFill>
              <a:latin typeface="Calibri"/>
              <a:ea typeface="Calibri"/>
              <a:cs typeface="Calibri"/>
              <a:sym typeface="Calibri"/>
            </a:endParaRPr>
          </a:p>
        </p:txBody>
      </p:sp>
      <p:sp>
        <p:nvSpPr>
          <p:cNvPr id="457" name="Google Shape;457;p3"/>
          <p:cNvSpPr/>
          <p:nvPr/>
        </p:nvSpPr>
        <p:spPr>
          <a:xfrm>
            <a:off x="6744072" y="5051712"/>
            <a:ext cx="2044200" cy="101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1C4587"/>
                </a:solidFill>
                <a:latin typeface="Calibri"/>
                <a:ea typeface="Calibri"/>
                <a:cs typeface="Calibri"/>
                <a:sym typeface="Calibri"/>
              </a:rPr>
              <a:t> a  SAML</a:t>
            </a:r>
            <a:endParaRPr sz="1800" b="1" i="0" u="none" strike="noStrike" cap="none">
              <a:solidFill>
                <a:srgbClr val="1C4587"/>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1C4587"/>
                </a:solidFill>
                <a:latin typeface="Calibri"/>
                <a:ea typeface="Calibri"/>
                <a:cs typeface="Calibri"/>
                <a:sym typeface="Calibri"/>
              </a:rPr>
              <a:t>Attribute </a:t>
            </a:r>
            <a:endParaRPr sz="1800" b="1" i="0" u="none" strike="noStrike" cap="none">
              <a:solidFill>
                <a:srgbClr val="1C4587"/>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96"/>
        <p:cNvGrpSpPr/>
        <p:nvPr/>
      </p:nvGrpSpPr>
      <p:grpSpPr>
        <a:xfrm>
          <a:off x="0" y="0"/>
          <a:ext cx="0" cy="0"/>
          <a:chOff x="0" y="0"/>
          <a:chExt cx="0" cy="0"/>
        </a:xfrm>
      </p:grpSpPr>
      <p:sp>
        <p:nvSpPr>
          <p:cNvPr id="797" name="Google Shape;797;p40"/>
          <p:cNvSpPr txBox="1">
            <a:spLocks noGrp="1"/>
          </p:cNvSpPr>
          <p:nvPr>
            <p:ph type="body" idx="1"/>
          </p:nvPr>
        </p:nvSpPr>
        <p:spPr>
          <a:xfrm>
            <a:off x="455024" y="1502900"/>
            <a:ext cx="6345300" cy="4351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4359"/>
              </a:buClr>
              <a:buSzPts val="2400"/>
              <a:buNone/>
            </a:pPr>
            <a:r>
              <a:rPr lang="en-US" b="1"/>
              <a:t>Security measures</a:t>
            </a:r>
            <a:endParaRPr b="1"/>
          </a:p>
          <a:p>
            <a:pPr marL="228600" lvl="0" indent="-228600" algn="l" rtl="0">
              <a:lnSpc>
                <a:spcPct val="90000"/>
              </a:lnSpc>
              <a:spcBef>
                <a:spcPts val="1000"/>
              </a:spcBef>
              <a:spcAft>
                <a:spcPts val="0"/>
              </a:spcAft>
              <a:buClr>
                <a:srgbClr val="004359"/>
              </a:buClr>
              <a:buSzPts val="2400"/>
              <a:buChar char="•"/>
            </a:pPr>
            <a:r>
              <a:rPr lang="en-US"/>
              <a:t>SP takes proper care of information security</a:t>
            </a:r>
            <a:endParaRPr/>
          </a:p>
          <a:p>
            <a:pPr marL="228600" lvl="0" indent="-228600" algn="l" rtl="0">
              <a:lnSpc>
                <a:spcPct val="90000"/>
              </a:lnSpc>
              <a:spcBef>
                <a:spcPts val="1000"/>
              </a:spcBef>
              <a:spcAft>
                <a:spcPts val="0"/>
              </a:spcAft>
              <a:buClr>
                <a:srgbClr val="004359"/>
              </a:buClr>
              <a:buSzPts val="2400"/>
              <a:buChar char="•"/>
            </a:pPr>
            <a:r>
              <a:rPr lang="en-US" b="1"/>
              <a:t>SIRTFI</a:t>
            </a:r>
            <a:r>
              <a:rPr lang="en-US"/>
              <a:t> as a </a:t>
            </a:r>
            <a:r>
              <a:rPr lang="en-US" b="1"/>
              <a:t>well-established community practice</a:t>
            </a:r>
            <a:endParaRPr b="1"/>
          </a:p>
          <a:p>
            <a:pPr marL="0" lvl="0" indent="0" algn="l" rtl="0">
              <a:lnSpc>
                <a:spcPct val="90000"/>
              </a:lnSpc>
              <a:spcBef>
                <a:spcPts val="1000"/>
              </a:spcBef>
              <a:spcAft>
                <a:spcPts val="0"/>
              </a:spcAft>
              <a:buClr>
                <a:srgbClr val="004359"/>
              </a:buClr>
              <a:buSzPts val="2400"/>
              <a:buNone/>
            </a:pPr>
            <a:endParaRPr/>
          </a:p>
          <a:p>
            <a:pPr marL="0" lvl="0" indent="0" algn="l" rtl="0">
              <a:lnSpc>
                <a:spcPct val="90000"/>
              </a:lnSpc>
              <a:spcBef>
                <a:spcPts val="1000"/>
              </a:spcBef>
              <a:spcAft>
                <a:spcPts val="0"/>
              </a:spcAft>
              <a:buClr>
                <a:srgbClr val="004359"/>
              </a:buClr>
              <a:buSzPts val="2400"/>
              <a:buNone/>
            </a:pPr>
            <a:r>
              <a:rPr lang="en-US"/>
              <a:t>Security breaches</a:t>
            </a:r>
            <a:r>
              <a:rPr lang="en-US" u="sng"/>
              <a:t> </a:t>
            </a:r>
            <a:endParaRPr/>
          </a:p>
          <a:p>
            <a:pPr marL="228600" lvl="0" indent="-228600" algn="l" rtl="0">
              <a:lnSpc>
                <a:spcPct val="90000"/>
              </a:lnSpc>
              <a:spcBef>
                <a:spcPts val="1000"/>
              </a:spcBef>
              <a:spcAft>
                <a:spcPts val="0"/>
              </a:spcAft>
              <a:buClr>
                <a:srgbClr val="004359"/>
              </a:buClr>
              <a:buSzPts val="2400"/>
              <a:buChar char="•"/>
            </a:pPr>
            <a:r>
              <a:rPr lang="en-US"/>
              <a:t>normal GDPR obligations apply</a:t>
            </a:r>
            <a:endParaRPr/>
          </a:p>
          <a:p>
            <a:pPr marL="228600" lvl="0" indent="-228600" algn="l" rtl="0">
              <a:lnSpc>
                <a:spcPct val="90000"/>
              </a:lnSpc>
              <a:spcBef>
                <a:spcPts val="1000"/>
              </a:spcBef>
              <a:spcAft>
                <a:spcPts val="0"/>
              </a:spcAft>
              <a:buClr>
                <a:srgbClr val="004359"/>
              </a:buClr>
              <a:buSzPts val="2400"/>
              <a:buChar char="•"/>
            </a:pPr>
            <a:r>
              <a:rPr lang="en-US"/>
              <a:t>The SP report suspected privacy or security breaches also to </a:t>
            </a:r>
            <a:r>
              <a:rPr lang="en-US" b="1"/>
              <a:t>Home Organisation</a:t>
            </a:r>
            <a:endParaRPr/>
          </a:p>
        </p:txBody>
      </p:sp>
      <p:sp>
        <p:nvSpPr>
          <p:cNvPr id="798" name="Google Shape;798;p40"/>
          <p:cNvSpPr txBox="1">
            <a:spLocks noGrp="1"/>
          </p:cNvSpPr>
          <p:nvPr>
            <p:ph type="title"/>
          </p:nvPr>
        </p:nvSpPr>
        <p:spPr>
          <a:xfrm>
            <a:off x="286407" y="496045"/>
            <a:ext cx="10515600" cy="9387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ED7D31"/>
              </a:buClr>
              <a:buSzPts val="2400"/>
              <a:buFont typeface="Calibri"/>
              <a:buNone/>
            </a:pPr>
            <a:r>
              <a:rPr lang="en-US" dirty="0">
                <a:solidFill>
                  <a:schemeClr val="dk2"/>
                </a:solidFill>
              </a:rPr>
              <a:t>How will the SP protect my attributes?</a:t>
            </a:r>
            <a:endParaRPr dirty="0">
              <a:solidFill>
                <a:schemeClr val="dk2"/>
              </a:solidFill>
            </a:endParaRPr>
          </a:p>
        </p:txBody>
      </p:sp>
      <p:sp>
        <p:nvSpPr>
          <p:cNvPr id="799" name="Google Shape;799;p40"/>
          <p:cNvSpPr txBox="1">
            <a:spLocks noGrp="1"/>
          </p:cNvSpPr>
          <p:nvPr>
            <p:ph type="sldNum" idx="12"/>
          </p:nvPr>
        </p:nvSpPr>
        <p:spPr>
          <a:xfrm>
            <a:off x="11439527" y="6523900"/>
            <a:ext cx="569700" cy="321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40</a:t>
            </a:fld>
            <a:endParaRPr sz="1400" b="0" i="0" u="none" strike="noStrike" cap="none">
              <a:solidFill>
                <a:srgbClr val="000000"/>
              </a:solidFill>
              <a:latin typeface="Arial"/>
              <a:ea typeface="Arial"/>
              <a:cs typeface="Arial"/>
              <a:sym typeface="Arial"/>
            </a:endParaRPr>
          </a:p>
        </p:txBody>
      </p:sp>
      <p:pic>
        <p:nvPicPr>
          <p:cNvPr id="800" name="Google Shape;800;p40"/>
          <p:cNvPicPr preferRelativeResize="0"/>
          <p:nvPr/>
        </p:nvPicPr>
        <p:blipFill rotWithShape="1">
          <a:blip r:embed="rId3">
            <a:alphaModFix/>
          </a:blip>
          <a:srcRect/>
          <a:stretch/>
        </p:blipFill>
        <p:spPr>
          <a:xfrm>
            <a:off x="7553324" y="1502908"/>
            <a:ext cx="4277081" cy="4693823"/>
          </a:xfrm>
          <a:prstGeom prst="rect">
            <a:avLst/>
          </a:prstGeom>
          <a:noFill/>
          <a:ln w="9525" cap="flat" cmpd="sng">
            <a:solidFill>
              <a:schemeClr val="accent1"/>
            </a:solidFill>
            <a:prstDash val="solid"/>
            <a:round/>
            <a:headEnd type="none" w="sm" len="sm"/>
            <a:tailEnd type="none" w="sm" len="sm"/>
          </a:ln>
          <a:effectLst>
            <a:outerShdw blurRad="50800" dist="38100" dir="2700000" algn="tl" rotWithShape="0">
              <a:srgbClr val="000000">
                <a:alpha val="40000"/>
              </a:srgbClr>
            </a:outerShdw>
          </a:effec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41"/>
          <p:cNvSpPr txBox="1">
            <a:spLocks noGrp="1"/>
          </p:cNvSpPr>
          <p:nvPr>
            <p:ph type="body" idx="1"/>
          </p:nvPr>
        </p:nvSpPr>
        <p:spPr>
          <a:xfrm>
            <a:off x="455022" y="1502908"/>
            <a:ext cx="10515600" cy="4351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4359"/>
              </a:buClr>
              <a:buSzPts val="2400"/>
              <a:buNone/>
            </a:pPr>
            <a:r>
              <a:rPr lang="en-US"/>
              <a:t>If an End User suspects an SP non-compliance:</a:t>
            </a:r>
            <a:endParaRPr/>
          </a:p>
          <a:p>
            <a:pPr marL="228600" lvl="0" indent="-228600" algn="l" rtl="0">
              <a:lnSpc>
                <a:spcPct val="90000"/>
              </a:lnSpc>
              <a:spcBef>
                <a:spcPts val="1000"/>
              </a:spcBef>
              <a:spcAft>
                <a:spcPts val="0"/>
              </a:spcAft>
              <a:buClr>
                <a:srgbClr val="004359"/>
              </a:buClr>
              <a:buSzPts val="2400"/>
              <a:buAutoNum type="arabicPeriod"/>
            </a:pPr>
            <a:r>
              <a:rPr lang="en-US"/>
              <a:t>Contact </a:t>
            </a:r>
            <a:r>
              <a:rPr lang="en-US" b="1"/>
              <a:t>the SP </a:t>
            </a:r>
            <a:r>
              <a:rPr lang="en-US"/>
              <a:t>and them to check and correct</a:t>
            </a:r>
            <a:endParaRPr/>
          </a:p>
          <a:p>
            <a:pPr marL="228600" lvl="0" indent="-228600" algn="l" rtl="0">
              <a:lnSpc>
                <a:spcPct val="90000"/>
              </a:lnSpc>
              <a:spcBef>
                <a:spcPts val="1000"/>
              </a:spcBef>
              <a:spcAft>
                <a:spcPts val="0"/>
              </a:spcAft>
              <a:buClr>
                <a:srgbClr val="004359"/>
              </a:buClr>
              <a:buSzPts val="2400"/>
              <a:buAutoNum type="arabicPeriod"/>
            </a:pPr>
            <a:r>
              <a:rPr lang="en-US"/>
              <a:t>Contact </a:t>
            </a:r>
            <a:r>
              <a:rPr lang="en-US" b="1"/>
              <a:t>the </a:t>
            </a:r>
            <a:r>
              <a:rPr lang="en-US" b="1">
                <a:solidFill>
                  <a:srgbClr val="C00000"/>
                </a:solidFill>
              </a:rPr>
              <a:t>SP’s</a:t>
            </a:r>
            <a:r>
              <a:rPr lang="en-US" b="1"/>
              <a:t> </a:t>
            </a:r>
            <a:r>
              <a:rPr lang="en-US" b="1">
                <a:solidFill>
                  <a:srgbClr val="C00000"/>
                </a:solidFill>
              </a:rPr>
              <a:t>Home identity federation </a:t>
            </a:r>
            <a:r>
              <a:rPr lang="en-US"/>
              <a:t>and ask them to contact the SP</a:t>
            </a:r>
            <a:endParaRPr/>
          </a:p>
          <a:p>
            <a:pPr marL="228600" lvl="0" indent="-228600" algn="l" rtl="0">
              <a:lnSpc>
                <a:spcPct val="90000"/>
              </a:lnSpc>
              <a:spcBef>
                <a:spcPts val="1000"/>
              </a:spcBef>
              <a:spcAft>
                <a:spcPts val="0"/>
              </a:spcAft>
              <a:buClr>
                <a:srgbClr val="004359"/>
              </a:buClr>
              <a:buSzPts val="2400"/>
              <a:buAutoNum type="arabicPeriod"/>
            </a:pPr>
            <a:r>
              <a:rPr lang="en-US"/>
              <a:t>Contact </a:t>
            </a:r>
            <a:r>
              <a:rPr lang="en-US" b="1"/>
              <a:t>the CoCo monitoring body</a:t>
            </a:r>
            <a:r>
              <a:rPr lang="en-US"/>
              <a:t> </a:t>
            </a:r>
            <a:endParaRPr/>
          </a:p>
          <a:p>
            <a:pPr marL="228600" lvl="0" indent="-228600" algn="l" rtl="0">
              <a:lnSpc>
                <a:spcPct val="90000"/>
              </a:lnSpc>
              <a:spcBef>
                <a:spcPts val="1000"/>
              </a:spcBef>
              <a:spcAft>
                <a:spcPts val="0"/>
              </a:spcAft>
              <a:buClr>
                <a:srgbClr val="004359"/>
              </a:buClr>
              <a:buSzPts val="2400"/>
              <a:buAutoNum type="arabicPeriod"/>
            </a:pPr>
            <a:r>
              <a:rPr lang="en-US"/>
              <a:t>Lodge a complaint with the </a:t>
            </a:r>
            <a:r>
              <a:rPr lang="en-US" b="1"/>
              <a:t>competent supervisory authority</a:t>
            </a:r>
            <a:endParaRPr b="1"/>
          </a:p>
        </p:txBody>
      </p:sp>
      <p:sp>
        <p:nvSpPr>
          <p:cNvPr id="807" name="Google Shape;807;p41"/>
          <p:cNvSpPr txBox="1">
            <a:spLocks noGrp="1"/>
          </p:cNvSpPr>
          <p:nvPr>
            <p:ph type="title"/>
          </p:nvPr>
        </p:nvSpPr>
        <p:spPr>
          <a:xfrm>
            <a:off x="455022" y="534542"/>
            <a:ext cx="10515600" cy="9387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ED7D31"/>
              </a:buClr>
              <a:buSzPts val="2400"/>
              <a:buFont typeface="Calibri"/>
              <a:buNone/>
            </a:pPr>
            <a:r>
              <a:rPr lang="en-US" dirty="0">
                <a:solidFill>
                  <a:schemeClr val="dk2"/>
                </a:solidFill>
              </a:rPr>
              <a:t>What if I think an </a:t>
            </a:r>
            <a:r>
              <a:rPr lang="en-US" dirty="0">
                <a:solidFill>
                  <a:srgbClr val="C00000"/>
                </a:solidFill>
              </a:rPr>
              <a:t>SP</a:t>
            </a:r>
            <a:r>
              <a:rPr lang="en-US" dirty="0">
                <a:solidFill>
                  <a:schemeClr val="dk2"/>
                </a:solidFill>
              </a:rPr>
              <a:t> is </a:t>
            </a:r>
            <a:r>
              <a:rPr lang="en-US" i="1" dirty="0">
                <a:solidFill>
                  <a:srgbClr val="C00000"/>
                </a:solidFill>
              </a:rPr>
              <a:t>misbehaving</a:t>
            </a:r>
            <a:r>
              <a:rPr lang="en-US" dirty="0">
                <a:solidFill>
                  <a:schemeClr val="dk2"/>
                </a:solidFill>
              </a:rPr>
              <a:t>?</a:t>
            </a:r>
            <a:endParaRPr dirty="0">
              <a:solidFill>
                <a:schemeClr val="dk2"/>
              </a:solidFill>
            </a:endParaRPr>
          </a:p>
        </p:txBody>
      </p:sp>
      <p:sp>
        <p:nvSpPr>
          <p:cNvPr id="808" name="Google Shape;808;p41"/>
          <p:cNvSpPr txBox="1">
            <a:spLocks noGrp="1"/>
          </p:cNvSpPr>
          <p:nvPr>
            <p:ph type="sldNum" idx="12"/>
          </p:nvPr>
        </p:nvSpPr>
        <p:spPr>
          <a:xfrm>
            <a:off x="11439527" y="6523900"/>
            <a:ext cx="569700" cy="321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41</a:t>
            </a:fld>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812"/>
        <p:cNvGrpSpPr/>
        <p:nvPr/>
      </p:nvGrpSpPr>
      <p:grpSpPr>
        <a:xfrm>
          <a:off x="0" y="0"/>
          <a:ext cx="0" cy="0"/>
          <a:chOff x="0" y="0"/>
          <a:chExt cx="0" cy="0"/>
        </a:xfrm>
      </p:grpSpPr>
      <p:sp>
        <p:nvSpPr>
          <p:cNvPr id="813" name="Google Shape;813;p42"/>
          <p:cNvSpPr txBox="1">
            <a:spLocks noGrp="1"/>
          </p:cNvSpPr>
          <p:nvPr>
            <p:ph type="body" idx="1"/>
          </p:nvPr>
        </p:nvSpPr>
        <p:spPr>
          <a:xfrm>
            <a:off x="455024" y="1502900"/>
            <a:ext cx="6832500" cy="4351200"/>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SzPts val="2800"/>
              <a:buChar char="•"/>
            </a:pPr>
            <a:r>
              <a:rPr lang="en-US"/>
              <a:t>Obtain transparent information on data processing</a:t>
            </a:r>
            <a:endParaRPr/>
          </a:p>
          <a:p>
            <a:pPr marL="914400" lvl="1" indent="-381000" algn="l" rtl="0">
              <a:lnSpc>
                <a:spcPct val="90000"/>
              </a:lnSpc>
              <a:spcBef>
                <a:spcPts val="0"/>
              </a:spcBef>
              <a:spcAft>
                <a:spcPts val="0"/>
              </a:spcAft>
              <a:buSzPts val="2400"/>
              <a:buChar char="•"/>
            </a:pPr>
            <a:r>
              <a:rPr lang="en-US" b="1"/>
              <a:t>SP’s privacy notice on-line</a:t>
            </a:r>
            <a:endParaRPr b="1"/>
          </a:p>
          <a:p>
            <a:pPr marL="914400" lvl="1" indent="-381000" algn="l" rtl="0">
              <a:lnSpc>
                <a:spcPct val="90000"/>
              </a:lnSpc>
              <a:spcBef>
                <a:spcPts val="0"/>
              </a:spcBef>
              <a:spcAft>
                <a:spcPts val="0"/>
              </a:spcAft>
              <a:buSzPts val="2400"/>
              <a:buChar char="•"/>
            </a:pPr>
            <a:r>
              <a:rPr lang="en-US"/>
              <a:t>HO is encouraged </a:t>
            </a:r>
            <a:r>
              <a:rPr lang="en-US" b="1"/>
              <a:t>to present SP’s privacy notice link to user at login</a:t>
            </a:r>
            <a:endParaRPr b="1"/>
          </a:p>
          <a:p>
            <a:pPr marL="914400" lvl="1" indent="-381000" algn="l" rtl="0">
              <a:lnSpc>
                <a:spcPct val="90000"/>
              </a:lnSpc>
              <a:spcBef>
                <a:spcPts val="0"/>
              </a:spcBef>
              <a:spcAft>
                <a:spcPts val="0"/>
              </a:spcAft>
              <a:buSzPts val="2400"/>
              <a:buChar char="•"/>
            </a:pPr>
            <a:r>
              <a:rPr lang="en-US"/>
              <a:t>(HO’s privacy notice)</a:t>
            </a:r>
            <a:endParaRPr/>
          </a:p>
          <a:p>
            <a:pPr marL="0" lvl="0" indent="0" algn="l" rtl="0">
              <a:lnSpc>
                <a:spcPct val="90000"/>
              </a:lnSpc>
              <a:spcBef>
                <a:spcPts val="1000"/>
              </a:spcBef>
              <a:spcAft>
                <a:spcPts val="0"/>
              </a:spcAft>
              <a:buSzPts val="2800"/>
              <a:buNone/>
            </a:pPr>
            <a:endParaRPr/>
          </a:p>
          <a:p>
            <a:pPr marL="0" lvl="0" indent="0" algn="l" rtl="0">
              <a:lnSpc>
                <a:spcPct val="90000"/>
              </a:lnSpc>
              <a:spcBef>
                <a:spcPts val="1000"/>
              </a:spcBef>
              <a:spcAft>
                <a:spcPts val="0"/>
              </a:spcAft>
              <a:buSzPts val="2800"/>
              <a:buNone/>
            </a:pPr>
            <a:r>
              <a:rPr lang="en-US"/>
              <a:t>The Privacy Notice describes data subject rights:</a:t>
            </a:r>
            <a:endParaRPr/>
          </a:p>
          <a:p>
            <a:pPr marL="457200" lvl="0" indent="-406400" algn="l" rtl="0">
              <a:lnSpc>
                <a:spcPct val="90000"/>
              </a:lnSpc>
              <a:spcBef>
                <a:spcPts val="1000"/>
              </a:spcBef>
              <a:spcAft>
                <a:spcPts val="0"/>
              </a:spcAft>
              <a:buSzPts val="2800"/>
              <a:buChar char="•"/>
            </a:pPr>
            <a:r>
              <a:rPr lang="en-US"/>
              <a:t>e.g. access their personal data</a:t>
            </a:r>
            <a:endParaRPr/>
          </a:p>
          <a:p>
            <a:pPr marL="457200" lvl="0" indent="0" algn="l" rtl="0">
              <a:lnSpc>
                <a:spcPct val="90000"/>
              </a:lnSpc>
              <a:spcBef>
                <a:spcPts val="1000"/>
              </a:spcBef>
              <a:spcAft>
                <a:spcPts val="0"/>
              </a:spcAft>
              <a:buSzPts val="2800"/>
              <a:buNone/>
            </a:pPr>
            <a:endParaRPr/>
          </a:p>
        </p:txBody>
      </p:sp>
      <p:sp>
        <p:nvSpPr>
          <p:cNvPr id="814" name="Google Shape;814;p42"/>
          <p:cNvSpPr txBox="1">
            <a:spLocks noGrp="1"/>
          </p:cNvSpPr>
          <p:nvPr>
            <p:ph type="title"/>
          </p:nvPr>
        </p:nvSpPr>
        <p:spPr>
          <a:xfrm>
            <a:off x="454525" y="204374"/>
            <a:ext cx="10515600" cy="938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a:solidFill>
                  <a:srgbClr val="C00000"/>
                </a:solidFill>
              </a:rPr>
              <a:t>Data subject </a:t>
            </a:r>
            <a:r>
              <a:rPr lang="en-US">
                <a:solidFill>
                  <a:schemeClr val="dk2"/>
                </a:solidFill>
              </a:rPr>
              <a:t>rights</a:t>
            </a:r>
            <a:endParaRPr>
              <a:solidFill>
                <a:schemeClr val="dk2"/>
              </a:solidFill>
            </a:endParaRPr>
          </a:p>
        </p:txBody>
      </p:sp>
      <p:sp>
        <p:nvSpPr>
          <p:cNvPr id="815" name="Google Shape;815;p42"/>
          <p:cNvSpPr txBox="1">
            <a:spLocks noGrp="1"/>
          </p:cNvSpPr>
          <p:nvPr>
            <p:ph type="sldNum" idx="12"/>
          </p:nvPr>
        </p:nvSpPr>
        <p:spPr>
          <a:xfrm>
            <a:off x="11439527" y="6523900"/>
            <a:ext cx="569700" cy="321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42</a:t>
            </a:fld>
            <a:endParaRPr sz="1400" b="0" i="0" u="none" strike="noStrike" cap="none">
              <a:solidFill>
                <a:srgbClr val="000000"/>
              </a:solidFill>
              <a:latin typeface="Arial"/>
              <a:ea typeface="Arial"/>
              <a:cs typeface="Arial"/>
              <a:sym typeface="Arial"/>
            </a:endParaRPr>
          </a:p>
        </p:txBody>
      </p:sp>
      <p:pic>
        <p:nvPicPr>
          <p:cNvPr id="816" name="Google Shape;816;p42"/>
          <p:cNvPicPr preferRelativeResize="0"/>
          <p:nvPr/>
        </p:nvPicPr>
        <p:blipFill rotWithShape="1">
          <a:blip r:embed="rId3">
            <a:alphaModFix/>
          </a:blip>
          <a:srcRect/>
          <a:stretch/>
        </p:blipFill>
        <p:spPr>
          <a:xfrm>
            <a:off x="7492225" y="1733075"/>
            <a:ext cx="4516899" cy="4220050"/>
          </a:xfrm>
          <a:prstGeom prst="rect">
            <a:avLst/>
          </a:prstGeom>
          <a:noFill/>
          <a:ln w="9525" cap="flat" cmpd="sng">
            <a:solidFill>
              <a:schemeClr val="accent1"/>
            </a:solidFill>
            <a:prstDash val="solid"/>
            <a:round/>
            <a:headEnd type="none" w="sm" len="sm"/>
            <a:tailEnd type="none" w="sm" len="sm"/>
          </a:ln>
          <a:effectLst>
            <a:outerShdw blurRad="50800" dist="38100" dir="2700000" algn="tl" rotWithShape="0">
              <a:srgbClr val="000000">
                <a:alpha val="40000"/>
              </a:srgbClr>
            </a:outerShdw>
          </a:effec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3"/>
          <p:cNvSpPr/>
          <p:nvPr/>
        </p:nvSpPr>
        <p:spPr>
          <a:xfrm>
            <a:off x="53406" y="2564904"/>
            <a:ext cx="10435082" cy="2448272"/>
          </a:xfrm>
          <a:prstGeom prst="roundRect">
            <a:avLst>
              <a:gd name="adj" fmla="val 16667"/>
            </a:avLst>
          </a:prstGeom>
          <a:solidFill>
            <a:srgbClr val="D8E2F3"/>
          </a:solidFill>
          <a:ln w="25400" cap="flat" cmpd="sng">
            <a:solidFill>
              <a:srgbClr val="2641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22" name="Google Shape;822;p43"/>
          <p:cNvSpPr txBox="1">
            <a:spLocks noGrp="1"/>
          </p:cNvSpPr>
          <p:nvPr>
            <p:ph type="body" idx="1"/>
          </p:nvPr>
        </p:nvSpPr>
        <p:spPr>
          <a:xfrm>
            <a:off x="444502" y="1439333"/>
            <a:ext cx="10909200" cy="4737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4360"/>
              </a:buClr>
              <a:buSzPts val="2000"/>
              <a:buNone/>
            </a:pPr>
            <a:r>
              <a:rPr lang="en-US" sz="2000"/>
              <a:t>The SP is member of DP_CoCo category if the Registrar certifies it (after any necessary control) by </a:t>
            </a:r>
            <a:r>
              <a:rPr lang="en-US" sz="2000" b="1"/>
              <a:t>adding this fragment to the SP entity metadata</a:t>
            </a:r>
            <a:endParaRPr b="1"/>
          </a:p>
          <a:p>
            <a:pPr marL="0" lvl="0" indent="0" algn="l" rtl="0">
              <a:lnSpc>
                <a:spcPct val="90000"/>
              </a:lnSpc>
              <a:spcBef>
                <a:spcPts val="750"/>
              </a:spcBef>
              <a:spcAft>
                <a:spcPts val="0"/>
              </a:spcAft>
              <a:buClr>
                <a:srgbClr val="004360"/>
              </a:buClr>
              <a:buSzPts val="2000"/>
              <a:buNone/>
            </a:pPr>
            <a:endParaRPr sz="2000"/>
          </a:p>
          <a:p>
            <a:pPr marL="0" lvl="0" indent="0" algn="l" rtl="0">
              <a:lnSpc>
                <a:spcPct val="90000"/>
              </a:lnSpc>
              <a:spcBef>
                <a:spcPts val="750"/>
              </a:spcBef>
              <a:spcAft>
                <a:spcPts val="0"/>
              </a:spcAft>
              <a:buClr>
                <a:srgbClr val="004360"/>
              </a:buClr>
              <a:buSzPts val="2000"/>
              <a:buNone/>
            </a:pPr>
            <a:endParaRPr sz="2000"/>
          </a:p>
          <a:p>
            <a:pPr marL="0" lvl="0" indent="0" algn="l" rtl="0">
              <a:lnSpc>
                <a:spcPct val="90000"/>
              </a:lnSpc>
              <a:spcBef>
                <a:spcPts val="750"/>
              </a:spcBef>
              <a:spcAft>
                <a:spcPts val="0"/>
              </a:spcAft>
              <a:buClr>
                <a:srgbClr val="0000FF"/>
              </a:buClr>
              <a:buSzPts val="1800"/>
              <a:buNone/>
            </a:pPr>
            <a:r>
              <a:rPr lang="en-US" sz="1800">
                <a:solidFill>
                  <a:srgbClr val="0000FF"/>
                </a:solidFill>
                <a:latin typeface="Courier New"/>
                <a:ea typeface="Courier New"/>
                <a:cs typeface="Courier New"/>
                <a:sym typeface="Courier New"/>
              </a:rPr>
              <a:t>&lt;mdattr:EntityAttributes&gt;</a:t>
            </a:r>
            <a:br>
              <a:rPr lang="en-US" sz="1800" b="1">
                <a:solidFill>
                  <a:srgbClr val="000000"/>
                </a:solidFill>
                <a:latin typeface="Courier New"/>
                <a:ea typeface="Courier New"/>
                <a:cs typeface="Courier New"/>
                <a:sym typeface="Courier New"/>
              </a:rPr>
            </a:br>
            <a:r>
              <a:rPr lang="en-US" sz="1800" b="1">
                <a:solidFill>
                  <a:srgbClr val="000000"/>
                </a:solidFill>
                <a:latin typeface="Courier New"/>
                <a:ea typeface="Courier New"/>
                <a:cs typeface="Courier New"/>
                <a:sym typeface="Courier New"/>
              </a:rPr>
              <a:t>   </a:t>
            </a:r>
            <a:r>
              <a:rPr lang="en-US" sz="1800">
                <a:solidFill>
                  <a:srgbClr val="0000FF"/>
                </a:solidFill>
                <a:latin typeface="Courier New"/>
                <a:ea typeface="Courier New"/>
                <a:cs typeface="Courier New"/>
                <a:sym typeface="Courier New"/>
              </a:rPr>
              <a:t>&lt;saml:Attribute</a:t>
            </a:r>
            <a:r>
              <a:rPr lang="en-US" sz="1800">
                <a:solidFill>
                  <a:srgbClr val="000000"/>
                </a:solidFill>
                <a:latin typeface="Courier New"/>
                <a:ea typeface="Courier New"/>
                <a:cs typeface="Courier New"/>
                <a:sym typeface="Courier New"/>
              </a:rPr>
              <a:t> </a:t>
            </a:r>
            <a:r>
              <a:rPr lang="en-US" sz="1800">
                <a:solidFill>
                  <a:srgbClr val="FF0000"/>
                </a:solidFill>
                <a:latin typeface="Courier New"/>
                <a:ea typeface="Courier New"/>
                <a:cs typeface="Courier New"/>
                <a:sym typeface="Courier New"/>
              </a:rPr>
              <a:t>Name</a:t>
            </a:r>
            <a:r>
              <a:rPr lang="en-US" sz="1800">
                <a:solidFill>
                  <a:srgbClr val="000000"/>
                </a:solidFill>
                <a:latin typeface="Courier New"/>
                <a:ea typeface="Courier New"/>
                <a:cs typeface="Courier New"/>
                <a:sym typeface="Courier New"/>
              </a:rPr>
              <a:t>=</a:t>
            </a:r>
            <a:r>
              <a:rPr lang="en-US" sz="1800" b="1">
                <a:solidFill>
                  <a:srgbClr val="8000FF"/>
                </a:solidFill>
                <a:latin typeface="Courier New"/>
                <a:ea typeface="Courier New"/>
                <a:cs typeface="Courier New"/>
                <a:sym typeface="Courier New"/>
              </a:rPr>
              <a:t>"http://macedir.org/entity-category"</a:t>
            </a:r>
            <a:r>
              <a:rPr lang="en-US" sz="1800">
                <a:solidFill>
                  <a:srgbClr val="000000"/>
                </a:solidFill>
                <a:latin typeface="Courier New"/>
                <a:ea typeface="Courier New"/>
                <a:cs typeface="Courier New"/>
                <a:sym typeface="Courier New"/>
              </a:rPr>
              <a:t> 			</a:t>
            </a:r>
            <a:r>
              <a:rPr lang="en-US" sz="1800">
                <a:solidFill>
                  <a:srgbClr val="FF0000"/>
                </a:solidFill>
                <a:latin typeface="Courier New"/>
                <a:ea typeface="Courier New"/>
                <a:cs typeface="Courier New"/>
                <a:sym typeface="Courier New"/>
              </a:rPr>
              <a:t>NameFormat</a:t>
            </a:r>
            <a:r>
              <a:rPr lang="en-US" sz="1800">
                <a:solidFill>
                  <a:srgbClr val="000000"/>
                </a:solidFill>
                <a:latin typeface="Courier New"/>
                <a:ea typeface="Courier New"/>
                <a:cs typeface="Courier New"/>
                <a:sym typeface="Courier New"/>
              </a:rPr>
              <a:t>=</a:t>
            </a:r>
            <a:r>
              <a:rPr lang="en-US" sz="1800" b="1">
                <a:solidFill>
                  <a:srgbClr val="8000FF"/>
                </a:solidFill>
                <a:latin typeface="Courier New"/>
                <a:ea typeface="Courier New"/>
                <a:cs typeface="Courier New"/>
                <a:sym typeface="Courier New"/>
              </a:rPr>
              <a:t>"urn:oasis:names:tc:SAML:2.0:attrname-format:uri"</a:t>
            </a:r>
            <a:r>
              <a:rPr lang="en-US" sz="1800">
                <a:solidFill>
                  <a:srgbClr val="0000FF"/>
                </a:solidFill>
                <a:latin typeface="Courier New"/>
                <a:ea typeface="Courier New"/>
                <a:cs typeface="Courier New"/>
                <a:sym typeface="Courier New"/>
              </a:rPr>
              <a:t>&gt;</a:t>
            </a:r>
            <a:br>
              <a:rPr lang="en-US" sz="1800" b="1">
                <a:solidFill>
                  <a:srgbClr val="000000"/>
                </a:solidFill>
                <a:latin typeface="Courier New"/>
                <a:ea typeface="Courier New"/>
                <a:cs typeface="Courier New"/>
                <a:sym typeface="Courier New"/>
              </a:rPr>
            </a:br>
            <a:r>
              <a:rPr lang="en-US" sz="1800" b="1">
                <a:solidFill>
                  <a:srgbClr val="000000"/>
                </a:solidFill>
                <a:latin typeface="Courier New"/>
                <a:ea typeface="Courier New"/>
                <a:cs typeface="Courier New"/>
                <a:sym typeface="Courier New"/>
              </a:rPr>
              <a:t>      </a:t>
            </a:r>
            <a:r>
              <a:rPr lang="en-US" sz="1800">
                <a:solidFill>
                  <a:srgbClr val="0000FF"/>
                </a:solidFill>
                <a:latin typeface="Courier New"/>
                <a:ea typeface="Courier New"/>
                <a:cs typeface="Courier New"/>
                <a:sym typeface="Courier New"/>
              </a:rPr>
              <a:t>&lt;saml:AttributeValue&gt;</a:t>
            </a:r>
            <a:br>
              <a:rPr lang="en-US" sz="1800">
                <a:solidFill>
                  <a:srgbClr val="0000FF"/>
                </a:solidFill>
                <a:latin typeface="Courier New"/>
                <a:ea typeface="Courier New"/>
                <a:cs typeface="Courier New"/>
                <a:sym typeface="Courier New"/>
              </a:rPr>
            </a:br>
            <a:r>
              <a:rPr lang="en-US" sz="1800">
                <a:solidFill>
                  <a:srgbClr val="0000FF"/>
                </a:solidFill>
                <a:latin typeface="Courier New"/>
                <a:ea typeface="Courier New"/>
                <a:cs typeface="Courier New"/>
                <a:sym typeface="Courier New"/>
              </a:rPr>
              <a:t>		</a:t>
            </a:r>
            <a:r>
              <a:rPr lang="en-US" sz="1800" b="1">
                <a:solidFill>
                  <a:srgbClr val="000000"/>
                </a:solidFill>
                <a:latin typeface="Courier New"/>
                <a:ea typeface="Courier New"/>
                <a:cs typeface="Courier New"/>
                <a:sym typeface="Courier New"/>
              </a:rPr>
              <a:t> http://www.geant.net/uri/dataprotection-code-of-conduct/v1</a:t>
            </a:r>
            <a:br>
              <a:rPr lang="en-US" sz="1800" b="1">
                <a:solidFill>
                  <a:srgbClr val="000000"/>
                </a:solidFill>
                <a:latin typeface="Courier New"/>
                <a:ea typeface="Courier New"/>
                <a:cs typeface="Courier New"/>
                <a:sym typeface="Courier New"/>
              </a:rPr>
            </a:br>
            <a:r>
              <a:rPr lang="en-US" sz="1800" b="1">
                <a:solidFill>
                  <a:srgbClr val="000000"/>
                </a:solidFill>
                <a:latin typeface="Courier New"/>
                <a:ea typeface="Courier New"/>
                <a:cs typeface="Courier New"/>
                <a:sym typeface="Courier New"/>
              </a:rPr>
              <a:t>	 </a:t>
            </a:r>
            <a:r>
              <a:rPr lang="en-US" sz="1800">
                <a:solidFill>
                  <a:srgbClr val="0000FF"/>
                </a:solidFill>
                <a:latin typeface="Courier New"/>
                <a:ea typeface="Courier New"/>
                <a:cs typeface="Courier New"/>
                <a:sym typeface="Courier New"/>
              </a:rPr>
              <a:t>&lt;/saml:AttributeValue&gt;</a:t>
            </a:r>
            <a:br>
              <a:rPr lang="en-US" sz="1800" b="1">
                <a:solidFill>
                  <a:srgbClr val="000000"/>
                </a:solidFill>
                <a:latin typeface="Courier New"/>
                <a:ea typeface="Courier New"/>
                <a:cs typeface="Courier New"/>
                <a:sym typeface="Courier New"/>
              </a:rPr>
            </a:br>
            <a:r>
              <a:rPr lang="en-US" sz="1800" b="1">
                <a:solidFill>
                  <a:srgbClr val="000000"/>
                </a:solidFill>
                <a:latin typeface="Courier New"/>
                <a:ea typeface="Courier New"/>
                <a:cs typeface="Courier New"/>
                <a:sym typeface="Courier New"/>
              </a:rPr>
              <a:t>   </a:t>
            </a:r>
            <a:r>
              <a:rPr lang="en-US" sz="1800">
                <a:solidFill>
                  <a:srgbClr val="0000FF"/>
                </a:solidFill>
                <a:latin typeface="Courier New"/>
                <a:ea typeface="Courier New"/>
                <a:cs typeface="Courier New"/>
                <a:sym typeface="Courier New"/>
              </a:rPr>
              <a:t>&lt;/saml:Attribute&gt;</a:t>
            </a:r>
            <a:br>
              <a:rPr lang="en-US" sz="1800">
                <a:solidFill>
                  <a:srgbClr val="0000FF"/>
                </a:solidFill>
                <a:latin typeface="Courier New"/>
                <a:ea typeface="Courier New"/>
                <a:cs typeface="Courier New"/>
                <a:sym typeface="Courier New"/>
              </a:rPr>
            </a:br>
            <a:r>
              <a:rPr lang="en-US" sz="1800">
                <a:solidFill>
                  <a:srgbClr val="0000FF"/>
                </a:solidFill>
                <a:latin typeface="Courier New"/>
                <a:ea typeface="Courier New"/>
                <a:cs typeface="Courier New"/>
                <a:sym typeface="Courier New"/>
              </a:rPr>
              <a:t>&lt;/mdattr:EntityAttributes&gt;</a:t>
            </a:r>
            <a:br>
              <a:rPr lang="en-US" sz="1800">
                <a:solidFill>
                  <a:srgbClr val="0000FF"/>
                </a:solidFill>
                <a:latin typeface="Courier New"/>
                <a:ea typeface="Courier New"/>
                <a:cs typeface="Courier New"/>
                <a:sym typeface="Courier New"/>
              </a:rPr>
            </a:br>
            <a:br>
              <a:rPr lang="en-US" sz="1800">
                <a:solidFill>
                  <a:srgbClr val="0000FF"/>
                </a:solidFill>
                <a:latin typeface="Courier New"/>
                <a:ea typeface="Courier New"/>
                <a:cs typeface="Courier New"/>
                <a:sym typeface="Courier New"/>
              </a:rPr>
            </a:br>
            <a:r>
              <a:rPr lang="en-US" sz="1800">
                <a:solidFill>
                  <a:srgbClr val="0000FF"/>
                </a:solidFill>
                <a:latin typeface="Courier New"/>
                <a:ea typeface="Courier New"/>
                <a:cs typeface="Courier New"/>
                <a:sym typeface="Courier New"/>
              </a:rPr>
              <a:t>Version 2</a:t>
            </a:r>
            <a:br>
              <a:rPr lang="en-US" sz="1800">
                <a:solidFill>
                  <a:srgbClr val="0000FF"/>
                </a:solidFill>
                <a:latin typeface="Courier New"/>
                <a:ea typeface="Courier New"/>
                <a:cs typeface="Courier New"/>
                <a:sym typeface="Courier New"/>
              </a:rPr>
            </a:br>
            <a:r>
              <a:rPr lang="en-US" sz="1800" b="1">
                <a:solidFill>
                  <a:srgbClr val="000000"/>
                </a:solidFill>
                <a:latin typeface="Courier New"/>
                <a:ea typeface="Courier New"/>
                <a:cs typeface="Courier New"/>
                <a:sym typeface="Courier New"/>
              </a:rPr>
              <a:t>http://www.geant.net/uri/dataprotection-code-of-conduct/v2</a:t>
            </a:r>
            <a:br>
              <a:rPr lang="en-US" sz="1800" b="1">
                <a:solidFill>
                  <a:srgbClr val="000000"/>
                </a:solidFill>
                <a:latin typeface="Courier New"/>
                <a:ea typeface="Courier New"/>
                <a:cs typeface="Courier New"/>
                <a:sym typeface="Courier New"/>
              </a:rPr>
            </a:br>
            <a:endParaRPr sz="1800"/>
          </a:p>
        </p:txBody>
      </p:sp>
      <p:sp>
        <p:nvSpPr>
          <p:cNvPr id="823" name="Google Shape;823;p43"/>
          <p:cNvSpPr txBox="1">
            <a:spLocks noGrp="1"/>
          </p:cNvSpPr>
          <p:nvPr>
            <p:ph type="sldNum" idx="12"/>
          </p:nvPr>
        </p:nvSpPr>
        <p:spPr>
          <a:xfrm>
            <a:off x="11061811" y="6406019"/>
            <a:ext cx="741000" cy="27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43</a:t>
            </a:fld>
            <a:endParaRPr sz="1400" b="0" i="0" u="none" strike="noStrike" cap="none">
              <a:solidFill>
                <a:srgbClr val="000000"/>
              </a:solidFill>
              <a:latin typeface="Arial"/>
              <a:ea typeface="Arial"/>
              <a:cs typeface="Arial"/>
              <a:sym typeface="Arial"/>
            </a:endParaRPr>
          </a:p>
        </p:txBody>
      </p:sp>
      <p:sp>
        <p:nvSpPr>
          <p:cNvPr id="824" name="Google Shape;824;p43"/>
          <p:cNvSpPr txBox="1">
            <a:spLocks noGrp="1"/>
          </p:cNvSpPr>
          <p:nvPr>
            <p:ph type="title"/>
          </p:nvPr>
        </p:nvSpPr>
        <p:spPr>
          <a:xfrm>
            <a:off x="455646" y="74648"/>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4361"/>
              </a:buClr>
              <a:buSzPts val="2400"/>
              <a:buFont typeface="Calibri"/>
              <a:buNone/>
            </a:pPr>
            <a:r>
              <a:rPr lang="en-US"/>
              <a:t>DP_CoCo </a:t>
            </a:r>
            <a:r>
              <a:rPr lang="en-US">
                <a:solidFill>
                  <a:srgbClr val="C00000"/>
                </a:solidFill>
              </a:rPr>
              <a:t>SP metadata</a:t>
            </a:r>
            <a:endParaRPr>
              <a:solidFill>
                <a:srgbClr val="C00000"/>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44"/>
          <p:cNvSpPr txBox="1">
            <a:spLocks noGrp="1"/>
          </p:cNvSpPr>
          <p:nvPr>
            <p:ph type="title"/>
          </p:nvPr>
        </p:nvSpPr>
        <p:spPr>
          <a:xfrm>
            <a:off x="335360" y="116632"/>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dirty="0" err="1">
                <a:solidFill>
                  <a:schemeClr val="bg1"/>
                </a:solidFill>
              </a:rPr>
              <a:t>CoCo</a:t>
            </a:r>
            <a:r>
              <a:rPr lang="en-US" dirty="0">
                <a:solidFill>
                  <a:schemeClr val="bg1"/>
                </a:solidFill>
              </a:rPr>
              <a:t> v2 : Definition</a:t>
            </a:r>
            <a:endParaRPr dirty="0">
              <a:solidFill>
                <a:schemeClr val="bg1"/>
              </a:solidFill>
            </a:endParaRPr>
          </a:p>
        </p:txBody>
      </p:sp>
      <p:sp>
        <p:nvSpPr>
          <p:cNvPr id="830" name="Google Shape;830;p44"/>
          <p:cNvSpPr txBox="1"/>
          <p:nvPr/>
        </p:nvSpPr>
        <p:spPr>
          <a:xfrm>
            <a:off x="316582" y="692696"/>
            <a:ext cx="11875418" cy="660176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575757"/>
                </a:solidFill>
                <a:latin typeface="Calibri"/>
                <a:ea typeface="Calibri"/>
                <a:cs typeface="Calibri"/>
                <a:sym typeface="Calibri"/>
              </a:rPr>
              <a:t>Candidates for the Code of Conduct Entity Category are Service Provider </a:t>
            </a:r>
            <a:r>
              <a:rPr lang="en-US" sz="2400" b="0" i="0" u="none" strike="noStrike" cap="none" dirty="0" err="1">
                <a:solidFill>
                  <a:srgbClr val="575757"/>
                </a:solidFill>
                <a:latin typeface="Calibri"/>
                <a:ea typeface="Calibri"/>
                <a:cs typeface="Calibri"/>
                <a:sym typeface="Calibri"/>
              </a:rPr>
              <a:t>Organisations</a:t>
            </a:r>
            <a:r>
              <a:rPr lang="en-US" sz="2400" b="0" i="0" u="none" strike="noStrike" cap="none" dirty="0">
                <a:solidFill>
                  <a:srgbClr val="575757"/>
                </a:solidFill>
                <a:latin typeface="Calibri"/>
                <a:ea typeface="Calibri"/>
                <a:cs typeface="Calibri"/>
                <a:sym typeface="Calibri"/>
              </a:rPr>
              <a:t> that are willing to support and implement </a:t>
            </a:r>
            <a:r>
              <a:rPr lang="en-US" sz="2400" b="1" i="0" u="none" strike="noStrike" cap="none" dirty="0">
                <a:solidFill>
                  <a:srgbClr val="575757"/>
                </a:solidFill>
                <a:latin typeface="Calibri"/>
                <a:ea typeface="Calibri"/>
                <a:cs typeface="Calibri"/>
                <a:sym typeface="Calibri"/>
              </a:rPr>
              <a:t>the REFEDS Data Protection Code of Conduct </a:t>
            </a:r>
            <a:r>
              <a:rPr lang="en-US" sz="2400" b="1" i="0" u="none" strike="noStrike" cap="none" dirty="0">
                <a:solidFill>
                  <a:srgbClr val="575757"/>
                </a:solidFill>
                <a:highlight>
                  <a:srgbClr val="FFFF00"/>
                </a:highlight>
                <a:latin typeface="Calibri"/>
                <a:ea typeface="Calibri"/>
                <a:cs typeface="Calibri"/>
                <a:sym typeface="Calibri"/>
              </a:rPr>
              <a:t>Best Practice guidelines</a:t>
            </a:r>
            <a:br>
              <a:rPr lang="en-US" sz="2400" b="1" i="0" u="none" strike="noStrike" cap="none" dirty="0">
                <a:solidFill>
                  <a:srgbClr val="575757"/>
                </a:solidFill>
                <a:highlight>
                  <a:srgbClr val="FFFF00"/>
                </a:highlight>
                <a:latin typeface="Calibri"/>
                <a:ea typeface="Calibri"/>
                <a:cs typeface="Calibri"/>
                <a:sym typeface="Calibri"/>
              </a:rPr>
            </a:br>
            <a:br>
              <a:rPr lang="en-US" sz="2400" b="1" i="0" u="none" strike="noStrike" cap="none" dirty="0">
                <a:solidFill>
                  <a:srgbClr val="575757"/>
                </a:solidFill>
                <a:latin typeface="Calibri"/>
                <a:ea typeface="Calibri"/>
                <a:cs typeface="Calibri"/>
                <a:sym typeface="Calibri"/>
              </a:rPr>
            </a:br>
            <a:r>
              <a:rPr lang="en-US" sz="2400" b="0" i="0" u="sng" strike="noStrike" cap="none" dirty="0">
                <a:solidFill>
                  <a:srgbClr val="000000"/>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https://refeds.org/category/code-of-conduct</a:t>
            </a:r>
            <a:br>
              <a:rPr lang="en-US" sz="2400" b="0" i="0" u="none" strike="noStrike" cap="none" dirty="0">
                <a:solidFill>
                  <a:srgbClr val="575757"/>
                </a:solidFill>
                <a:latin typeface="Calibri"/>
                <a:ea typeface="Calibri"/>
                <a:cs typeface="Calibri"/>
                <a:sym typeface="Calibri"/>
              </a:rPr>
            </a:br>
            <a:r>
              <a:rPr lang="en-US" sz="2400" b="0" i="0" u="sng" strike="noStrike" cap="none" dirty="0">
                <a:solidFill>
                  <a:srgbClr val="575757"/>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https://refeds.org/wp-content/uploads/2022/05/REFEDS-CoCo-Best-Practicev2.pdf</a:t>
            </a:r>
            <a:r>
              <a:rPr lang="en-US" sz="2400" b="0" i="0" u="none" strike="noStrike" cap="none" dirty="0">
                <a:solidFill>
                  <a:srgbClr val="575757"/>
                </a:solidFill>
                <a:latin typeface="Open Sans"/>
                <a:ea typeface="Open Sans"/>
                <a:cs typeface="Open Sans"/>
                <a:sym typeface="Open Sans"/>
              </a:rPr>
              <a:t> </a:t>
            </a:r>
            <a:br>
              <a:rPr lang="en-US" sz="1800" b="0" i="0" u="none" strike="noStrike" cap="none" dirty="0">
                <a:solidFill>
                  <a:srgbClr val="575757"/>
                </a:solidFill>
                <a:latin typeface="Open Sans"/>
                <a:ea typeface="Open Sans"/>
                <a:cs typeface="Open Sans"/>
                <a:sym typeface="Open Sans"/>
              </a:rPr>
            </a:br>
            <a:endParaRPr sz="1100" b="0" i="0" u="none" strike="noStrike" cap="none" dirty="0">
              <a:solidFill>
                <a:srgbClr val="575757"/>
              </a:solidFill>
              <a:latin typeface="Calibri"/>
              <a:ea typeface="Calibri"/>
              <a:cs typeface="Calibri"/>
              <a:sym typeface="Calibri"/>
            </a:endParaRPr>
          </a:p>
          <a:p>
            <a:pPr marL="0" marR="0" lvl="0" indent="0" algn="l" rtl="0">
              <a:lnSpc>
                <a:spcPct val="100000"/>
              </a:lnSpc>
              <a:spcBef>
                <a:spcPts val="0"/>
              </a:spcBef>
              <a:spcAft>
                <a:spcPts val="0"/>
              </a:spcAft>
              <a:buNone/>
            </a:pPr>
            <a:r>
              <a:rPr lang="en-US" sz="2400" b="0" i="0" u="none" strike="noStrike" cap="none" dirty="0">
                <a:solidFill>
                  <a:srgbClr val="575757"/>
                </a:solidFill>
                <a:latin typeface="Calibri"/>
                <a:ea typeface="Calibri"/>
                <a:cs typeface="Calibri"/>
                <a:sym typeface="Calibri"/>
              </a:rPr>
              <a:t>This Code of Conduct is addressed to any Service Provider </a:t>
            </a:r>
            <a:r>
              <a:rPr lang="en-US" sz="2400" b="0" i="0" u="none" strike="noStrike" cap="none" dirty="0" err="1">
                <a:solidFill>
                  <a:srgbClr val="575757"/>
                </a:solidFill>
                <a:latin typeface="Calibri"/>
                <a:ea typeface="Calibri"/>
                <a:cs typeface="Calibri"/>
                <a:sym typeface="Calibri"/>
              </a:rPr>
              <a:t>Organisation</a:t>
            </a:r>
            <a:r>
              <a:rPr lang="en-US" sz="2400" b="0" i="0" u="none" strike="noStrike" cap="none" dirty="0">
                <a:solidFill>
                  <a:srgbClr val="575757"/>
                </a:solidFill>
                <a:latin typeface="Calibri"/>
                <a:ea typeface="Calibri"/>
                <a:cs typeface="Calibri"/>
                <a:sym typeface="Calibri"/>
              </a:rPr>
              <a:t> established in any of the Member States of the European Union and in any other countries belonging to the European Economic Area (Iceland, Liechtenstein and Norway).</a:t>
            </a:r>
            <a:br>
              <a:rPr lang="en-US" sz="2400" b="0" i="0" u="none" strike="noStrike" cap="none" dirty="0">
                <a:solidFill>
                  <a:srgbClr val="575757"/>
                </a:solidFill>
                <a:latin typeface="Calibri"/>
                <a:ea typeface="Calibri"/>
                <a:cs typeface="Calibri"/>
                <a:sym typeface="Calibri"/>
              </a:rPr>
            </a:br>
            <a:endParaRPr sz="2400" b="0" i="0" u="none" strike="noStrike" cap="none" dirty="0">
              <a:solidFill>
                <a:srgbClr val="575757"/>
              </a:solidFill>
              <a:latin typeface="Calibri"/>
              <a:ea typeface="Calibri"/>
              <a:cs typeface="Calibri"/>
              <a:sym typeface="Calibri"/>
            </a:endParaRPr>
          </a:p>
          <a:p>
            <a:pPr marL="0" marR="0" lvl="0" indent="0" algn="l" rtl="0">
              <a:lnSpc>
                <a:spcPct val="100000"/>
              </a:lnSpc>
              <a:spcBef>
                <a:spcPts val="0"/>
              </a:spcBef>
              <a:spcAft>
                <a:spcPts val="0"/>
              </a:spcAft>
              <a:buNone/>
            </a:pPr>
            <a:r>
              <a:rPr lang="en-US" sz="2400" b="0" i="0" u="none" strike="noStrike" cap="none" dirty="0">
                <a:solidFill>
                  <a:srgbClr val="575757"/>
                </a:solidFill>
                <a:latin typeface="Calibri"/>
                <a:ea typeface="Calibri"/>
                <a:cs typeface="Calibri"/>
                <a:sym typeface="Calibri"/>
              </a:rPr>
              <a:t>Furthermore, Service Provider Organizations established in any </a:t>
            </a:r>
            <a:r>
              <a:rPr lang="en-US" sz="2400" b="1" i="0" u="none" strike="noStrike" cap="none" dirty="0">
                <a:solidFill>
                  <a:srgbClr val="575757"/>
                </a:solidFill>
                <a:latin typeface="Calibri"/>
                <a:ea typeface="Calibri"/>
                <a:cs typeface="Calibri"/>
                <a:sym typeface="Calibri"/>
              </a:rPr>
              <a:t>third country or International organization offering:</a:t>
            </a:r>
            <a:br>
              <a:rPr lang="en-US" sz="2400" b="0" i="0" u="none" strike="noStrike" cap="none" dirty="0">
                <a:solidFill>
                  <a:srgbClr val="575757"/>
                </a:solidFill>
                <a:latin typeface="Calibri"/>
                <a:ea typeface="Calibri"/>
                <a:cs typeface="Calibri"/>
                <a:sym typeface="Calibri"/>
              </a:rPr>
            </a:br>
            <a:endParaRPr sz="2400" b="0" i="0" u="none" strike="noStrike" cap="none" dirty="0">
              <a:solidFill>
                <a:srgbClr val="575757"/>
              </a:solidFill>
              <a:latin typeface="Calibri"/>
              <a:ea typeface="Calibri"/>
              <a:cs typeface="Calibri"/>
              <a:sym typeface="Calibri"/>
            </a:endParaRPr>
          </a:p>
          <a:p>
            <a:pPr marL="0" marR="0" lvl="0" indent="-152400" algn="l" rtl="0">
              <a:lnSpc>
                <a:spcPct val="100000"/>
              </a:lnSpc>
              <a:spcBef>
                <a:spcPts val="0"/>
              </a:spcBef>
              <a:spcAft>
                <a:spcPts val="0"/>
              </a:spcAft>
              <a:buClr>
                <a:srgbClr val="000000"/>
              </a:buClr>
              <a:buSzPts val="2400"/>
              <a:buFont typeface="Arial"/>
              <a:buChar char="•"/>
            </a:pPr>
            <a:r>
              <a:rPr lang="en-US" sz="2400" b="0" i="0" u="none" strike="noStrike" cap="none" dirty="0">
                <a:solidFill>
                  <a:srgbClr val="575757"/>
                </a:solidFill>
                <a:latin typeface="Calibri"/>
                <a:ea typeface="Calibri"/>
                <a:cs typeface="Calibri"/>
                <a:sym typeface="Calibri"/>
              </a:rPr>
              <a:t> An </a:t>
            </a:r>
            <a:r>
              <a:rPr lang="en-US" sz="2400" b="1" i="0" u="none" strike="noStrike" cap="none" dirty="0">
                <a:solidFill>
                  <a:srgbClr val="575757"/>
                </a:solidFill>
                <a:latin typeface="Calibri"/>
                <a:ea typeface="Calibri"/>
                <a:cs typeface="Calibri"/>
                <a:sym typeface="Calibri"/>
              </a:rPr>
              <a:t>adequate level of data protection </a:t>
            </a:r>
            <a:r>
              <a:rPr lang="en-US" sz="2400" b="0" i="0" u="none" strike="noStrike" cap="none" dirty="0">
                <a:solidFill>
                  <a:srgbClr val="575757"/>
                </a:solidFill>
                <a:latin typeface="Calibri"/>
                <a:ea typeface="Calibri"/>
                <a:cs typeface="Calibri"/>
                <a:sym typeface="Calibri"/>
              </a:rPr>
              <a:t>in the terms of Article 45 of the GDPR,   </a:t>
            </a:r>
            <a:r>
              <a:rPr lang="en-US" sz="2400" b="1" i="0" u="none" strike="noStrike" cap="none" dirty="0">
                <a:solidFill>
                  <a:srgbClr val="575757"/>
                </a:solidFill>
                <a:highlight>
                  <a:srgbClr val="FFFF00"/>
                </a:highlight>
                <a:latin typeface="Calibri"/>
                <a:ea typeface="Calibri"/>
                <a:cs typeface="Calibri"/>
                <a:sym typeface="Calibri"/>
              </a:rPr>
              <a:t>or</a:t>
            </a:r>
            <a:endParaRPr dirty="0"/>
          </a:p>
          <a:p>
            <a:pPr marL="0" marR="0" lvl="0" indent="-152400" algn="l" rtl="0">
              <a:lnSpc>
                <a:spcPct val="100000"/>
              </a:lnSpc>
              <a:spcBef>
                <a:spcPts val="0"/>
              </a:spcBef>
              <a:spcAft>
                <a:spcPts val="0"/>
              </a:spcAft>
              <a:buClr>
                <a:srgbClr val="000000"/>
              </a:buClr>
              <a:buSzPts val="2400"/>
              <a:buFont typeface="Arial"/>
              <a:buChar char="•"/>
            </a:pPr>
            <a:r>
              <a:rPr lang="en-US" sz="2400" b="0" i="0" u="none" strike="noStrike" cap="none" dirty="0">
                <a:solidFill>
                  <a:srgbClr val="575757"/>
                </a:solidFill>
                <a:latin typeface="Calibri"/>
                <a:ea typeface="Calibri"/>
                <a:cs typeface="Calibri"/>
                <a:sym typeface="Calibri"/>
              </a:rPr>
              <a:t> Appropriate safeguards in the terms of Article 46 of the GDPR can also subscribe to this Code of Conduct.</a:t>
            </a:r>
            <a:endParaRPr dirty="0"/>
          </a:p>
          <a:p>
            <a:pPr marL="0" marR="0" lvl="0" indent="0" algn="l" rtl="0">
              <a:lnSpc>
                <a:spcPct val="100000"/>
              </a:lnSpc>
              <a:spcBef>
                <a:spcPts val="0"/>
              </a:spcBef>
              <a:spcAft>
                <a:spcPts val="0"/>
              </a:spcAft>
              <a:buNone/>
            </a:pPr>
            <a:br>
              <a:rPr lang="en-US" sz="1400" b="0" i="0" u="none" strike="noStrike" cap="none" dirty="0">
                <a:solidFill>
                  <a:srgbClr val="000000"/>
                </a:solidFill>
                <a:latin typeface="Calibri"/>
                <a:ea typeface="Calibri"/>
                <a:cs typeface="Calibri"/>
                <a:sym typeface="Calibri"/>
              </a:rPr>
            </a:br>
            <a:endParaRPr sz="1400" b="0" i="0" u="none" strike="noStrike" cap="none" dirty="0">
              <a:solidFill>
                <a:srgbClr val="000000"/>
              </a:solidFill>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p45"/>
          <p:cNvSpPr txBox="1">
            <a:spLocks noGrp="1"/>
          </p:cNvSpPr>
          <p:nvPr>
            <p:ph type="body" idx="1"/>
          </p:nvPr>
        </p:nvSpPr>
        <p:spPr>
          <a:xfrm>
            <a:off x="119336" y="466408"/>
            <a:ext cx="12059056" cy="6202952"/>
          </a:xfrm>
          <a:prstGeom prst="rect">
            <a:avLst/>
          </a:prstGeom>
          <a:noFill/>
          <a:ln>
            <a:noFill/>
          </a:ln>
        </p:spPr>
        <p:txBody>
          <a:bodyPr spcFirstLastPara="1" wrap="square" lIns="91425" tIns="45700" rIns="91425" bIns="45700" anchor="t" anchorCtr="0">
            <a:noAutofit/>
          </a:bodyPr>
          <a:lstStyle/>
          <a:p>
            <a:pPr marL="50800" lvl="0" indent="0" algn="l" rtl="0">
              <a:lnSpc>
                <a:spcPct val="90000"/>
              </a:lnSpc>
              <a:spcBef>
                <a:spcPts val="1000"/>
              </a:spcBef>
              <a:spcAft>
                <a:spcPts val="0"/>
              </a:spcAft>
              <a:buSzPts val="2800"/>
              <a:buNone/>
            </a:pPr>
            <a:r>
              <a:rPr lang="en-US" sz="1800" b="1" dirty="0">
                <a:solidFill>
                  <a:srgbClr val="575757"/>
                </a:solidFill>
                <a:latin typeface="Calibri"/>
                <a:ea typeface="Calibri"/>
                <a:cs typeface="Calibri"/>
                <a:sym typeface="Calibri"/>
              </a:rPr>
              <a:t>By asserting a Service Provider to be a member of this Entity Category</a:t>
            </a:r>
            <a:r>
              <a:rPr lang="en-US" sz="1800" b="1" dirty="0">
                <a:solidFill>
                  <a:srgbClr val="575757"/>
                </a:solidFill>
                <a:highlight>
                  <a:srgbClr val="FFFF00"/>
                </a:highlight>
                <a:latin typeface="Calibri"/>
                <a:ea typeface="Calibri"/>
                <a:cs typeface="Calibri"/>
                <a:sym typeface="Calibri"/>
              </a:rPr>
              <a:t>, a </a:t>
            </a:r>
            <a:r>
              <a:rPr lang="en-US" sz="1800" b="1" u="sng" dirty="0">
                <a:solidFill>
                  <a:srgbClr val="575757"/>
                </a:solidFill>
                <a:highlight>
                  <a:srgbClr val="FFFF00"/>
                </a:highlight>
                <a:latin typeface="Calibri"/>
                <a:ea typeface="Calibri"/>
                <a:cs typeface="Calibri"/>
                <a:sym typeface="Calibri"/>
              </a:rPr>
              <a:t>Registrar</a:t>
            </a:r>
            <a:r>
              <a:rPr lang="en-US" sz="1800" b="1" dirty="0">
                <a:solidFill>
                  <a:srgbClr val="575757"/>
                </a:solidFill>
                <a:highlight>
                  <a:srgbClr val="FFFF00"/>
                </a:highlight>
                <a:latin typeface="Calibri"/>
                <a:ea typeface="Calibri"/>
                <a:cs typeface="Calibri"/>
                <a:sym typeface="Calibri"/>
              </a:rPr>
              <a:t> claims that:</a:t>
            </a:r>
            <a:br>
              <a:rPr lang="en-US" sz="1800" b="1" dirty="0">
                <a:solidFill>
                  <a:srgbClr val="575757"/>
                </a:solidFill>
                <a:highlight>
                  <a:srgbClr val="FFFF00"/>
                </a:highlight>
                <a:latin typeface="Calibri"/>
                <a:ea typeface="Calibri"/>
                <a:cs typeface="Calibri"/>
                <a:sym typeface="Calibri"/>
              </a:rPr>
            </a:br>
            <a:endParaRPr sz="1800" b="1" dirty="0">
              <a:solidFill>
                <a:srgbClr val="575757"/>
              </a:solidFill>
              <a:highlight>
                <a:srgbClr val="FFFF00"/>
              </a:highlight>
              <a:latin typeface="Calibri"/>
              <a:ea typeface="Calibri"/>
              <a:cs typeface="Calibri"/>
              <a:sym typeface="Calibri"/>
            </a:endParaRPr>
          </a:p>
          <a:p>
            <a:pPr marL="914400" lvl="1" indent="-381000" algn="l" rtl="0">
              <a:lnSpc>
                <a:spcPct val="90000"/>
              </a:lnSpc>
              <a:spcBef>
                <a:spcPts val="500"/>
              </a:spcBef>
              <a:spcAft>
                <a:spcPts val="0"/>
              </a:spcAft>
              <a:buSzPts val="2400"/>
              <a:buChar char="•"/>
            </a:pPr>
            <a:r>
              <a:rPr lang="en-US" sz="1800" dirty="0">
                <a:solidFill>
                  <a:srgbClr val="575757"/>
                </a:solidFill>
                <a:latin typeface="Calibri"/>
                <a:ea typeface="Calibri"/>
                <a:cs typeface="Calibri"/>
                <a:sym typeface="Calibri"/>
              </a:rPr>
              <a:t>The Service Provider has applied for membership in the Category and complies with this entity category’s registration criteria.</a:t>
            </a:r>
            <a:endParaRPr dirty="0"/>
          </a:p>
          <a:p>
            <a:pPr marL="914400" lvl="1" indent="-381000" algn="l" rtl="0">
              <a:lnSpc>
                <a:spcPct val="90000"/>
              </a:lnSpc>
              <a:spcBef>
                <a:spcPts val="500"/>
              </a:spcBef>
              <a:spcAft>
                <a:spcPts val="0"/>
              </a:spcAft>
              <a:buSzPts val="2400"/>
              <a:buChar char="•"/>
            </a:pPr>
            <a:r>
              <a:rPr lang="en-US" sz="1800" dirty="0">
                <a:solidFill>
                  <a:srgbClr val="575757"/>
                </a:solidFill>
                <a:latin typeface="Calibri"/>
                <a:ea typeface="Calibri"/>
                <a:cs typeface="Calibri"/>
                <a:sym typeface="Calibri"/>
              </a:rPr>
              <a:t>The Service Provider’s application for using the Code of Conduct Entity Category has been reviewed against the registration criteria and approved by the Registrar.</a:t>
            </a:r>
            <a:endParaRPr dirty="0"/>
          </a:p>
          <a:p>
            <a:pPr marL="50800" lvl="0" indent="0" algn="l" rtl="0">
              <a:lnSpc>
                <a:spcPct val="90000"/>
              </a:lnSpc>
              <a:spcBef>
                <a:spcPts val="1000"/>
              </a:spcBef>
              <a:spcAft>
                <a:spcPts val="0"/>
              </a:spcAft>
              <a:buSzPts val="2800"/>
              <a:buNone/>
            </a:pPr>
            <a:r>
              <a:rPr lang="en-US" sz="1800" dirty="0">
                <a:solidFill>
                  <a:srgbClr val="575757"/>
                </a:solidFill>
                <a:latin typeface="Calibri"/>
                <a:ea typeface="Calibri"/>
                <a:cs typeface="Calibri"/>
                <a:sym typeface="Calibri"/>
              </a:rPr>
              <a:t>In possessing the Entity Category Attribute with the above value</a:t>
            </a:r>
            <a:r>
              <a:rPr lang="en-US" sz="1800" u="sng" dirty="0">
                <a:solidFill>
                  <a:srgbClr val="575757"/>
                </a:solidFill>
                <a:highlight>
                  <a:srgbClr val="FFFF00"/>
                </a:highlight>
                <a:latin typeface="Calibri"/>
                <a:ea typeface="Calibri"/>
                <a:cs typeface="Calibri"/>
                <a:sym typeface="Calibri"/>
              </a:rPr>
              <a:t>, a Service Provider </a:t>
            </a:r>
            <a:r>
              <a:rPr lang="en-US" sz="1800" dirty="0">
                <a:solidFill>
                  <a:srgbClr val="575757"/>
                </a:solidFill>
                <a:highlight>
                  <a:srgbClr val="FFFF00"/>
                </a:highlight>
                <a:latin typeface="Calibri"/>
                <a:ea typeface="Calibri"/>
                <a:cs typeface="Calibri"/>
                <a:sym typeface="Calibri"/>
              </a:rPr>
              <a:t>claims that</a:t>
            </a:r>
            <a:r>
              <a:rPr lang="en-US" sz="1800" dirty="0">
                <a:solidFill>
                  <a:srgbClr val="575757"/>
                </a:solidFill>
                <a:latin typeface="Calibri"/>
                <a:ea typeface="Calibri"/>
                <a:cs typeface="Calibri"/>
                <a:sym typeface="Calibri"/>
              </a:rPr>
              <a:t> it is bound by:</a:t>
            </a:r>
            <a:br>
              <a:rPr lang="en-US" sz="1800" dirty="0">
                <a:solidFill>
                  <a:srgbClr val="575757"/>
                </a:solidFill>
                <a:latin typeface="Calibri"/>
                <a:ea typeface="Calibri"/>
                <a:cs typeface="Calibri"/>
                <a:sym typeface="Calibri"/>
              </a:rPr>
            </a:br>
            <a:endParaRPr sz="1800" dirty="0">
              <a:solidFill>
                <a:srgbClr val="575757"/>
              </a:solidFill>
              <a:latin typeface="Calibri"/>
              <a:ea typeface="Calibri"/>
              <a:cs typeface="Calibri"/>
              <a:sym typeface="Calibri"/>
            </a:endParaRPr>
          </a:p>
          <a:p>
            <a:pPr marL="742950" lvl="1" indent="-285750" algn="l" rtl="0">
              <a:lnSpc>
                <a:spcPct val="90000"/>
              </a:lnSpc>
              <a:spcBef>
                <a:spcPts val="500"/>
              </a:spcBef>
              <a:spcAft>
                <a:spcPts val="0"/>
              </a:spcAft>
              <a:buSzPts val="2400"/>
              <a:buFont typeface="Arial"/>
              <a:buChar char="•"/>
            </a:pPr>
            <a:r>
              <a:rPr lang="en-US" sz="1800" dirty="0">
                <a:solidFill>
                  <a:srgbClr val="575757"/>
                </a:solidFill>
                <a:latin typeface="Calibri"/>
                <a:ea typeface="Calibri"/>
                <a:cs typeface="Calibri"/>
                <a:sym typeface="Calibri"/>
              </a:rPr>
              <a:t>The data protection laws in the European Union or European Economic Area,  </a:t>
            </a:r>
            <a:endParaRPr dirty="0"/>
          </a:p>
          <a:p>
            <a:pPr marL="457200" lvl="1" indent="0" algn="l" rtl="0">
              <a:lnSpc>
                <a:spcPct val="90000"/>
              </a:lnSpc>
              <a:spcBef>
                <a:spcPts val="500"/>
              </a:spcBef>
              <a:spcAft>
                <a:spcPts val="0"/>
              </a:spcAft>
              <a:buSzPts val="2400"/>
              <a:buNone/>
            </a:pPr>
            <a:r>
              <a:rPr lang="en-US" sz="1800" dirty="0">
                <a:solidFill>
                  <a:srgbClr val="575757"/>
                </a:solidFill>
                <a:latin typeface="Calibri"/>
                <a:ea typeface="Calibri"/>
                <a:cs typeface="Calibri"/>
                <a:sym typeface="Calibri"/>
              </a:rPr>
              <a:t>or can demonstrate:</a:t>
            </a:r>
            <a:endParaRPr dirty="0"/>
          </a:p>
          <a:p>
            <a:pPr marL="914400" lvl="1" indent="-381000" algn="l" rtl="0">
              <a:lnSpc>
                <a:spcPct val="90000"/>
              </a:lnSpc>
              <a:spcBef>
                <a:spcPts val="500"/>
              </a:spcBef>
              <a:spcAft>
                <a:spcPts val="0"/>
              </a:spcAft>
              <a:buSzPts val="2400"/>
              <a:buFont typeface="Arial"/>
              <a:buChar char="•"/>
            </a:pPr>
            <a:r>
              <a:rPr lang="en-US" sz="1400" dirty="0">
                <a:solidFill>
                  <a:srgbClr val="575757"/>
                </a:solidFill>
                <a:latin typeface="Calibri"/>
                <a:ea typeface="Calibri"/>
                <a:cs typeface="Calibri"/>
                <a:sym typeface="Calibri"/>
              </a:rPr>
              <a:t>an adequate level of data protection in the terms of Article 45 of the GDPR;</a:t>
            </a:r>
            <a:endParaRPr dirty="0"/>
          </a:p>
          <a:p>
            <a:pPr marL="914400" lvl="1" indent="-381000" algn="l" rtl="0">
              <a:lnSpc>
                <a:spcPct val="90000"/>
              </a:lnSpc>
              <a:spcBef>
                <a:spcPts val="500"/>
              </a:spcBef>
              <a:spcAft>
                <a:spcPts val="0"/>
              </a:spcAft>
              <a:buSzPts val="2400"/>
              <a:buFont typeface="Arial"/>
              <a:buChar char="•"/>
            </a:pPr>
            <a:r>
              <a:rPr lang="en-US" sz="1400" dirty="0">
                <a:solidFill>
                  <a:srgbClr val="575757"/>
                </a:solidFill>
                <a:latin typeface="Calibri"/>
                <a:ea typeface="Calibri"/>
                <a:cs typeface="Calibri"/>
                <a:sym typeface="Calibri"/>
              </a:rPr>
              <a:t>appropriate safeguards in the terms of Article 46 of the GDPR;</a:t>
            </a:r>
            <a:endParaRPr dirty="0"/>
          </a:p>
          <a:p>
            <a:pPr marL="914400" lvl="1" indent="-381000" algn="l" rtl="0">
              <a:lnSpc>
                <a:spcPct val="90000"/>
              </a:lnSpc>
              <a:spcBef>
                <a:spcPts val="500"/>
              </a:spcBef>
              <a:spcAft>
                <a:spcPts val="0"/>
              </a:spcAft>
              <a:buSzPts val="2400"/>
              <a:buFont typeface="Arial"/>
              <a:buChar char="•"/>
            </a:pPr>
            <a:r>
              <a:rPr lang="en-US" sz="1400" dirty="0">
                <a:solidFill>
                  <a:srgbClr val="575757"/>
                </a:solidFill>
                <a:latin typeface="Calibri"/>
                <a:ea typeface="Calibri"/>
                <a:cs typeface="Calibri"/>
                <a:sym typeface="Calibri"/>
              </a:rPr>
              <a:t>that it has committed to the REFEDS Data Protection Code of Conduct </a:t>
            </a:r>
            <a:endParaRPr dirty="0"/>
          </a:p>
          <a:p>
            <a:pPr marL="914400" lvl="1" indent="-381000" algn="l" rtl="0">
              <a:lnSpc>
                <a:spcPct val="90000"/>
              </a:lnSpc>
              <a:spcBef>
                <a:spcPts val="500"/>
              </a:spcBef>
              <a:spcAft>
                <a:spcPts val="0"/>
              </a:spcAft>
              <a:buSzPts val="2400"/>
              <a:buFont typeface="Arial"/>
              <a:buChar char="•"/>
            </a:pPr>
            <a:r>
              <a:rPr lang="en-US" sz="1400" dirty="0">
                <a:solidFill>
                  <a:srgbClr val="575757"/>
                </a:solidFill>
                <a:latin typeface="Calibri"/>
                <a:ea typeface="Calibri"/>
                <a:cs typeface="Calibri"/>
                <a:sym typeface="Calibri"/>
              </a:rPr>
              <a:t>that it conforms to the Metadata Requirements for Service Providers  - ( See section 5 on </a:t>
            </a:r>
            <a:r>
              <a:rPr lang="en-US" sz="1400" u="sng" dirty="0">
                <a:solidFill>
                  <a:srgbClr val="575757"/>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https://refeds.org/category/code-of-conduct/v2</a:t>
            </a:r>
            <a:r>
              <a:rPr lang="en-US" sz="1400" dirty="0">
                <a:solidFill>
                  <a:srgbClr val="575757"/>
                </a:solidFill>
                <a:latin typeface="Calibri"/>
                <a:ea typeface="Calibri"/>
                <a:cs typeface="Calibri"/>
                <a:sym typeface="Calibri"/>
              </a:rPr>
              <a:t>) </a:t>
            </a:r>
            <a:endParaRPr dirty="0"/>
          </a:p>
          <a:p>
            <a:pPr marL="914400" lvl="1" indent="-381000" algn="l" rtl="0">
              <a:lnSpc>
                <a:spcPct val="90000"/>
              </a:lnSpc>
              <a:spcBef>
                <a:spcPts val="500"/>
              </a:spcBef>
              <a:spcAft>
                <a:spcPts val="0"/>
              </a:spcAft>
              <a:buSzPts val="2400"/>
              <a:buFont typeface="Arial"/>
              <a:buChar char="•"/>
            </a:pPr>
            <a:r>
              <a:rPr lang="en-US" sz="1400" dirty="0">
                <a:solidFill>
                  <a:srgbClr val="575757"/>
                </a:solidFill>
                <a:latin typeface="Calibri"/>
                <a:ea typeface="Calibri"/>
                <a:cs typeface="Calibri"/>
                <a:sym typeface="Calibri"/>
              </a:rPr>
              <a:t>that it informs the Registrar about any material changes that may influence their ability to commit to the REFEDS Data Protection Code of Conduct </a:t>
            </a:r>
            <a:br>
              <a:rPr lang="en-US" sz="1400" dirty="0">
                <a:solidFill>
                  <a:srgbClr val="575757"/>
                </a:solidFill>
                <a:latin typeface="Calibri"/>
                <a:ea typeface="Calibri"/>
                <a:cs typeface="Calibri"/>
                <a:sym typeface="Calibri"/>
              </a:rPr>
            </a:br>
            <a:endParaRPr sz="1400" dirty="0">
              <a:solidFill>
                <a:srgbClr val="575757"/>
              </a:solidFill>
              <a:latin typeface="Calibri"/>
              <a:ea typeface="Calibri"/>
              <a:cs typeface="Calibri"/>
              <a:sym typeface="Calibri"/>
            </a:endParaRPr>
          </a:p>
          <a:p>
            <a:pPr marL="457200" lvl="0" indent="-406400" algn="l" rtl="0">
              <a:lnSpc>
                <a:spcPct val="90000"/>
              </a:lnSpc>
              <a:spcBef>
                <a:spcPts val="1000"/>
              </a:spcBef>
              <a:spcAft>
                <a:spcPts val="0"/>
              </a:spcAft>
              <a:buSzPts val="2800"/>
              <a:buChar char="•"/>
            </a:pPr>
            <a:r>
              <a:rPr lang="en-US" sz="1800" dirty="0">
                <a:solidFill>
                  <a:srgbClr val="575757"/>
                </a:solidFill>
                <a:latin typeface="Calibri"/>
                <a:ea typeface="Calibri"/>
                <a:cs typeface="Calibri"/>
                <a:sym typeface="Calibri"/>
              </a:rPr>
              <a:t>The Service Provider is responsible for the service it offers and its legal compliance with the Code of Conduct.</a:t>
            </a:r>
            <a:br>
              <a:rPr lang="en-US" sz="1800" dirty="0">
                <a:solidFill>
                  <a:srgbClr val="575757"/>
                </a:solidFill>
                <a:latin typeface="Calibri"/>
                <a:ea typeface="Calibri"/>
                <a:cs typeface="Calibri"/>
                <a:sym typeface="Calibri"/>
              </a:rPr>
            </a:br>
            <a:r>
              <a:rPr lang="en-US" sz="1800" dirty="0">
                <a:solidFill>
                  <a:srgbClr val="575757"/>
                </a:solidFill>
                <a:latin typeface="Calibri"/>
                <a:ea typeface="Calibri"/>
                <a:cs typeface="Calibri"/>
                <a:sym typeface="Calibri"/>
              </a:rPr>
              <a:t> The Service Provider is regarded as authoritative about its Privacy Notice and the attributes the service requests.</a:t>
            </a:r>
            <a:endParaRPr dirty="0"/>
          </a:p>
          <a:p>
            <a:pPr marL="457200" lvl="0" indent="-406400" algn="l" rtl="0">
              <a:lnSpc>
                <a:spcPct val="90000"/>
              </a:lnSpc>
              <a:spcBef>
                <a:spcPts val="1000"/>
              </a:spcBef>
              <a:spcAft>
                <a:spcPts val="0"/>
              </a:spcAft>
              <a:buSzPts val="2800"/>
              <a:buChar char="•"/>
            </a:pPr>
            <a:r>
              <a:rPr lang="en-US" sz="1800" dirty="0">
                <a:solidFill>
                  <a:srgbClr val="575757"/>
                </a:solidFill>
                <a:latin typeface="Calibri"/>
                <a:ea typeface="Calibri"/>
                <a:cs typeface="Calibri"/>
                <a:sym typeface="Calibri"/>
              </a:rPr>
              <a:t>By asserting the Entity Category support attribute, an Identity Provider claims that </a:t>
            </a:r>
            <a:r>
              <a:rPr lang="en-US" sz="1800" b="1" dirty="0">
                <a:solidFill>
                  <a:srgbClr val="575757"/>
                </a:solidFill>
                <a:latin typeface="Calibri"/>
                <a:ea typeface="Calibri"/>
                <a:cs typeface="Calibri"/>
                <a:sym typeface="Calibri"/>
              </a:rPr>
              <a:t>it releases the </a:t>
            </a:r>
            <a:br>
              <a:rPr lang="en-US" sz="1800" b="1" dirty="0">
                <a:solidFill>
                  <a:srgbClr val="575757"/>
                </a:solidFill>
                <a:latin typeface="Calibri"/>
                <a:ea typeface="Calibri"/>
                <a:cs typeface="Calibri"/>
                <a:sym typeface="Calibri"/>
              </a:rPr>
            </a:br>
            <a:r>
              <a:rPr lang="en-US" sz="1800" b="1" dirty="0">
                <a:solidFill>
                  <a:srgbClr val="575757"/>
                </a:solidFill>
                <a:latin typeface="Calibri"/>
                <a:ea typeface="Calibri"/>
                <a:cs typeface="Calibri"/>
                <a:sym typeface="Calibri"/>
              </a:rPr>
              <a:t>requested attributes to a Code of Conduct committed Service Provider </a:t>
            </a:r>
            <a:r>
              <a:rPr lang="en-US" sz="1800" dirty="0">
                <a:solidFill>
                  <a:srgbClr val="575757"/>
                </a:solidFill>
                <a:latin typeface="Calibri"/>
                <a:ea typeface="Calibri"/>
                <a:cs typeface="Calibri"/>
                <a:sym typeface="Calibri"/>
              </a:rPr>
              <a:t>without administrative involvement.</a:t>
            </a:r>
            <a:endParaRPr dirty="0"/>
          </a:p>
          <a:p>
            <a:pPr marL="457200" lvl="0" indent="-228600" algn="l" rtl="0">
              <a:lnSpc>
                <a:spcPct val="90000"/>
              </a:lnSpc>
              <a:spcBef>
                <a:spcPts val="1000"/>
              </a:spcBef>
              <a:spcAft>
                <a:spcPts val="0"/>
              </a:spcAft>
              <a:buClr>
                <a:srgbClr val="1E4E79"/>
              </a:buClr>
              <a:buSzPts val="2800"/>
              <a:buNone/>
            </a:pPr>
            <a:endParaRPr sz="3200" dirty="0"/>
          </a:p>
        </p:txBody>
      </p:sp>
      <p:sp>
        <p:nvSpPr>
          <p:cNvPr id="836" name="Google Shape;836;p45"/>
          <p:cNvSpPr txBox="1">
            <a:spLocks noGrp="1"/>
          </p:cNvSpPr>
          <p:nvPr>
            <p:ph type="title"/>
          </p:nvPr>
        </p:nvSpPr>
        <p:spPr>
          <a:xfrm>
            <a:off x="13608" y="35499"/>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dirty="0" err="1">
                <a:solidFill>
                  <a:schemeClr val="bg1"/>
                </a:solidFill>
              </a:rPr>
              <a:t>CoCo</a:t>
            </a:r>
            <a:r>
              <a:rPr lang="en-US" dirty="0">
                <a:solidFill>
                  <a:schemeClr val="bg1"/>
                </a:solidFill>
              </a:rPr>
              <a:t> v2:  meaning </a:t>
            </a:r>
            <a:endParaRPr dirty="0">
              <a:solidFill>
                <a:schemeClr val="bg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46"/>
          <p:cNvSpPr txBox="1">
            <a:spLocks noGrp="1"/>
          </p:cNvSpPr>
          <p:nvPr>
            <p:ph type="body" idx="1"/>
          </p:nvPr>
        </p:nvSpPr>
        <p:spPr>
          <a:xfrm>
            <a:off x="191344" y="764704"/>
            <a:ext cx="11535600" cy="43512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2300"/>
              </a:spcBef>
              <a:spcAft>
                <a:spcPts val="0"/>
              </a:spcAft>
              <a:buClr>
                <a:schemeClr val="dk1"/>
              </a:buClr>
              <a:buSzPts val="1100"/>
              <a:buFont typeface="Arial"/>
              <a:buNone/>
            </a:pPr>
            <a:r>
              <a:rPr lang="en-US" sz="2400" b="1">
                <a:solidFill>
                  <a:srgbClr val="2F5496"/>
                </a:solidFill>
                <a:highlight>
                  <a:srgbClr val="FFFFFF"/>
                </a:highlight>
              </a:rPr>
              <a:t>Commonalities of CoCo 1.0 and 2.0 </a:t>
            </a:r>
            <a:endParaRPr sz="2400" b="1">
              <a:solidFill>
                <a:srgbClr val="2F5496"/>
              </a:solidFill>
            </a:endParaRPr>
          </a:p>
          <a:p>
            <a:pPr marL="457200" lvl="0" indent="-381000" algn="l" rtl="0">
              <a:lnSpc>
                <a:spcPct val="114999"/>
              </a:lnSpc>
              <a:spcBef>
                <a:spcPts val="1600"/>
              </a:spcBef>
              <a:spcAft>
                <a:spcPts val="0"/>
              </a:spcAft>
              <a:buClr>
                <a:srgbClr val="172B4D"/>
              </a:buClr>
              <a:buSzPts val="2400"/>
              <a:buFont typeface="Calibri"/>
              <a:buChar char="●"/>
            </a:pPr>
            <a:r>
              <a:rPr lang="en-US" sz="2400">
                <a:solidFill>
                  <a:srgbClr val="2F5496"/>
                </a:solidFill>
                <a:highlight>
                  <a:srgbClr val="FFFFFF"/>
                </a:highlight>
              </a:rPr>
              <a:t>Both are binding agreements for the Service Provider who has committed to it.</a:t>
            </a:r>
            <a:endParaRPr sz="2400">
              <a:solidFill>
                <a:srgbClr val="2F5496"/>
              </a:solidFill>
            </a:endParaRPr>
          </a:p>
          <a:p>
            <a:pPr marL="457200" lvl="0" indent="-381000" algn="l" rtl="0">
              <a:lnSpc>
                <a:spcPct val="114999"/>
              </a:lnSpc>
              <a:spcBef>
                <a:spcPts val="0"/>
              </a:spcBef>
              <a:spcAft>
                <a:spcPts val="0"/>
              </a:spcAft>
              <a:buClr>
                <a:srgbClr val="172B4D"/>
              </a:buClr>
              <a:buSzPts val="2400"/>
              <a:buFont typeface="Calibri"/>
              <a:buChar char="●"/>
            </a:pPr>
            <a:r>
              <a:rPr lang="en-US" sz="2400">
                <a:solidFill>
                  <a:srgbClr val="2F5496"/>
                </a:solidFill>
                <a:highlight>
                  <a:srgbClr val="FFFFFF"/>
                </a:highlight>
              </a:rPr>
              <a:t>They both consist of 17-18 clauses which express what the service provider is committing to. The reader can observe many similarities in the clauses.</a:t>
            </a:r>
            <a:endParaRPr sz="2400">
              <a:solidFill>
                <a:srgbClr val="2F5496"/>
              </a:solidFill>
            </a:endParaRPr>
          </a:p>
          <a:p>
            <a:pPr marL="457200" lvl="0" indent="-381000" algn="l" rtl="0">
              <a:lnSpc>
                <a:spcPct val="114999"/>
              </a:lnSpc>
              <a:spcBef>
                <a:spcPts val="0"/>
              </a:spcBef>
              <a:spcAft>
                <a:spcPts val="0"/>
              </a:spcAft>
              <a:buClr>
                <a:srgbClr val="172B4D"/>
              </a:buClr>
              <a:buSzPts val="2400"/>
              <a:buFont typeface="Calibri"/>
              <a:buChar char="●"/>
            </a:pPr>
            <a:r>
              <a:rPr lang="en-US" sz="2400">
                <a:solidFill>
                  <a:srgbClr val="2F5496"/>
                </a:solidFill>
                <a:highlight>
                  <a:srgbClr val="FFFFFF"/>
                </a:highlight>
              </a:rPr>
              <a:t>They both use similar SAML metadata constructs</a:t>
            </a:r>
            <a:endParaRPr sz="2400">
              <a:solidFill>
                <a:srgbClr val="2F5496"/>
              </a:solidFill>
            </a:endParaRPr>
          </a:p>
          <a:p>
            <a:pPr marL="457200" lvl="0" indent="0" algn="l" rtl="0">
              <a:lnSpc>
                <a:spcPct val="114999"/>
              </a:lnSpc>
              <a:spcBef>
                <a:spcPts val="1600"/>
              </a:spcBef>
              <a:spcAft>
                <a:spcPts val="0"/>
              </a:spcAft>
              <a:buSzPts val="2800"/>
              <a:buNone/>
            </a:pPr>
            <a:r>
              <a:rPr lang="en-US" sz="2400">
                <a:solidFill>
                  <a:srgbClr val="2F5496"/>
                </a:solidFill>
                <a:highlight>
                  <a:srgbClr val="FFFFFF"/>
                </a:highlight>
              </a:rPr>
              <a:t>(Entity category, RequestedAttributes, mdui:PrivacyStatementURL, mdui:DisplayName, mdui:Description)</a:t>
            </a:r>
            <a:endParaRPr sz="2400">
              <a:solidFill>
                <a:srgbClr val="2F5496"/>
              </a:solidFill>
            </a:endParaRPr>
          </a:p>
          <a:p>
            <a:pPr marL="457200" lvl="0" indent="0" algn="l" rtl="0">
              <a:lnSpc>
                <a:spcPct val="114999"/>
              </a:lnSpc>
              <a:spcBef>
                <a:spcPts val="1600"/>
              </a:spcBef>
              <a:spcAft>
                <a:spcPts val="0"/>
              </a:spcAft>
              <a:buSzPts val="2800"/>
              <a:buNone/>
            </a:pPr>
            <a:endParaRPr sz="2400">
              <a:solidFill>
                <a:srgbClr val="2F5496"/>
              </a:solidFill>
            </a:endParaRPr>
          </a:p>
          <a:p>
            <a:pPr marL="457200" lvl="0" indent="0" algn="l" rtl="0">
              <a:lnSpc>
                <a:spcPct val="114999"/>
              </a:lnSpc>
              <a:spcBef>
                <a:spcPts val="1600"/>
              </a:spcBef>
              <a:spcAft>
                <a:spcPts val="0"/>
              </a:spcAft>
              <a:buSzPts val="2800"/>
              <a:buNone/>
            </a:pPr>
            <a:r>
              <a:rPr lang="en-US" sz="2400">
                <a:solidFill>
                  <a:srgbClr val="2F5496"/>
                </a:solidFill>
                <a:highlight>
                  <a:srgbClr val="FFFFFF"/>
                </a:highlight>
              </a:rPr>
              <a:t>(  See</a:t>
            </a:r>
            <a:r>
              <a:rPr lang="en-US" sz="1800">
                <a:solidFill>
                  <a:srgbClr val="2F5496"/>
                </a:solidFill>
                <a:highlight>
                  <a:srgbClr val="FFFFFF"/>
                </a:highlight>
              </a:rPr>
              <a:t> </a:t>
            </a:r>
            <a:r>
              <a:rPr lang="en-US" sz="1800" u="sng">
                <a:solidFill>
                  <a:srgbClr val="2F5496"/>
                </a:solidFill>
                <a:latin typeface="Arial"/>
                <a:ea typeface="Arial"/>
                <a:cs typeface="Arial"/>
                <a:sym typeface="Arial"/>
                <a:hlinkClick r:id="rId3">
                  <a:extLst>
                    <a:ext uri="{A12FA001-AC4F-418D-AE19-62706E023703}">
                      <ahyp:hlinkClr xmlns:ahyp="http://schemas.microsoft.com/office/drawing/2018/hyperlinkcolor" val="tx"/>
                    </a:ext>
                  </a:extLst>
                </a:hlinkClick>
              </a:rPr>
              <a:t>https://wiki.refeds.org/display/CODE/CoCo+v1+vs+v2</a:t>
            </a:r>
            <a:r>
              <a:rPr lang="en-US" sz="1800">
                <a:solidFill>
                  <a:srgbClr val="2F5496"/>
                </a:solidFill>
                <a:highlight>
                  <a:srgbClr val="FFFFFF"/>
                </a:highlight>
              </a:rPr>
              <a:t>   </a:t>
            </a:r>
            <a:r>
              <a:rPr lang="en-US" sz="2400">
                <a:solidFill>
                  <a:srgbClr val="2F5496"/>
                </a:solidFill>
                <a:highlight>
                  <a:srgbClr val="FFFFFF"/>
                </a:highlight>
              </a:rPr>
              <a:t>)</a:t>
            </a:r>
            <a:endParaRPr sz="2400">
              <a:solidFill>
                <a:srgbClr val="2F5496"/>
              </a:solidFill>
            </a:endParaRPr>
          </a:p>
          <a:p>
            <a:pPr marL="0" lvl="0" indent="0" algn="l" rtl="0">
              <a:lnSpc>
                <a:spcPct val="90000"/>
              </a:lnSpc>
              <a:spcBef>
                <a:spcPts val="1000"/>
              </a:spcBef>
              <a:spcAft>
                <a:spcPts val="0"/>
              </a:spcAft>
              <a:buSzPts val="2800"/>
              <a:buNone/>
            </a:pPr>
            <a:endParaRPr sz="2400">
              <a:solidFill>
                <a:srgbClr val="2F5496"/>
              </a:solidFill>
            </a:endParaRPr>
          </a:p>
        </p:txBody>
      </p:sp>
      <p:sp>
        <p:nvSpPr>
          <p:cNvPr id="843" name="Google Shape;843;p46"/>
          <p:cNvSpPr txBox="1">
            <a:spLocks noGrp="1"/>
          </p:cNvSpPr>
          <p:nvPr>
            <p:ph type="title"/>
          </p:nvPr>
        </p:nvSpPr>
        <p:spPr>
          <a:xfrm>
            <a:off x="3995095" y="196264"/>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err="1">
                <a:solidFill>
                  <a:schemeClr val="bg1"/>
                </a:solidFill>
              </a:rPr>
              <a:t>CoCo</a:t>
            </a:r>
            <a:r>
              <a:rPr lang="en-US" dirty="0">
                <a:solidFill>
                  <a:schemeClr val="bg1"/>
                </a:solidFill>
              </a:rPr>
              <a:t> version 2 </a:t>
            </a:r>
            <a:endParaRPr dirty="0">
              <a:solidFill>
                <a:schemeClr val="bg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47"/>
          <p:cNvSpPr txBox="1">
            <a:spLocks noGrp="1"/>
          </p:cNvSpPr>
          <p:nvPr>
            <p:ph type="body" idx="1"/>
          </p:nvPr>
        </p:nvSpPr>
        <p:spPr>
          <a:xfrm>
            <a:off x="119336" y="836712"/>
            <a:ext cx="10607099" cy="4526041"/>
          </a:xfrm>
          <a:prstGeom prst="rect">
            <a:avLst/>
          </a:prstGeom>
          <a:noFill/>
          <a:ln>
            <a:noFill/>
          </a:ln>
        </p:spPr>
        <p:txBody>
          <a:bodyPr spcFirstLastPara="1" wrap="square" lIns="91400" tIns="45675" rIns="91400" bIns="45675" anchor="t" anchorCtr="0">
            <a:noAutofit/>
          </a:bodyPr>
          <a:lstStyle/>
          <a:p>
            <a:pPr marL="457200" lvl="0" indent="0" algn="l" rtl="0">
              <a:lnSpc>
                <a:spcPct val="114999"/>
              </a:lnSpc>
              <a:spcBef>
                <a:spcPts val="1600"/>
              </a:spcBef>
              <a:spcAft>
                <a:spcPts val="0"/>
              </a:spcAft>
              <a:buClr>
                <a:schemeClr val="dk1"/>
              </a:buClr>
              <a:buSzPts val="1100"/>
              <a:buFont typeface="Arial"/>
              <a:buNone/>
            </a:pPr>
            <a:r>
              <a:rPr lang="en-US" sz="2400" b="1">
                <a:solidFill>
                  <a:srgbClr val="1F3864"/>
                </a:solidFill>
                <a:highlight>
                  <a:srgbClr val="FFFFFF"/>
                </a:highlight>
              </a:rPr>
              <a:t>Differences between CoCo 1.0 and 2.0           (1 / 2)</a:t>
            </a:r>
            <a:endParaRPr sz="2400" b="1">
              <a:solidFill>
                <a:srgbClr val="1F3864"/>
              </a:solidFill>
            </a:endParaRPr>
          </a:p>
          <a:p>
            <a:pPr marL="457200" lvl="0" indent="-381000" algn="l" rtl="0">
              <a:lnSpc>
                <a:spcPct val="114999"/>
              </a:lnSpc>
              <a:spcBef>
                <a:spcPts val="1600"/>
              </a:spcBef>
              <a:spcAft>
                <a:spcPts val="0"/>
              </a:spcAft>
              <a:buClr>
                <a:srgbClr val="0C343D"/>
              </a:buClr>
              <a:buSzPts val="2400"/>
              <a:buFont typeface="Calibri"/>
              <a:buChar char="●"/>
            </a:pPr>
            <a:r>
              <a:rPr lang="en-US" sz="2400">
                <a:solidFill>
                  <a:srgbClr val="1F3864"/>
                </a:solidFill>
                <a:highlight>
                  <a:srgbClr val="FFFFFF"/>
                </a:highlight>
              </a:rPr>
              <a:t>CoCo 1.0 is based on the Data protection directive (95/46/EC Oct 1995) and CoCo 2.0 on the </a:t>
            </a:r>
            <a:r>
              <a:rPr lang="en-US" sz="2400" b="1">
                <a:solidFill>
                  <a:srgbClr val="1F3864"/>
                </a:solidFill>
                <a:highlight>
                  <a:srgbClr val="FFFFFF"/>
                </a:highlight>
              </a:rPr>
              <a:t>GDPR</a:t>
            </a:r>
            <a:r>
              <a:rPr lang="en-US" sz="2400">
                <a:solidFill>
                  <a:srgbClr val="1F3864"/>
                </a:solidFill>
                <a:highlight>
                  <a:srgbClr val="FFFFFF"/>
                </a:highlight>
              </a:rPr>
              <a:t> which replaced the directive in 25 May 2018.</a:t>
            </a:r>
            <a:br>
              <a:rPr lang="en-US" sz="2400">
                <a:solidFill>
                  <a:srgbClr val="1F3864"/>
                </a:solidFill>
                <a:highlight>
                  <a:srgbClr val="FFFFFF"/>
                </a:highlight>
              </a:rPr>
            </a:br>
            <a:endParaRPr sz="2400">
              <a:solidFill>
                <a:srgbClr val="1F3864"/>
              </a:solidFill>
            </a:endParaRPr>
          </a:p>
          <a:p>
            <a:pPr marL="457200" lvl="0" indent="-381000" algn="l" rtl="0">
              <a:lnSpc>
                <a:spcPct val="114999"/>
              </a:lnSpc>
              <a:spcBef>
                <a:spcPts val="0"/>
              </a:spcBef>
              <a:spcAft>
                <a:spcPts val="0"/>
              </a:spcAft>
              <a:buClr>
                <a:srgbClr val="0C343D"/>
              </a:buClr>
              <a:buSzPts val="2400"/>
              <a:buFont typeface="Calibri"/>
              <a:buChar char="●"/>
            </a:pPr>
            <a:r>
              <a:rPr lang="en-US" sz="2400" b="1">
                <a:solidFill>
                  <a:srgbClr val="1F3864"/>
                </a:solidFill>
                <a:highlight>
                  <a:srgbClr val="FFFFFF"/>
                </a:highlight>
              </a:rPr>
              <a:t>CoCo 2.0 is more descriptive</a:t>
            </a:r>
            <a:r>
              <a:rPr lang="en-US" sz="2400">
                <a:solidFill>
                  <a:srgbClr val="1F3864"/>
                </a:solidFill>
                <a:highlight>
                  <a:srgbClr val="FFFFFF"/>
                </a:highlight>
              </a:rPr>
              <a:t>, it explains how the law should be interpreted in the context of attribute release in an R&amp;E identity federation (e.g. what the attributes can be used for, how long they can be stored, etc)</a:t>
            </a:r>
            <a:br>
              <a:rPr lang="en-US" sz="2400">
                <a:solidFill>
                  <a:srgbClr val="1F3864"/>
                </a:solidFill>
                <a:highlight>
                  <a:srgbClr val="FFFFFF"/>
                </a:highlight>
              </a:rPr>
            </a:br>
            <a:endParaRPr sz="2400">
              <a:solidFill>
                <a:srgbClr val="1F3864"/>
              </a:solidFill>
            </a:endParaRPr>
          </a:p>
          <a:p>
            <a:pPr marL="457200" lvl="0" indent="-381000" algn="l" rtl="0">
              <a:lnSpc>
                <a:spcPct val="114999"/>
              </a:lnSpc>
              <a:spcBef>
                <a:spcPts val="0"/>
              </a:spcBef>
              <a:spcAft>
                <a:spcPts val="0"/>
              </a:spcAft>
              <a:buClr>
                <a:srgbClr val="0C343D"/>
              </a:buClr>
              <a:buSzPts val="2400"/>
              <a:buFont typeface="Calibri"/>
              <a:buChar char="●"/>
            </a:pPr>
            <a:r>
              <a:rPr lang="en-US" sz="2400">
                <a:solidFill>
                  <a:srgbClr val="1F3864"/>
                </a:solidFill>
                <a:highlight>
                  <a:srgbClr val="FFFFFF"/>
                </a:highlight>
              </a:rPr>
              <a:t>CoCo 2.0, after approved by the data protection authorities, </a:t>
            </a:r>
            <a:r>
              <a:rPr lang="en-US" sz="2400" b="1">
                <a:solidFill>
                  <a:srgbClr val="1F3864"/>
                </a:solidFill>
                <a:highlight>
                  <a:srgbClr val="FFFFFF"/>
                </a:highlight>
              </a:rPr>
              <a:t>justifies attribute release out of EU, if the SP has committed to do it properly. This means also non-EU/EEA SPs can commit to it.</a:t>
            </a:r>
            <a:endParaRPr sz="2400" b="1">
              <a:solidFill>
                <a:srgbClr val="1F3864"/>
              </a:solidFill>
            </a:endParaRPr>
          </a:p>
          <a:p>
            <a:pPr marL="0" lvl="0" indent="0" algn="l" rtl="0">
              <a:lnSpc>
                <a:spcPct val="90000"/>
              </a:lnSpc>
              <a:spcBef>
                <a:spcPts val="1000"/>
              </a:spcBef>
              <a:spcAft>
                <a:spcPts val="0"/>
              </a:spcAft>
              <a:buClr>
                <a:schemeClr val="dk1"/>
              </a:buClr>
              <a:buSzPts val="1100"/>
              <a:buFont typeface="Arial"/>
              <a:buNone/>
            </a:pPr>
            <a:endParaRPr sz="2400">
              <a:solidFill>
                <a:srgbClr val="1F3864"/>
              </a:solidFill>
            </a:endParaRPr>
          </a:p>
          <a:p>
            <a:pPr marL="0" lvl="0" indent="0" algn="l" rtl="0">
              <a:lnSpc>
                <a:spcPct val="90000"/>
              </a:lnSpc>
              <a:spcBef>
                <a:spcPts val="1000"/>
              </a:spcBef>
              <a:spcAft>
                <a:spcPts val="0"/>
              </a:spcAft>
              <a:buSzPts val="2800"/>
              <a:buNone/>
            </a:pPr>
            <a:endParaRPr>
              <a:solidFill>
                <a:srgbClr val="1F3864"/>
              </a:solidFill>
            </a:endParaRPr>
          </a:p>
        </p:txBody>
      </p:sp>
      <p:sp>
        <p:nvSpPr>
          <p:cNvPr id="849" name="Google Shape;849;p47"/>
          <p:cNvSpPr txBox="1">
            <a:spLocks noGrp="1"/>
          </p:cNvSpPr>
          <p:nvPr>
            <p:ph type="title"/>
          </p:nvPr>
        </p:nvSpPr>
        <p:spPr>
          <a:xfrm>
            <a:off x="229398" y="188640"/>
            <a:ext cx="38895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err="1">
                <a:solidFill>
                  <a:schemeClr val="bg1"/>
                </a:solidFill>
              </a:rPr>
              <a:t>CoCo</a:t>
            </a:r>
            <a:r>
              <a:rPr lang="en-US" dirty="0">
                <a:solidFill>
                  <a:schemeClr val="bg1"/>
                </a:solidFill>
              </a:rPr>
              <a:t> version 2</a:t>
            </a:r>
            <a:endParaRPr dirty="0">
              <a:solidFill>
                <a:schemeClr val="bg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48"/>
          <p:cNvSpPr txBox="1">
            <a:spLocks noGrp="1"/>
          </p:cNvSpPr>
          <p:nvPr>
            <p:ph type="body" idx="1"/>
          </p:nvPr>
        </p:nvSpPr>
        <p:spPr>
          <a:xfrm>
            <a:off x="187686" y="613078"/>
            <a:ext cx="11089232" cy="4351200"/>
          </a:xfrm>
          <a:prstGeom prst="rect">
            <a:avLst/>
          </a:prstGeom>
          <a:noFill/>
          <a:ln>
            <a:noFill/>
          </a:ln>
        </p:spPr>
        <p:txBody>
          <a:bodyPr spcFirstLastPara="1" wrap="square" lIns="91425" tIns="45700" rIns="91425" bIns="45700" anchor="t" anchorCtr="0">
            <a:noAutofit/>
          </a:bodyPr>
          <a:lstStyle/>
          <a:p>
            <a:pPr marL="457200" lvl="0" indent="0" algn="l" rtl="0">
              <a:lnSpc>
                <a:spcPct val="114999"/>
              </a:lnSpc>
              <a:spcBef>
                <a:spcPts val="1600"/>
              </a:spcBef>
              <a:spcAft>
                <a:spcPts val="0"/>
              </a:spcAft>
              <a:buSzPts val="2800"/>
              <a:buNone/>
            </a:pPr>
            <a:r>
              <a:rPr lang="en-US" sz="2400" b="1">
                <a:solidFill>
                  <a:srgbClr val="2F5496"/>
                </a:solidFill>
                <a:highlight>
                  <a:srgbClr val="FFFFFF"/>
                </a:highlight>
              </a:rPr>
              <a:t>Differences between CoCo 1.0 and 2.0           (2 / 2)</a:t>
            </a:r>
            <a:endParaRPr sz="2400" b="1">
              <a:solidFill>
                <a:srgbClr val="2F5496"/>
              </a:solidFill>
            </a:endParaRPr>
          </a:p>
          <a:p>
            <a:pPr marL="457200" lvl="0" indent="-381000" algn="l" rtl="0">
              <a:lnSpc>
                <a:spcPct val="114999"/>
              </a:lnSpc>
              <a:spcBef>
                <a:spcPts val="1600"/>
              </a:spcBef>
              <a:spcAft>
                <a:spcPts val="0"/>
              </a:spcAft>
              <a:buClr>
                <a:srgbClr val="0C343D"/>
              </a:buClr>
              <a:buSzPts val="2400"/>
              <a:buFont typeface="Calibri"/>
              <a:buChar char="●"/>
            </a:pPr>
            <a:r>
              <a:rPr lang="en-US" sz="2400">
                <a:solidFill>
                  <a:srgbClr val="2F5496"/>
                </a:solidFill>
                <a:highlight>
                  <a:srgbClr val="FFFFFF"/>
                </a:highlight>
              </a:rPr>
              <a:t>CoCo 2.0 covers better the needs of</a:t>
            </a:r>
            <a:r>
              <a:rPr lang="en-US" sz="2400" b="1">
                <a:solidFill>
                  <a:srgbClr val="2F5496"/>
                </a:solidFill>
                <a:highlight>
                  <a:srgbClr val="FFFFFF"/>
                </a:highlight>
              </a:rPr>
              <a:t> international organisations </a:t>
            </a:r>
            <a:r>
              <a:rPr lang="en-US" sz="2400">
                <a:solidFill>
                  <a:srgbClr val="2F5496"/>
                </a:solidFill>
                <a:highlight>
                  <a:srgbClr val="FFFFFF"/>
                </a:highlight>
              </a:rPr>
              <a:t>(such as CERN and EMBL)</a:t>
            </a:r>
            <a:br>
              <a:rPr lang="en-US" sz="2400">
                <a:solidFill>
                  <a:srgbClr val="2F5496"/>
                </a:solidFill>
                <a:highlight>
                  <a:srgbClr val="FFFFFF"/>
                </a:highlight>
              </a:rPr>
            </a:br>
            <a:endParaRPr sz="2400">
              <a:solidFill>
                <a:srgbClr val="2F5496"/>
              </a:solidFill>
            </a:endParaRPr>
          </a:p>
          <a:p>
            <a:pPr marL="457200" lvl="0" indent="-381000" algn="l" rtl="0">
              <a:lnSpc>
                <a:spcPct val="114999"/>
              </a:lnSpc>
              <a:spcBef>
                <a:spcPts val="0"/>
              </a:spcBef>
              <a:spcAft>
                <a:spcPts val="0"/>
              </a:spcAft>
              <a:buClr>
                <a:srgbClr val="0C343D"/>
              </a:buClr>
              <a:buSzPts val="2400"/>
              <a:buFont typeface="Calibri"/>
              <a:buChar char="●"/>
            </a:pPr>
            <a:r>
              <a:rPr lang="en-US" sz="2400">
                <a:solidFill>
                  <a:srgbClr val="2F5496"/>
                </a:solidFill>
                <a:highlight>
                  <a:srgbClr val="FFFFFF"/>
                </a:highlight>
              </a:rPr>
              <a:t>CoCo 2.0 introduces a CoCo</a:t>
            </a:r>
            <a:r>
              <a:rPr lang="en-US" sz="2400" b="1">
                <a:solidFill>
                  <a:srgbClr val="2F5496"/>
                </a:solidFill>
                <a:highlight>
                  <a:srgbClr val="FFFFFF"/>
                </a:highlight>
              </a:rPr>
              <a:t> monitoring body,</a:t>
            </a:r>
            <a:r>
              <a:rPr lang="en-US" sz="2400">
                <a:solidFill>
                  <a:srgbClr val="2F5496"/>
                </a:solidFill>
                <a:highlight>
                  <a:srgbClr val="FFFFFF"/>
                </a:highlight>
              </a:rPr>
              <a:t> as required by GDPR</a:t>
            </a:r>
            <a:br>
              <a:rPr lang="en-US" sz="2400">
                <a:solidFill>
                  <a:srgbClr val="2F5496"/>
                </a:solidFill>
                <a:highlight>
                  <a:srgbClr val="FFFFFF"/>
                </a:highlight>
              </a:rPr>
            </a:br>
            <a:endParaRPr sz="2400">
              <a:solidFill>
                <a:srgbClr val="2F5496"/>
              </a:solidFill>
            </a:endParaRPr>
          </a:p>
          <a:p>
            <a:pPr marL="457200" lvl="0" indent="-381000" algn="l" rtl="0">
              <a:lnSpc>
                <a:spcPct val="114999"/>
              </a:lnSpc>
              <a:spcBef>
                <a:spcPts val="0"/>
              </a:spcBef>
              <a:spcAft>
                <a:spcPts val="0"/>
              </a:spcAft>
              <a:buClr>
                <a:srgbClr val="0C343D"/>
              </a:buClr>
              <a:buSzPts val="2400"/>
              <a:buFont typeface="Calibri"/>
              <a:buChar char="●"/>
            </a:pPr>
            <a:r>
              <a:rPr lang="en-US" sz="2400" b="1">
                <a:solidFill>
                  <a:srgbClr val="2F5496"/>
                </a:solidFill>
                <a:highlight>
                  <a:srgbClr val="FFFFFF"/>
                </a:highlight>
              </a:rPr>
              <a:t>CoCo 2.0 requires the SP to commit to SIRTFI</a:t>
            </a:r>
            <a:r>
              <a:rPr lang="en-US" sz="2400">
                <a:solidFill>
                  <a:srgbClr val="2F5496"/>
                </a:solidFill>
                <a:highlight>
                  <a:srgbClr val="FFFFFF"/>
                </a:highlight>
              </a:rPr>
              <a:t>, too</a:t>
            </a:r>
            <a:br>
              <a:rPr lang="en-US" sz="2400">
                <a:solidFill>
                  <a:srgbClr val="2F5496"/>
                </a:solidFill>
                <a:highlight>
                  <a:srgbClr val="FFFFFF"/>
                </a:highlight>
              </a:rPr>
            </a:br>
            <a:endParaRPr sz="2400">
              <a:solidFill>
                <a:srgbClr val="2F5496"/>
              </a:solidFill>
            </a:endParaRPr>
          </a:p>
          <a:p>
            <a:pPr marL="457200" lvl="0" indent="-381000" algn="l" rtl="0">
              <a:lnSpc>
                <a:spcPct val="114999"/>
              </a:lnSpc>
              <a:spcBef>
                <a:spcPts val="0"/>
              </a:spcBef>
              <a:spcAft>
                <a:spcPts val="0"/>
              </a:spcAft>
              <a:buClr>
                <a:srgbClr val="0C343D"/>
              </a:buClr>
              <a:buSzPts val="2400"/>
              <a:buFont typeface="Calibri"/>
              <a:buChar char="●"/>
            </a:pPr>
            <a:r>
              <a:rPr lang="en-US" sz="2400">
                <a:solidFill>
                  <a:srgbClr val="2F5496"/>
                </a:solidFill>
                <a:highlight>
                  <a:srgbClr val="FFFFFF"/>
                </a:highlight>
              </a:rPr>
              <a:t>Some of the material that is non-normative in CoCo 1.0 is made normative in CoCo 2.0, as suggested by the authorities (e.g. Privacy Policy template, handling non-compliance)</a:t>
            </a:r>
            <a:endParaRPr sz="2400">
              <a:solidFill>
                <a:srgbClr val="2F5496"/>
              </a:solidFill>
            </a:endParaRPr>
          </a:p>
          <a:p>
            <a:pPr marL="457200" lvl="0" indent="-381000" algn="l" rtl="0">
              <a:lnSpc>
                <a:spcPct val="114999"/>
              </a:lnSpc>
              <a:spcBef>
                <a:spcPts val="0"/>
              </a:spcBef>
              <a:spcAft>
                <a:spcPts val="0"/>
              </a:spcAft>
              <a:buClr>
                <a:srgbClr val="0C343D"/>
              </a:buClr>
              <a:buSzPts val="2400"/>
              <a:buFont typeface="Calibri"/>
              <a:buChar char="●"/>
            </a:pPr>
            <a:r>
              <a:rPr lang="en-US" sz="2400" b="1">
                <a:solidFill>
                  <a:srgbClr val="2F5496"/>
                </a:solidFill>
                <a:highlight>
                  <a:srgbClr val="FFFFFF"/>
                </a:highlight>
              </a:rPr>
              <a:t>SPs can make use of the CoCo also for receiving attributes from Attribute Providers</a:t>
            </a:r>
            <a:endParaRPr sz="2400" b="1">
              <a:solidFill>
                <a:srgbClr val="2F5496"/>
              </a:solidFill>
            </a:endParaRPr>
          </a:p>
          <a:p>
            <a:pPr marL="0" lvl="0" indent="0" algn="l" rtl="0">
              <a:lnSpc>
                <a:spcPct val="90000"/>
              </a:lnSpc>
              <a:spcBef>
                <a:spcPts val="1000"/>
              </a:spcBef>
              <a:spcAft>
                <a:spcPts val="0"/>
              </a:spcAft>
              <a:buSzPts val="2800"/>
              <a:buNone/>
            </a:pPr>
            <a:endParaRPr>
              <a:solidFill>
                <a:srgbClr val="2F5496"/>
              </a:solidFill>
            </a:endParaRPr>
          </a:p>
        </p:txBody>
      </p:sp>
      <p:sp>
        <p:nvSpPr>
          <p:cNvPr id="855" name="Google Shape;855;p48"/>
          <p:cNvSpPr txBox="1">
            <a:spLocks noGrp="1"/>
          </p:cNvSpPr>
          <p:nvPr>
            <p:ph type="title"/>
          </p:nvPr>
        </p:nvSpPr>
        <p:spPr>
          <a:xfrm>
            <a:off x="187686" y="188640"/>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err="1">
                <a:solidFill>
                  <a:schemeClr val="bg1"/>
                </a:solidFill>
              </a:rPr>
              <a:t>CoCo</a:t>
            </a:r>
            <a:r>
              <a:rPr lang="en-US" dirty="0">
                <a:solidFill>
                  <a:schemeClr val="bg1"/>
                </a:solidFill>
              </a:rPr>
              <a:t> version 2</a:t>
            </a:r>
            <a:endParaRPr dirty="0">
              <a:solidFill>
                <a:schemeClr val="bg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49"/>
          <p:cNvSpPr txBox="1">
            <a:spLocks noGrp="1"/>
          </p:cNvSpPr>
          <p:nvPr>
            <p:ph type="body" idx="1"/>
          </p:nvPr>
        </p:nvSpPr>
        <p:spPr>
          <a:xfrm>
            <a:off x="334727" y="733000"/>
            <a:ext cx="11342400" cy="5685600"/>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SzPts val="2800"/>
              <a:buChar char="-"/>
            </a:pPr>
            <a:r>
              <a:rPr lang="en-US"/>
              <a:t>The </a:t>
            </a:r>
            <a:r>
              <a:rPr lang="en-US" b="1">
                <a:solidFill>
                  <a:srgbClr val="C00000"/>
                </a:solidFill>
              </a:rPr>
              <a:t>HfD </a:t>
            </a:r>
            <a:r>
              <a:rPr lang="en-US"/>
              <a:t>EC has been introduce to mark in a unambiguous  way those </a:t>
            </a:r>
            <a:r>
              <a:rPr lang="en-US" b="1"/>
              <a:t>Identity Providers which need for specific reasons to the hidden from the Discovery process</a:t>
            </a:r>
            <a:endParaRPr b="1"/>
          </a:p>
          <a:p>
            <a:pPr marL="914400" lvl="1" indent="-381000" algn="l" rtl="0">
              <a:lnSpc>
                <a:spcPct val="90000"/>
              </a:lnSpc>
              <a:spcBef>
                <a:spcPts val="0"/>
              </a:spcBef>
              <a:spcAft>
                <a:spcPts val="0"/>
              </a:spcAft>
              <a:buSzPts val="2400"/>
              <a:buChar char="-"/>
            </a:pPr>
            <a:r>
              <a:rPr lang="en-US"/>
              <a:t>e.g. Test IdPs,  Internal ones, which are not meant for the general Fed or eduGAIN user</a:t>
            </a:r>
            <a:endParaRPr/>
          </a:p>
          <a:p>
            <a:pPr marL="914400" lvl="0" indent="0" algn="l" rtl="0">
              <a:lnSpc>
                <a:spcPct val="90000"/>
              </a:lnSpc>
              <a:spcBef>
                <a:spcPts val="1000"/>
              </a:spcBef>
              <a:spcAft>
                <a:spcPts val="0"/>
              </a:spcAft>
              <a:buSzPts val="2800"/>
              <a:buNone/>
            </a:pPr>
            <a:endParaRPr/>
          </a:p>
          <a:p>
            <a:pPr marL="457200" lvl="0" indent="-406400" algn="l" rtl="0">
              <a:lnSpc>
                <a:spcPct val="90000"/>
              </a:lnSpc>
              <a:spcBef>
                <a:spcPts val="1000"/>
              </a:spcBef>
              <a:spcAft>
                <a:spcPts val="0"/>
              </a:spcAft>
              <a:buSzPts val="2800"/>
              <a:buChar char="-"/>
            </a:pPr>
            <a:r>
              <a:rPr lang="en-US"/>
              <a:t>It applies </a:t>
            </a:r>
            <a:r>
              <a:rPr lang="en-US" b="1"/>
              <a:t>to Identity Providers</a:t>
            </a:r>
            <a:endParaRPr b="1"/>
          </a:p>
          <a:p>
            <a:pPr marL="0" lvl="0" indent="0" algn="l" rtl="0">
              <a:lnSpc>
                <a:spcPct val="90000"/>
              </a:lnSpc>
              <a:spcBef>
                <a:spcPts val="1000"/>
              </a:spcBef>
              <a:spcAft>
                <a:spcPts val="0"/>
              </a:spcAft>
              <a:buSzPts val="2800"/>
              <a:buNone/>
            </a:pPr>
            <a:endParaRPr/>
          </a:p>
          <a:p>
            <a:pPr marL="457200" lvl="0" indent="-406400" algn="l" rtl="0">
              <a:lnSpc>
                <a:spcPct val="90000"/>
              </a:lnSpc>
              <a:spcBef>
                <a:spcPts val="1000"/>
              </a:spcBef>
              <a:spcAft>
                <a:spcPts val="0"/>
              </a:spcAft>
              <a:buSzPts val="2800"/>
              <a:buChar char="-"/>
            </a:pPr>
            <a:r>
              <a:rPr lang="en-US"/>
              <a:t>More information on </a:t>
            </a:r>
            <a:r>
              <a:rPr lang="en-US" sz="2400" u="sng">
                <a:solidFill>
                  <a:schemeClr val="hlink"/>
                </a:solidFill>
                <a:latin typeface="Arial"/>
                <a:ea typeface="Arial"/>
                <a:cs typeface="Arial"/>
                <a:sym typeface="Arial"/>
                <a:hlinkClick r:id="rId3"/>
              </a:rPr>
              <a:t>https://refeds.org/category/hide-from-discovery</a:t>
            </a:r>
            <a:endParaRPr sz="2400"/>
          </a:p>
          <a:p>
            <a:pPr marL="914400" lvl="0" indent="0" algn="l" rtl="0">
              <a:lnSpc>
                <a:spcPct val="90000"/>
              </a:lnSpc>
              <a:spcBef>
                <a:spcPts val="1000"/>
              </a:spcBef>
              <a:spcAft>
                <a:spcPts val="0"/>
              </a:spcAft>
              <a:buSzPts val="2800"/>
              <a:buNone/>
            </a:pPr>
            <a:r>
              <a:rPr lang="en-US"/>
              <a:t> </a:t>
            </a:r>
            <a:endParaRPr/>
          </a:p>
        </p:txBody>
      </p:sp>
      <p:sp>
        <p:nvSpPr>
          <p:cNvPr id="861" name="Google Shape;861;p49"/>
          <p:cNvSpPr txBox="1">
            <a:spLocks noGrp="1"/>
          </p:cNvSpPr>
          <p:nvPr>
            <p:ph type="title"/>
          </p:nvPr>
        </p:nvSpPr>
        <p:spPr>
          <a:xfrm>
            <a:off x="520070" y="133664"/>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Entity Category  </a:t>
            </a:r>
            <a:r>
              <a:rPr lang="en-US" dirty="0">
                <a:solidFill>
                  <a:srgbClr val="C00000"/>
                </a:solidFill>
              </a:rPr>
              <a:t>Hide From Discovery</a:t>
            </a:r>
            <a:endParaRPr dirty="0">
              <a:solidFill>
                <a:srgbClr val="C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4"/>
          <p:cNvSpPr txBox="1">
            <a:spLocks noGrp="1"/>
          </p:cNvSpPr>
          <p:nvPr>
            <p:ph type="body" idx="1"/>
          </p:nvPr>
        </p:nvSpPr>
        <p:spPr>
          <a:xfrm>
            <a:off x="74631" y="289155"/>
            <a:ext cx="11482500" cy="5940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endParaRPr sz="2400">
              <a:solidFill>
                <a:srgbClr val="03435F"/>
              </a:solidFill>
            </a:endParaRPr>
          </a:p>
          <a:p>
            <a:pPr marL="0" lvl="0" indent="0" algn="l" rtl="0">
              <a:lnSpc>
                <a:spcPct val="90000"/>
              </a:lnSpc>
              <a:spcBef>
                <a:spcPts val="1000"/>
              </a:spcBef>
              <a:spcAft>
                <a:spcPts val="0"/>
              </a:spcAft>
              <a:buSzPts val="2800"/>
              <a:buNone/>
            </a:pPr>
            <a:r>
              <a:rPr lang="en-US" sz="2400">
                <a:solidFill>
                  <a:srgbClr val="03435F"/>
                </a:solidFill>
              </a:rPr>
              <a:t>When used with the</a:t>
            </a:r>
            <a:r>
              <a:rPr lang="en-US" sz="2400" b="1">
                <a:solidFill>
                  <a:srgbClr val="03435F"/>
                </a:solidFill>
              </a:rPr>
              <a:t> </a:t>
            </a:r>
            <a:r>
              <a:rPr lang="en-US" sz="2400" b="1" u="sng">
                <a:solidFill>
                  <a:srgbClr val="03435F"/>
                </a:solidFill>
                <a:hlinkClick r:id="rId3">
                  <a:extLst>
                    <a:ext uri="{A12FA001-AC4F-418D-AE19-62706E023703}">
                      <ahyp:hlinkClr xmlns:ahyp="http://schemas.microsoft.com/office/drawing/2018/hyperlinkcolor" val="tx"/>
                    </a:ext>
                  </a:extLst>
                </a:hlinkClick>
              </a:rPr>
              <a:t>SAML V2.0 Metadata Extension for Entity Attributes</a:t>
            </a:r>
            <a:r>
              <a:rPr lang="en-US" sz="2400">
                <a:solidFill>
                  <a:srgbClr val="03435F"/>
                </a:solidFill>
              </a:rPr>
              <a:t> each such entity category attribute value </a:t>
            </a:r>
            <a:r>
              <a:rPr lang="en-US" sz="2400" b="1">
                <a:solidFill>
                  <a:srgbClr val="03435F"/>
                </a:solidFill>
              </a:rPr>
              <a:t>represents a claim that </a:t>
            </a:r>
            <a:r>
              <a:rPr lang="en-US" sz="2400" b="1">
                <a:solidFill>
                  <a:srgbClr val="C00000"/>
                </a:solidFill>
              </a:rPr>
              <a:t>the entity thus labeled meets the requirements of  the indicated category</a:t>
            </a:r>
            <a:endParaRPr/>
          </a:p>
          <a:p>
            <a:pPr marL="0" lvl="0" indent="0" algn="l" rtl="0">
              <a:lnSpc>
                <a:spcPct val="90000"/>
              </a:lnSpc>
              <a:spcBef>
                <a:spcPts val="999"/>
              </a:spcBef>
              <a:spcAft>
                <a:spcPts val="0"/>
              </a:spcAft>
              <a:buSzPts val="2800"/>
              <a:buNone/>
            </a:pPr>
            <a:r>
              <a:rPr lang="en-US" sz="2400" b="1">
                <a:solidFill>
                  <a:srgbClr val="03435F"/>
                </a:solidFill>
              </a:rPr>
              <a:t>The </a:t>
            </a:r>
            <a:r>
              <a:rPr lang="en-US" sz="2400" b="1" u="sng">
                <a:solidFill>
                  <a:srgbClr val="03435F"/>
                </a:solidFill>
              </a:rPr>
              <a:t>entity is </a:t>
            </a:r>
            <a:r>
              <a:rPr lang="en-US" sz="2400" b="0" u="sng">
                <a:solidFill>
                  <a:srgbClr val="03435F"/>
                </a:solidFill>
              </a:rPr>
              <a:t>therefore </a:t>
            </a:r>
            <a:r>
              <a:rPr lang="en-US" sz="2400" b="1" i="0" u="sng" strike="noStrike" cap="none">
                <a:solidFill>
                  <a:srgbClr val="03435F"/>
                </a:solidFill>
                <a:latin typeface="Calibri"/>
                <a:ea typeface="Calibri"/>
                <a:cs typeface="Calibri"/>
                <a:sym typeface="Calibri"/>
              </a:rPr>
              <a:t>asserted </a:t>
            </a:r>
            <a:r>
              <a:rPr lang="en-US" sz="2400" b="0" i="0" u="sng" strike="noStrike" cap="none">
                <a:solidFill>
                  <a:srgbClr val="03435F"/>
                </a:solidFill>
                <a:latin typeface="Calibri"/>
                <a:ea typeface="Calibri"/>
                <a:cs typeface="Calibri"/>
                <a:sym typeface="Calibri"/>
              </a:rPr>
              <a:t>to be </a:t>
            </a:r>
            <a:r>
              <a:rPr lang="en-US" sz="2400" b="1" i="0" u="sng" strike="noStrike" cap="none">
                <a:solidFill>
                  <a:srgbClr val="03435F"/>
                </a:solidFill>
                <a:latin typeface="Calibri"/>
                <a:ea typeface="Calibri"/>
                <a:cs typeface="Calibri"/>
                <a:sym typeface="Calibri"/>
              </a:rPr>
              <a:t>a member </a:t>
            </a:r>
            <a:r>
              <a:rPr lang="en-US" sz="2400" b="0" i="0" u="sng" strike="noStrike" cap="none">
                <a:solidFill>
                  <a:srgbClr val="03435F"/>
                </a:solidFill>
                <a:latin typeface="Calibri"/>
                <a:ea typeface="Calibri"/>
                <a:cs typeface="Calibri"/>
                <a:sym typeface="Calibri"/>
              </a:rPr>
              <a:t>of that </a:t>
            </a:r>
            <a:r>
              <a:rPr lang="en-US" sz="2400" b="1" i="0" u="sng" strike="noStrike" cap="none">
                <a:solidFill>
                  <a:srgbClr val="03435F"/>
                </a:solidFill>
                <a:latin typeface="Calibri"/>
                <a:ea typeface="Calibri"/>
                <a:cs typeface="Calibri"/>
                <a:sym typeface="Calibri"/>
              </a:rPr>
              <a:t>category</a:t>
            </a:r>
            <a:endParaRPr sz="2400" b="1" u="sng">
              <a:solidFill>
                <a:srgbClr val="03435F"/>
              </a:solidFill>
            </a:endParaRPr>
          </a:p>
          <a:p>
            <a:pPr marL="0" lvl="0" indent="0" algn="l" rtl="0">
              <a:lnSpc>
                <a:spcPct val="90000"/>
              </a:lnSpc>
              <a:spcBef>
                <a:spcPts val="1000"/>
              </a:spcBef>
              <a:spcAft>
                <a:spcPts val="0"/>
              </a:spcAft>
              <a:buSzPts val="2800"/>
              <a:buNone/>
            </a:pPr>
            <a:r>
              <a:rPr lang="en-US" sz="2400">
                <a:solidFill>
                  <a:srgbClr val="03435F"/>
                </a:solidFill>
              </a:rPr>
              <a:t>These </a:t>
            </a:r>
            <a:r>
              <a:rPr lang="en-US" sz="2400" b="1">
                <a:solidFill>
                  <a:srgbClr val="03435F"/>
                </a:solidFill>
              </a:rPr>
              <a:t>category membership </a:t>
            </a:r>
            <a:r>
              <a:rPr lang="en-US" sz="2400" b="1">
                <a:solidFill>
                  <a:srgbClr val="C00000"/>
                </a:solidFill>
              </a:rPr>
              <a:t>claims MAY be used by a relying party</a:t>
            </a:r>
            <a:r>
              <a:rPr lang="en-US" sz="2400">
                <a:solidFill>
                  <a:srgbClr val="C00000"/>
                </a:solidFill>
              </a:rPr>
              <a:t> </a:t>
            </a:r>
            <a:r>
              <a:rPr lang="en-US" sz="2400">
                <a:solidFill>
                  <a:srgbClr val="03435F"/>
                </a:solidFill>
              </a:rPr>
              <a:t>to </a:t>
            </a:r>
            <a:endParaRPr sz="2400">
              <a:solidFill>
                <a:srgbClr val="03435F"/>
              </a:solidFill>
            </a:endParaRPr>
          </a:p>
          <a:p>
            <a:pPr marL="457200" lvl="0" indent="-381000" algn="l" rtl="0">
              <a:lnSpc>
                <a:spcPct val="90000"/>
              </a:lnSpc>
              <a:spcBef>
                <a:spcPts val="1000"/>
              </a:spcBef>
              <a:spcAft>
                <a:spcPts val="0"/>
              </a:spcAft>
              <a:buSzPts val="2400"/>
              <a:buChar char="•"/>
            </a:pPr>
            <a:r>
              <a:rPr lang="en-US" sz="2400" b="1">
                <a:solidFill>
                  <a:srgbClr val="03435F"/>
                </a:solidFill>
              </a:rPr>
              <a:t>provision policy for release of attributes from an identity provider</a:t>
            </a:r>
            <a:endParaRPr sz="2400" b="1">
              <a:solidFill>
                <a:srgbClr val="03435F"/>
              </a:solidFill>
            </a:endParaRPr>
          </a:p>
          <a:p>
            <a:pPr marL="457200" lvl="0" indent="-381000" algn="l" rtl="0">
              <a:lnSpc>
                <a:spcPct val="90000"/>
              </a:lnSpc>
              <a:spcBef>
                <a:spcPts val="0"/>
              </a:spcBef>
              <a:spcAft>
                <a:spcPts val="0"/>
              </a:spcAft>
              <a:buClr>
                <a:srgbClr val="03435F"/>
              </a:buClr>
              <a:buSzPts val="2400"/>
              <a:buChar char="•"/>
            </a:pPr>
            <a:r>
              <a:rPr lang="en-US" sz="2400">
                <a:solidFill>
                  <a:srgbClr val="03435F"/>
                </a:solidFill>
              </a:rPr>
              <a:t>influence user interface decisions  ( e.g.: identity provider discovery )</a:t>
            </a:r>
            <a:endParaRPr sz="2400">
              <a:solidFill>
                <a:srgbClr val="03435F"/>
              </a:solidFill>
            </a:endParaRPr>
          </a:p>
          <a:p>
            <a:pPr marL="0" lvl="0" indent="0" algn="l" rtl="0">
              <a:lnSpc>
                <a:spcPct val="90000"/>
              </a:lnSpc>
              <a:spcBef>
                <a:spcPts val="1000"/>
              </a:spcBef>
              <a:spcAft>
                <a:spcPts val="0"/>
              </a:spcAft>
              <a:buSzPts val="2800"/>
              <a:buNone/>
            </a:pPr>
            <a:r>
              <a:rPr lang="en-US" sz="2400">
                <a:solidFill>
                  <a:srgbClr val="03435F"/>
                </a:solidFill>
              </a:rPr>
              <a:t> or for</a:t>
            </a:r>
            <a:r>
              <a:rPr lang="en-US" sz="2400" b="1">
                <a:solidFill>
                  <a:srgbClr val="03435F"/>
                </a:solidFill>
              </a:rPr>
              <a:t> any other purpose. </a:t>
            </a:r>
            <a:endParaRPr sz="2400" b="1">
              <a:solidFill>
                <a:srgbClr val="03435F"/>
              </a:solidFill>
            </a:endParaRPr>
          </a:p>
          <a:p>
            <a:pPr marL="0" lvl="0" indent="0" algn="l" rtl="0">
              <a:lnSpc>
                <a:spcPct val="90000"/>
              </a:lnSpc>
              <a:spcBef>
                <a:spcPts val="1000"/>
              </a:spcBef>
              <a:spcAft>
                <a:spcPts val="0"/>
              </a:spcAft>
              <a:buSzPts val="2800"/>
              <a:buNone/>
            </a:pPr>
            <a:r>
              <a:rPr lang="en-US" sz="2400">
                <a:solidFill>
                  <a:srgbClr val="03435F"/>
                </a:solidFill>
              </a:rPr>
              <a:t>In general, the intended uses of any claim of membership in a given category will dep</a:t>
            </a:r>
            <a:r>
              <a:rPr lang="en-US" sz="2400">
                <a:solidFill>
                  <a:schemeClr val="dk2"/>
                </a:solidFill>
              </a:rPr>
              <a:t>end</a:t>
            </a:r>
            <a:r>
              <a:rPr lang="en-US" sz="2400">
                <a:solidFill>
                  <a:srgbClr val="FFFFFF"/>
                </a:solidFill>
              </a:rPr>
              <a:t> </a:t>
            </a:r>
            <a:r>
              <a:rPr lang="en-US" sz="2400">
                <a:solidFill>
                  <a:srgbClr val="03435F"/>
                </a:solidFill>
              </a:rPr>
              <a:t>on the details of the category's definition, and will often be included as part of that definition.</a:t>
            </a:r>
            <a:endParaRPr sz="2400" b="1">
              <a:solidFill>
                <a:srgbClr val="03435F"/>
              </a:solidFill>
            </a:endParaRPr>
          </a:p>
          <a:p>
            <a:pPr marL="0" lvl="0" indent="0" algn="l" rtl="0">
              <a:lnSpc>
                <a:spcPct val="90000"/>
              </a:lnSpc>
              <a:spcBef>
                <a:spcPts val="1000"/>
              </a:spcBef>
              <a:spcAft>
                <a:spcPts val="0"/>
              </a:spcAft>
              <a:buSzPts val="2800"/>
              <a:buNone/>
            </a:pPr>
            <a:endParaRPr sz="2400" b="1">
              <a:solidFill>
                <a:srgbClr val="03435F"/>
              </a:solidFill>
            </a:endParaRPr>
          </a:p>
          <a:p>
            <a:pPr marL="0" lvl="0" indent="0" algn="l" rtl="0">
              <a:lnSpc>
                <a:spcPct val="90000"/>
              </a:lnSpc>
              <a:spcBef>
                <a:spcPts val="1000"/>
              </a:spcBef>
              <a:spcAft>
                <a:spcPts val="0"/>
              </a:spcAft>
              <a:buSzPts val="2800"/>
              <a:buNone/>
            </a:pPr>
            <a:endParaRPr sz="2400" b="1">
              <a:solidFill>
                <a:srgbClr val="03435F"/>
              </a:solidFill>
            </a:endParaRPr>
          </a:p>
        </p:txBody>
      </p:sp>
      <p:sp>
        <p:nvSpPr>
          <p:cNvPr id="464" name="Google Shape;464;p4"/>
          <p:cNvSpPr txBox="1">
            <a:spLocks noGrp="1"/>
          </p:cNvSpPr>
          <p:nvPr>
            <p:ph type="title"/>
          </p:nvPr>
        </p:nvSpPr>
        <p:spPr>
          <a:xfrm>
            <a:off x="631388" y="128707"/>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What are Entity Categories for</a:t>
            </a:r>
            <a:endParaRPr dirty="0">
              <a:solidFill>
                <a:schemeClr val="bg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50"/>
          <p:cNvSpPr/>
          <p:nvPr/>
        </p:nvSpPr>
        <p:spPr>
          <a:xfrm>
            <a:off x="53406" y="1428050"/>
            <a:ext cx="10723114" cy="4449222"/>
          </a:xfrm>
          <a:prstGeom prst="roundRect">
            <a:avLst>
              <a:gd name="adj" fmla="val 16667"/>
            </a:avLst>
          </a:prstGeom>
          <a:solidFill>
            <a:srgbClr val="E1EFD8"/>
          </a:solidFill>
          <a:ln w="25400" cap="flat" cmpd="sng">
            <a:solidFill>
              <a:srgbClr val="2641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67" name="Google Shape;867;p50"/>
          <p:cNvSpPr txBox="1">
            <a:spLocks noGrp="1"/>
          </p:cNvSpPr>
          <p:nvPr>
            <p:ph type="body" idx="1"/>
          </p:nvPr>
        </p:nvSpPr>
        <p:spPr>
          <a:xfrm>
            <a:off x="998895" y="1428050"/>
            <a:ext cx="8633700" cy="4351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sz="1400" i="1">
                <a:solidFill>
                  <a:srgbClr val="002060"/>
                </a:solidFill>
                <a:latin typeface="Arial"/>
                <a:ea typeface="Arial"/>
                <a:cs typeface="Arial"/>
                <a:sym typeface="Arial"/>
              </a:rPr>
              <a:t>&lt;EntityDescriptor xmlns=”urn:oasis:names:tc:SAML:2.0:metadata”</a:t>
            </a:r>
            <a:endParaRPr sz="1400"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i="1">
                <a:solidFill>
                  <a:srgbClr val="002060"/>
                </a:solidFill>
                <a:latin typeface="Arial"/>
                <a:ea typeface="Arial"/>
                <a:cs typeface="Arial"/>
                <a:sym typeface="Arial"/>
              </a:rPr>
              <a:t>entityID=”https://institution.example.com/idp”&gt;</a:t>
            </a:r>
            <a:endParaRPr sz="1400"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i="1">
                <a:solidFill>
                  <a:srgbClr val="002060"/>
                </a:solidFill>
                <a:latin typeface="Arial"/>
                <a:ea typeface="Arial"/>
                <a:cs typeface="Arial"/>
                <a:sym typeface="Arial"/>
              </a:rPr>
              <a:t>&lt;Extensions xmlns:mdattr=”urn:oasis:names:tc:SAML:metadata:attribute”&gt;</a:t>
            </a:r>
            <a:endParaRPr sz="1400"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i="1">
                <a:solidFill>
                  <a:srgbClr val="002060"/>
                </a:solidFill>
                <a:latin typeface="Arial"/>
                <a:ea typeface="Arial"/>
                <a:cs typeface="Arial"/>
                <a:sym typeface="Arial"/>
              </a:rPr>
              <a:t>&lt;mdattr:EntityAttributes xmlns:saml=”urn:oasis:names:tc:SAML:2.0:assertion”&gt;</a:t>
            </a:r>
            <a:endParaRPr sz="1400"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b="1" i="1">
                <a:solidFill>
                  <a:srgbClr val="002060"/>
                </a:solidFill>
                <a:latin typeface="Arial"/>
                <a:ea typeface="Arial"/>
                <a:cs typeface="Arial"/>
                <a:sym typeface="Arial"/>
              </a:rPr>
              <a:t>&lt;saml:Attribute</a:t>
            </a:r>
            <a:endParaRPr sz="1400" b="1"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i="1">
                <a:solidFill>
                  <a:srgbClr val="002060"/>
                </a:solidFill>
                <a:latin typeface="Arial"/>
                <a:ea typeface="Arial"/>
                <a:cs typeface="Arial"/>
                <a:sym typeface="Arial"/>
              </a:rPr>
              <a:t>Name=”http://macedir.org/entity-category”</a:t>
            </a:r>
            <a:endParaRPr sz="1400"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i="1">
                <a:solidFill>
                  <a:srgbClr val="002060"/>
                </a:solidFill>
                <a:latin typeface="Arial"/>
                <a:ea typeface="Arial"/>
                <a:cs typeface="Arial"/>
                <a:sym typeface="Arial"/>
              </a:rPr>
              <a:t>NameFormat=”urn:oasis:names:tc:SAML:2.0:attrname-format:uri”&gt;</a:t>
            </a:r>
            <a:endParaRPr sz="1400"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b="1" i="1">
                <a:solidFill>
                  <a:srgbClr val="002060"/>
                </a:solidFill>
                <a:latin typeface="Arial"/>
                <a:ea typeface="Arial"/>
                <a:cs typeface="Arial"/>
                <a:sym typeface="Arial"/>
              </a:rPr>
              <a:t>&lt;saml:AttributeValue&gt;</a:t>
            </a:r>
            <a:r>
              <a:rPr lang="en-US" sz="1400" b="1" i="1">
                <a:solidFill>
                  <a:srgbClr val="FF0000"/>
                </a:solidFill>
                <a:latin typeface="Arial"/>
                <a:ea typeface="Arial"/>
                <a:cs typeface="Arial"/>
                <a:sym typeface="Arial"/>
              </a:rPr>
              <a:t>http://refeds.org/category/hide-from-discovery</a:t>
            </a:r>
            <a:r>
              <a:rPr lang="en-US" sz="1400" b="1" i="1">
                <a:solidFill>
                  <a:srgbClr val="002060"/>
                </a:solidFill>
                <a:latin typeface="Arial"/>
                <a:ea typeface="Arial"/>
                <a:cs typeface="Arial"/>
                <a:sym typeface="Arial"/>
              </a:rPr>
              <a:t>&lt;/saml:AttributeValue&gt;</a:t>
            </a:r>
            <a:endParaRPr sz="1400" b="1"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b="1" i="1">
                <a:solidFill>
                  <a:srgbClr val="002060"/>
                </a:solidFill>
                <a:latin typeface="Arial"/>
                <a:ea typeface="Arial"/>
                <a:cs typeface="Arial"/>
                <a:sym typeface="Arial"/>
              </a:rPr>
              <a:t>&lt;/saml:Attribute&gt;</a:t>
            </a:r>
            <a:endParaRPr sz="1400" b="1"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i="1">
                <a:solidFill>
                  <a:srgbClr val="002060"/>
                </a:solidFill>
                <a:latin typeface="Arial"/>
                <a:ea typeface="Arial"/>
                <a:cs typeface="Arial"/>
                <a:sym typeface="Arial"/>
              </a:rPr>
              <a:t>&lt;/mdattr:EntityAttributes&gt;</a:t>
            </a:r>
            <a:endParaRPr sz="1400"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i="1">
                <a:solidFill>
                  <a:srgbClr val="002060"/>
                </a:solidFill>
                <a:latin typeface="Arial"/>
                <a:ea typeface="Arial"/>
                <a:cs typeface="Arial"/>
                <a:sym typeface="Arial"/>
              </a:rPr>
              <a:t>&lt;/Extensions&gt;</a:t>
            </a:r>
            <a:endParaRPr sz="1400" i="1">
              <a:solidFill>
                <a:srgbClr val="002060"/>
              </a:solidFill>
              <a:latin typeface="Arial"/>
              <a:ea typeface="Arial"/>
              <a:cs typeface="Arial"/>
              <a:sym typeface="Arial"/>
            </a:endParaRPr>
          </a:p>
          <a:p>
            <a:pPr marL="0" lvl="0" indent="0" algn="l" rtl="0">
              <a:lnSpc>
                <a:spcPct val="90000"/>
              </a:lnSpc>
              <a:spcBef>
                <a:spcPts val="1000"/>
              </a:spcBef>
              <a:spcAft>
                <a:spcPts val="0"/>
              </a:spcAft>
              <a:buClr>
                <a:schemeClr val="dk1"/>
              </a:buClr>
              <a:buSzPts val="1100"/>
              <a:buFont typeface="Arial"/>
              <a:buNone/>
            </a:pPr>
            <a:r>
              <a:rPr lang="en-US" sz="1400" i="1">
                <a:solidFill>
                  <a:srgbClr val="002060"/>
                </a:solidFill>
                <a:latin typeface="Arial"/>
                <a:ea typeface="Arial"/>
                <a:cs typeface="Arial"/>
                <a:sym typeface="Arial"/>
              </a:rPr>
              <a:t>…</a:t>
            </a:r>
            <a:endParaRPr sz="1400" i="1">
              <a:solidFill>
                <a:srgbClr val="002060"/>
              </a:solidFill>
              <a:latin typeface="Arial"/>
              <a:ea typeface="Arial"/>
              <a:cs typeface="Arial"/>
              <a:sym typeface="Arial"/>
            </a:endParaRPr>
          </a:p>
          <a:p>
            <a:pPr marL="0" lvl="0" indent="0" algn="l" rtl="0">
              <a:lnSpc>
                <a:spcPct val="90000"/>
              </a:lnSpc>
              <a:spcBef>
                <a:spcPts val="1000"/>
              </a:spcBef>
              <a:spcAft>
                <a:spcPts val="0"/>
              </a:spcAft>
              <a:buSzPts val="2800"/>
              <a:buNone/>
            </a:pPr>
            <a:r>
              <a:rPr lang="en-US" sz="1400" i="1">
                <a:solidFill>
                  <a:srgbClr val="002060"/>
                </a:solidFill>
                <a:latin typeface="Arial"/>
                <a:ea typeface="Arial"/>
                <a:cs typeface="Arial"/>
                <a:sym typeface="Arial"/>
              </a:rPr>
              <a:t>&lt;/EntityDescriptor&gt;</a:t>
            </a:r>
            <a:endParaRPr sz="1400" i="1">
              <a:solidFill>
                <a:srgbClr val="002060"/>
              </a:solidFill>
            </a:endParaRPr>
          </a:p>
        </p:txBody>
      </p:sp>
      <p:sp>
        <p:nvSpPr>
          <p:cNvPr id="868" name="Google Shape;868;p50"/>
          <p:cNvSpPr txBox="1">
            <a:spLocks noGrp="1"/>
          </p:cNvSpPr>
          <p:nvPr>
            <p:ph type="title"/>
          </p:nvPr>
        </p:nvSpPr>
        <p:spPr>
          <a:xfrm>
            <a:off x="998895" y="705164"/>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a:t>Example code to assert </a:t>
            </a:r>
            <a:r>
              <a:rPr lang="en-US">
                <a:solidFill>
                  <a:srgbClr val="C00000"/>
                </a:solidFill>
              </a:rPr>
              <a:t>Hide From Discovery </a:t>
            </a:r>
            <a:r>
              <a:rPr lang="en-US"/>
              <a:t>in an IdP</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pic>
        <p:nvPicPr>
          <p:cNvPr id="873" name="Google Shape;873;p53"/>
          <p:cNvPicPr preferRelativeResize="0"/>
          <p:nvPr/>
        </p:nvPicPr>
        <p:blipFill rotWithShape="1">
          <a:blip r:embed="rId3">
            <a:alphaModFix/>
          </a:blip>
          <a:srcRect/>
          <a:stretch/>
        </p:blipFill>
        <p:spPr>
          <a:xfrm>
            <a:off x="4196538" y="1941634"/>
            <a:ext cx="4469423" cy="2525974"/>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54"/>
          <p:cNvSpPr txBox="1">
            <a:spLocks noGrp="1"/>
          </p:cNvSpPr>
          <p:nvPr>
            <p:ph type="body" idx="1"/>
          </p:nvPr>
        </p:nvSpPr>
        <p:spPr>
          <a:xfrm>
            <a:off x="444502" y="1439333"/>
            <a:ext cx="10909200" cy="4737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US" sz="2400">
                <a:solidFill>
                  <a:schemeClr val="dk2"/>
                </a:solidFill>
                <a:highlight>
                  <a:srgbClr val="FFFFFF"/>
                </a:highlight>
              </a:rPr>
              <a:t>The </a:t>
            </a:r>
            <a:r>
              <a:rPr lang="en-US" sz="2400" b="1">
                <a:solidFill>
                  <a:schemeClr val="dk2"/>
                </a:solidFill>
                <a:highlight>
                  <a:srgbClr val="FFFFFF"/>
                </a:highlight>
              </a:rPr>
              <a:t>Security Incident Response Trust Framework for Federated Identity </a:t>
            </a:r>
            <a:r>
              <a:rPr lang="en-US" sz="2400">
                <a:solidFill>
                  <a:schemeClr val="dk2"/>
                </a:solidFill>
                <a:highlight>
                  <a:srgbClr val="FFFFFF"/>
                </a:highlight>
              </a:rPr>
              <a:t>(SIRTFI) aims to enable </a:t>
            </a:r>
            <a:r>
              <a:rPr lang="en-US" sz="2400" b="1">
                <a:solidFill>
                  <a:schemeClr val="dk2"/>
                </a:solidFill>
                <a:highlight>
                  <a:srgbClr val="FFFFFF"/>
                </a:highlight>
              </a:rPr>
              <a:t>the coordination of incident response</a:t>
            </a:r>
            <a:r>
              <a:rPr lang="en-US" sz="2400">
                <a:solidFill>
                  <a:schemeClr val="dk2"/>
                </a:solidFill>
                <a:highlight>
                  <a:srgbClr val="FFFFFF"/>
                </a:highlight>
              </a:rPr>
              <a:t> across federated organisations</a:t>
            </a:r>
            <a:endParaRPr sz="2400">
              <a:solidFill>
                <a:schemeClr val="dk2"/>
              </a:solidFill>
            </a:endParaRPr>
          </a:p>
          <a:p>
            <a:pPr marL="0" lvl="0" indent="0" algn="l" rtl="0">
              <a:lnSpc>
                <a:spcPct val="90000"/>
              </a:lnSpc>
              <a:spcBef>
                <a:spcPts val="1000"/>
              </a:spcBef>
              <a:spcAft>
                <a:spcPts val="0"/>
              </a:spcAft>
              <a:buSzPts val="2800"/>
              <a:buNone/>
            </a:pPr>
            <a:endParaRPr sz="2400">
              <a:solidFill>
                <a:schemeClr val="dk2"/>
              </a:solidFill>
            </a:endParaRPr>
          </a:p>
          <a:p>
            <a:pPr marL="0" lvl="0" indent="0" algn="l" rtl="0">
              <a:lnSpc>
                <a:spcPct val="90000"/>
              </a:lnSpc>
              <a:spcBef>
                <a:spcPts val="1000"/>
              </a:spcBef>
              <a:spcAft>
                <a:spcPts val="0"/>
              </a:spcAft>
              <a:buSzPts val="2800"/>
              <a:buNone/>
            </a:pPr>
            <a:r>
              <a:rPr lang="en-US" sz="2400">
                <a:solidFill>
                  <a:schemeClr val="dk2"/>
                </a:solidFill>
                <a:highlight>
                  <a:srgbClr val="FFFFFF"/>
                </a:highlight>
              </a:rPr>
              <a:t>The SIRTFI  assurance framework comprises a </a:t>
            </a:r>
            <a:r>
              <a:rPr lang="en-US" sz="2400" b="1">
                <a:solidFill>
                  <a:schemeClr val="dk2"/>
                </a:solidFill>
                <a:highlight>
                  <a:srgbClr val="FFFFFF"/>
                </a:highlight>
              </a:rPr>
              <a:t>list of assertions</a:t>
            </a:r>
            <a:r>
              <a:rPr lang="en-US" sz="2400">
                <a:solidFill>
                  <a:schemeClr val="dk2"/>
                </a:solidFill>
                <a:highlight>
                  <a:srgbClr val="FFFFFF"/>
                </a:highlight>
              </a:rPr>
              <a:t> which an organisation can attest in order to be declared SIRTFI compliant</a:t>
            </a:r>
            <a:endParaRPr sz="2400">
              <a:solidFill>
                <a:schemeClr val="dk2"/>
              </a:solidFill>
            </a:endParaRPr>
          </a:p>
          <a:p>
            <a:pPr marL="0" lvl="0" indent="0" algn="l" rtl="0">
              <a:lnSpc>
                <a:spcPct val="90000"/>
              </a:lnSpc>
              <a:spcBef>
                <a:spcPts val="1000"/>
              </a:spcBef>
              <a:spcAft>
                <a:spcPts val="0"/>
              </a:spcAft>
              <a:buSzPts val="2800"/>
              <a:buNone/>
            </a:pPr>
            <a:endParaRPr sz="2400">
              <a:solidFill>
                <a:schemeClr val="dk2"/>
              </a:solidFill>
            </a:endParaRPr>
          </a:p>
          <a:p>
            <a:pPr marL="0" lvl="0" indent="0" algn="l" rtl="0">
              <a:lnSpc>
                <a:spcPct val="90000"/>
              </a:lnSpc>
              <a:spcBef>
                <a:spcPts val="1000"/>
              </a:spcBef>
              <a:spcAft>
                <a:spcPts val="0"/>
              </a:spcAft>
              <a:buSzPts val="2800"/>
              <a:buNone/>
            </a:pPr>
            <a:r>
              <a:rPr lang="en-US" sz="2400" b="1">
                <a:solidFill>
                  <a:srgbClr val="C00000"/>
                </a:solidFill>
                <a:highlight>
                  <a:srgbClr val="FFFFFF"/>
                </a:highlight>
              </a:rPr>
              <a:t>SIRTFI specifies a set of compliance rules </a:t>
            </a:r>
            <a:r>
              <a:rPr lang="en-US" sz="2400">
                <a:solidFill>
                  <a:schemeClr val="dk2"/>
                </a:solidFill>
                <a:highlight>
                  <a:srgbClr val="FFFFFF"/>
                </a:highlight>
              </a:rPr>
              <a:t>for entities to be able to assert it</a:t>
            </a:r>
            <a:endParaRPr sz="2400">
              <a:solidFill>
                <a:schemeClr val="dk2"/>
              </a:solidFill>
            </a:endParaRPr>
          </a:p>
          <a:p>
            <a:pPr marL="0" lvl="0" indent="0" algn="l" rtl="0">
              <a:lnSpc>
                <a:spcPct val="90000"/>
              </a:lnSpc>
              <a:spcBef>
                <a:spcPts val="1000"/>
              </a:spcBef>
              <a:spcAft>
                <a:spcPts val="0"/>
              </a:spcAft>
              <a:buSzPts val="2800"/>
              <a:buNone/>
            </a:pPr>
            <a:endParaRPr sz="2400">
              <a:solidFill>
                <a:schemeClr val="dk2"/>
              </a:solidFill>
            </a:endParaRPr>
          </a:p>
          <a:p>
            <a:pPr marL="0" lvl="0" indent="0" algn="l" rtl="0">
              <a:lnSpc>
                <a:spcPct val="90000"/>
              </a:lnSpc>
              <a:spcBef>
                <a:spcPts val="1000"/>
              </a:spcBef>
              <a:spcAft>
                <a:spcPts val="0"/>
              </a:spcAft>
              <a:buSzPts val="2800"/>
              <a:buNone/>
            </a:pPr>
            <a:endParaRPr sz="2400">
              <a:solidFill>
                <a:schemeClr val="dk2"/>
              </a:solidFill>
            </a:endParaRPr>
          </a:p>
          <a:p>
            <a:pPr marL="0" lvl="0" indent="0" algn="l" rtl="0">
              <a:lnSpc>
                <a:spcPct val="90000"/>
              </a:lnSpc>
              <a:spcBef>
                <a:spcPts val="1000"/>
              </a:spcBef>
              <a:spcAft>
                <a:spcPts val="0"/>
              </a:spcAft>
              <a:buSzPts val="2800"/>
              <a:buNone/>
            </a:pPr>
            <a:endParaRPr sz="2400">
              <a:solidFill>
                <a:schemeClr val="dk2"/>
              </a:solidFill>
            </a:endParaRPr>
          </a:p>
          <a:p>
            <a:pPr marL="0" lvl="0" indent="0" algn="l" rtl="0">
              <a:lnSpc>
                <a:spcPct val="90000"/>
              </a:lnSpc>
              <a:spcBef>
                <a:spcPts val="1000"/>
              </a:spcBef>
              <a:spcAft>
                <a:spcPts val="0"/>
              </a:spcAft>
              <a:buSzPts val="2800"/>
              <a:buNone/>
            </a:pPr>
            <a:endParaRPr sz="2400">
              <a:solidFill>
                <a:schemeClr val="dk2"/>
              </a:solidFill>
            </a:endParaRPr>
          </a:p>
          <a:p>
            <a:pPr marL="0" lvl="0" indent="0" algn="l" rtl="0">
              <a:lnSpc>
                <a:spcPct val="90000"/>
              </a:lnSpc>
              <a:spcBef>
                <a:spcPts val="1000"/>
              </a:spcBef>
              <a:spcAft>
                <a:spcPts val="0"/>
              </a:spcAft>
              <a:buSzPts val="2800"/>
              <a:buNone/>
            </a:pPr>
            <a:endParaRPr sz="2400">
              <a:solidFill>
                <a:schemeClr val="dk2"/>
              </a:solidFill>
            </a:endParaRPr>
          </a:p>
          <a:p>
            <a:pPr marL="0" lvl="0" indent="0" algn="l" rtl="0">
              <a:lnSpc>
                <a:spcPct val="90000"/>
              </a:lnSpc>
              <a:spcBef>
                <a:spcPts val="1000"/>
              </a:spcBef>
              <a:spcAft>
                <a:spcPts val="0"/>
              </a:spcAft>
              <a:buSzPts val="2800"/>
              <a:buNone/>
            </a:pPr>
            <a:endParaRPr sz="2400"/>
          </a:p>
        </p:txBody>
      </p:sp>
      <p:sp>
        <p:nvSpPr>
          <p:cNvPr id="879" name="Google Shape;879;p54"/>
          <p:cNvSpPr txBox="1">
            <a:spLocks noGrp="1"/>
          </p:cNvSpPr>
          <p:nvPr>
            <p:ph type="title"/>
          </p:nvPr>
        </p:nvSpPr>
        <p:spPr>
          <a:xfrm>
            <a:off x="455646" y="74648"/>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a:t>SIRTFI</a:t>
            </a:r>
            <a:endParaRPr/>
          </a:p>
        </p:txBody>
      </p:sp>
      <p:pic>
        <p:nvPicPr>
          <p:cNvPr id="880" name="Google Shape;880;p54"/>
          <p:cNvPicPr preferRelativeResize="0"/>
          <p:nvPr/>
        </p:nvPicPr>
        <p:blipFill rotWithShape="1">
          <a:blip r:embed="rId3">
            <a:alphaModFix/>
          </a:blip>
          <a:srcRect/>
          <a:stretch/>
        </p:blipFill>
        <p:spPr>
          <a:xfrm>
            <a:off x="9194875" y="4478600"/>
            <a:ext cx="2857500" cy="20955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55"/>
          <p:cNvSpPr txBox="1">
            <a:spLocks noGrp="1"/>
          </p:cNvSpPr>
          <p:nvPr>
            <p:ph type="title"/>
          </p:nvPr>
        </p:nvSpPr>
        <p:spPr>
          <a:xfrm>
            <a:off x="163954" y="149631"/>
            <a:ext cx="9894722" cy="430908"/>
          </a:xfrm>
          <a:prstGeom prst="rect">
            <a:avLst/>
          </a:prstGeom>
          <a:noFill/>
          <a:ln>
            <a:noFill/>
          </a:ln>
        </p:spPr>
        <p:txBody>
          <a:bodyPr spcFirstLastPara="1" wrap="square" lIns="91400" tIns="45675" rIns="91400" bIns="45675" anchor="ctr" anchorCtr="0">
            <a:noAutofit/>
          </a:bodyPr>
          <a:lstStyle/>
          <a:p>
            <a:pPr marL="0" marR="0" lvl="0" indent="0" algn="l" rtl="0">
              <a:lnSpc>
                <a:spcPct val="90000"/>
              </a:lnSpc>
              <a:spcBef>
                <a:spcPts val="0"/>
              </a:spcBef>
              <a:spcAft>
                <a:spcPts val="0"/>
              </a:spcAft>
              <a:buClr>
                <a:srgbClr val="065081"/>
              </a:buClr>
              <a:buSzPts val="3200"/>
              <a:buFont typeface="Calibri"/>
              <a:buNone/>
            </a:pPr>
            <a:r>
              <a:rPr lang="en-US" dirty="0">
                <a:solidFill>
                  <a:schemeClr val="bg1"/>
                </a:solidFill>
              </a:rPr>
              <a:t>A Security Incident Response Trust Framework</a:t>
            </a:r>
            <a:endParaRPr dirty="0">
              <a:solidFill>
                <a:schemeClr val="bg1"/>
              </a:solidFill>
            </a:endParaRPr>
          </a:p>
        </p:txBody>
      </p:sp>
      <p:pic>
        <p:nvPicPr>
          <p:cNvPr id="887" name="Google Shape;887;p55"/>
          <p:cNvPicPr preferRelativeResize="0"/>
          <p:nvPr/>
        </p:nvPicPr>
        <p:blipFill rotWithShape="1">
          <a:blip r:embed="rId3">
            <a:alphaModFix/>
          </a:blip>
          <a:srcRect/>
          <a:stretch/>
        </p:blipFill>
        <p:spPr>
          <a:xfrm>
            <a:off x="491716" y="1496762"/>
            <a:ext cx="11208568" cy="386447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2" name="Google Shape;892;p56"/>
          <p:cNvSpPr txBox="1">
            <a:spLocks noGrp="1"/>
          </p:cNvSpPr>
          <p:nvPr>
            <p:ph type="title"/>
          </p:nvPr>
        </p:nvSpPr>
        <p:spPr>
          <a:xfrm>
            <a:off x="640909" y="163644"/>
            <a:ext cx="9894722" cy="430908"/>
          </a:xfrm>
          <a:prstGeom prst="rect">
            <a:avLst/>
          </a:prstGeom>
          <a:noFill/>
          <a:ln>
            <a:noFill/>
          </a:ln>
        </p:spPr>
        <p:txBody>
          <a:bodyPr spcFirstLastPara="1" wrap="square" lIns="91400" tIns="45675" rIns="91400" bIns="45675" anchor="ctr" anchorCtr="0">
            <a:noAutofit/>
          </a:bodyPr>
          <a:lstStyle/>
          <a:p>
            <a:pPr marL="0" marR="0" lvl="0" indent="0" algn="l" rtl="0">
              <a:lnSpc>
                <a:spcPct val="90000"/>
              </a:lnSpc>
              <a:spcBef>
                <a:spcPts val="0"/>
              </a:spcBef>
              <a:spcAft>
                <a:spcPts val="0"/>
              </a:spcAft>
              <a:buClr>
                <a:srgbClr val="065081"/>
              </a:buClr>
              <a:buSzPts val="3200"/>
              <a:buFont typeface="Calibri"/>
              <a:buNone/>
            </a:pPr>
            <a:r>
              <a:rPr lang="en-US" dirty="0">
                <a:solidFill>
                  <a:schemeClr val="bg1"/>
                </a:solidFill>
              </a:rPr>
              <a:t>What is SIRTFI about ?</a:t>
            </a:r>
            <a:endParaRPr dirty="0">
              <a:solidFill>
                <a:schemeClr val="bg1"/>
              </a:solidFill>
            </a:endParaRPr>
          </a:p>
        </p:txBody>
      </p:sp>
      <p:pic>
        <p:nvPicPr>
          <p:cNvPr id="893" name="Google Shape;893;p56"/>
          <p:cNvPicPr preferRelativeResize="0"/>
          <p:nvPr/>
        </p:nvPicPr>
        <p:blipFill rotWithShape="1">
          <a:blip r:embed="rId3">
            <a:alphaModFix/>
          </a:blip>
          <a:srcRect/>
          <a:stretch/>
        </p:blipFill>
        <p:spPr>
          <a:xfrm>
            <a:off x="640909" y="842995"/>
            <a:ext cx="10244347" cy="5420453"/>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pic>
        <p:nvPicPr>
          <p:cNvPr id="898" name="Google Shape;898;p57"/>
          <p:cNvPicPr preferRelativeResize="0"/>
          <p:nvPr/>
        </p:nvPicPr>
        <p:blipFill rotWithShape="1">
          <a:blip r:embed="rId3">
            <a:alphaModFix/>
          </a:blip>
          <a:srcRect/>
          <a:stretch/>
        </p:blipFill>
        <p:spPr>
          <a:xfrm>
            <a:off x="1384876" y="1153716"/>
            <a:ext cx="8706249" cy="5039950"/>
          </a:xfrm>
          <a:prstGeom prst="rect">
            <a:avLst/>
          </a:prstGeom>
          <a:noFill/>
          <a:ln>
            <a:noFill/>
          </a:ln>
        </p:spPr>
      </p:pic>
      <p:sp>
        <p:nvSpPr>
          <p:cNvPr id="899" name="Google Shape;899;p57"/>
          <p:cNvSpPr/>
          <p:nvPr/>
        </p:nvSpPr>
        <p:spPr>
          <a:xfrm>
            <a:off x="876600" y="433875"/>
            <a:ext cx="7962600" cy="48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Calibri"/>
                <a:ea typeface="Calibri"/>
                <a:cs typeface="Calibri"/>
                <a:sym typeface="Calibri"/>
              </a:rPr>
              <a:t>Why do we need  </a:t>
            </a:r>
            <a:r>
              <a:rPr lang="en-US" sz="2400" b="1" i="0" u="none" strike="noStrike" cap="none">
                <a:solidFill>
                  <a:srgbClr val="C00000"/>
                </a:solidFill>
                <a:latin typeface="Calibri"/>
                <a:ea typeface="Calibri"/>
                <a:cs typeface="Calibri"/>
                <a:sym typeface="Calibri"/>
              </a:rPr>
              <a:t>Federated Security Incident Response </a:t>
            </a:r>
            <a:r>
              <a:rPr lang="en-US" sz="2400" b="1" i="0" u="none" strike="noStrike" cap="none">
                <a:solidFill>
                  <a:srgbClr val="000000"/>
                </a:solidFill>
                <a:latin typeface="Calibri"/>
                <a:ea typeface="Calibri"/>
                <a:cs typeface="Calibri"/>
                <a:sym typeface="Calibri"/>
              </a:rPr>
              <a:t>?</a:t>
            </a:r>
            <a:endParaRPr sz="2400" b="1" i="0" u="none" strike="noStrike" cap="none">
              <a:solidFill>
                <a:srgbClr val="000000"/>
              </a:solidFill>
              <a:latin typeface="Calibri"/>
              <a:ea typeface="Calibri"/>
              <a:cs typeface="Calibri"/>
              <a:sym typeface="Calibri"/>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pic>
        <p:nvPicPr>
          <p:cNvPr id="904" name="Google Shape;904;p58"/>
          <p:cNvPicPr preferRelativeResize="0"/>
          <p:nvPr/>
        </p:nvPicPr>
        <p:blipFill rotWithShape="1">
          <a:blip r:embed="rId3">
            <a:alphaModFix/>
          </a:blip>
          <a:srcRect/>
          <a:stretch/>
        </p:blipFill>
        <p:spPr>
          <a:xfrm>
            <a:off x="1248650" y="1117325"/>
            <a:ext cx="9521673" cy="5521701"/>
          </a:xfrm>
          <a:prstGeom prst="rect">
            <a:avLst/>
          </a:prstGeom>
          <a:noFill/>
          <a:ln>
            <a:noFill/>
          </a:ln>
        </p:spPr>
      </p:pic>
      <p:sp>
        <p:nvSpPr>
          <p:cNvPr id="905" name="Google Shape;905;p58"/>
          <p:cNvSpPr txBox="1">
            <a:spLocks noGrp="1"/>
          </p:cNvSpPr>
          <p:nvPr>
            <p:ph type="title"/>
          </p:nvPr>
        </p:nvSpPr>
        <p:spPr>
          <a:xfrm>
            <a:off x="333839" y="-321477"/>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Common sense would imply….</a:t>
            </a:r>
            <a:endParaRPr dirty="0">
              <a:solidFill>
                <a:schemeClr val="bg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pic>
        <p:nvPicPr>
          <p:cNvPr id="910" name="Google Shape;910;p59"/>
          <p:cNvPicPr preferRelativeResize="0"/>
          <p:nvPr/>
        </p:nvPicPr>
        <p:blipFill rotWithShape="1">
          <a:blip r:embed="rId3">
            <a:alphaModFix/>
          </a:blip>
          <a:srcRect/>
          <a:stretch/>
        </p:blipFill>
        <p:spPr>
          <a:xfrm>
            <a:off x="815875" y="1029777"/>
            <a:ext cx="10274923" cy="5591400"/>
          </a:xfrm>
          <a:prstGeom prst="rect">
            <a:avLst/>
          </a:prstGeom>
          <a:noFill/>
          <a:ln>
            <a:noFill/>
          </a:ln>
        </p:spPr>
      </p:pic>
      <p:sp>
        <p:nvSpPr>
          <p:cNvPr id="911" name="Google Shape;911;p59"/>
          <p:cNvSpPr txBox="1">
            <a:spLocks noGrp="1"/>
          </p:cNvSpPr>
          <p:nvPr>
            <p:ph type="title"/>
          </p:nvPr>
        </p:nvSpPr>
        <p:spPr>
          <a:xfrm>
            <a:off x="255011" y="-295923"/>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But in practice….</a:t>
            </a:r>
            <a:endParaRPr dirty="0">
              <a:solidFill>
                <a:schemeClr val="bg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sp>
        <p:nvSpPr>
          <p:cNvPr id="916" name="Google Shape;916;p60"/>
          <p:cNvSpPr txBox="1">
            <a:spLocks noGrp="1"/>
          </p:cNvSpPr>
          <p:nvPr>
            <p:ph type="title"/>
          </p:nvPr>
        </p:nvSpPr>
        <p:spPr>
          <a:xfrm>
            <a:off x="83029" y="137327"/>
            <a:ext cx="12118172" cy="430908"/>
          </a:xfrm>
          <a:prstGeom prst="rect">
            <a:avLst/>
          </a:prstGeom>
          <a:noFill/>
          <a:ln>
            <a:noFill/>
          </a:ln>
        </p:spPr>
        <p:txBody>
          <a:bodyPr spcFirstLastPara="1" wrap="square" lIns="91400" tIns="45675" rIns="91400" bIns="45675" anchor="ctr" anchorCtr="0">
            <a:noAutofit/>
          </a:bodyPr>
          <a:lstStyle/>
          <a:p>
            <a:pPr marL="0" marR="0" lvl="0" indent="0" algn="l" rtl="0">
              <a:lnSpc>
                <a:spcPct val="90000"/>
              </a:lnSpc>
              <a:spcBef>
                <a:spcPts val="0"/>
              </a:spcBef>
              <a:spcAft>
                <a:spcPts val="0"/>
              </a:spcAft>
              <a:buClr>
                <a:srgbClr val="065081"/>
              </a:buClr>
              <a:buSzPts val="3200"/>
              <a:buFont typeface="Calibri"/>
              <a:buNone/>
            </a:pPr>
            <a:r>
              <a:rPr lang="en-US" dirty="0">
                <a:solidFill>
                  <a:schemeClr val="bg1"/>
                </a:solidFill>
              </a:rPr>
              <a:t>Why is security incident response difficult in identity federations ?</a:t>
            </a:r>
            <a:endParaRPr dirty="0">
              <a:solidFill>
                <a:schemeClr val="bg1"/>
              </a:solidFill>
            </a:endParaRPr>
          </a:p>
        </p:txBody>
      </p:sp>
      <p:pic>
        <p:nvPicPr>
          <p:cNvPr id="917" name="Google Shape;917;p60"/>
          <p:cNvPicPr preferRelativeResize="0"/>
          <p:nvPr/>
        </p:nvPicPr>
        <p:blipFill rotWithShape="1">
          <a:blip r:embed="rId3">
            <a:alphaModFix/>
          </a:blip>
          <a:srcRect/>
          <a:stretch/>
        </p:blipFill>
        <p:spPr>
          <a:xfrm>
            <a:off x="0" y="919479"/>
            <a:ext cx="12191999" cy="5019039"/>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p61"/>
          <p:cNvSpPr txBox="1">
            <a:spLocks noGrp="1"/>
          </p:cNvSpPr>
          <p:nvPr>
            <p:ph type="body" idx="1"/>
          </p:nvPr>
        </p:nvSpPr>
        <p:spPr>
          <a:xfrm>
            <a:off x="682625" y="853000"/>
            <a:ext cx="10636500" cy="5540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US"/>
              <a:t> SIRTFI consists in practice of </a:t>
            </a:r>
            <a:r>
              <a:rPr lang="en-US" b="1"/>
              <a:t>a set of assertions that each organisation shall self-attest </a:t>
            </a:r>
            <a:r>
              <a:rPr lang="en-US"/>
              <a:t>to so that they may participate in the SIRTFI trust framework. </a:t>
            </a:r>
            <a:endParaRPr/>
          </a:p>
          <a:p>
            <a:pPr marL="0" lvl="0" indent="0" algn="l" rtl="0">
              <a:lnSpc>
                <a:spcPct val="90000"/>
              </a:lnSpc>
              <a:spcBef>
                <a:spcPts val="1000"/>
              </a:spcBef>
              <a:spcAft>
                <a:spcPts val="0"/>
              </a:spcAft>
              <a:buSzPts val="2800"/>
              <a:buNone/>
            </a:pPr>
            <a:r>
              <a:rPr lang="en-US"/>
              <a:t>These are divided into four areas: </a:t>
            </a:r>
            <a:endParaRPr/>
          </a:p>
          <a:p>
            <a:pPr marL="457200" lvl="0" indent="-406400" algn="l" rtl="0">
              <a:lnSpc>
                <a:spcPct val="150000"/>
              </a:lnSpc>
              <a:spcBef>
                <a:spcPts val="1000"/>
              </a:spcBef>
              <a:spcAft>
                <a:spcPts val="0"/>
              </a:spcAft>
              <a:buSzPts val="2800"/>
              <a:buChar char="-"/>
            </a:pPr>
            <a:r>
              <a:rPr lang="en-US" b="1"/>
              <a:t>Operational Security </a:t>
            </a:r>
            <a:r>
              <a:rPr lang="en-US" b="1">
                <a:solidFill>
                  <a:srgbClr val="38761D"/>
                </a:solidFill>
              </a:rPr>
              <a:t>[OS]</a:t>
            </a:r>
            <a:endParaRPr b="1">
              <a:solidFill>
                <a:srgbClr val="38761D"/>
              </a:solidFill>
            </a:endParaRPr>
          </a:p>
          <a:p>
            <a:pPr marL="457200" lvl="0" indent="-406400" algn="l" rtl="0">
              <a:lnSpc>
                <a:spcPct val="150000"/>
              </a:lnSpc>
              <a:spcBef>
                <a:spcPts val="0"/>
              </a:spcBef>
              <a:spcAft>
                <a:spcPts val="0"/>
              </a:spcAft>
              <a:buSzPts val="2800"/>
              <a:buChar char="-"/>
            </a:pPr>
            <a:r>
              <a:rPr lang="en-US" b="1"/>
              <a:t>Incident Response </a:t>
            </a:r>
            <a:r>
              <a:rPr lang="en-US"/>
              <a:t> </a:t>
            </a:r>
            <a:r>
              <a:rPr lang="en-US" b="1">
                <a:solidFill>
                  <a:srgbClr val="FF0000"/>
                </a:solidFill>
              </a:rPr>
              <a:t>[IR]</a:t>
            </a:r>
            <a:endParaRPr b="1">
              <a:solidFill>
                <a:srgbClr val="FF0000"/>
              </a:solidFill>
            </a:endParaRPr>
          </a:p>
          <a:p>
            <a:pPr marL="457200" lvl="0" indent="-406400" algn="l" rtl="0">
              <a:lnSpc>
                <a:spcPct val="150000"/>
              </a:lnSpc>
              <a:spcBef>
                <a:spcPts val="0"/>
              </a:spcBef>
              <a:spcAft>
                <a:spcPts val="0"/>
              </a:spcAft>
              <a:buSzPts val="2800"/>
              <a:buChar char="-"/>
            </a:pPr>
            <a:r>
              <a:rPr lang="en-US" b="1"/>
              <a:t>Traceability </a:t>
            </a:r>
            <a:r>
              <a:rPr lang="en-US" b="1">
                <a:solidFill>
                  <a:srgbClr val="BF9000"/>
                </a:solidFill>
              </a:rPr>
              <a:t>[TR]</a:t>
            </a:r>
            <a:endParaRPr b="1">
              <a:solidFill>
                <a:srgbClr val="BF9000"/>
              </a:solidFill>
            </a:endParaRPr>
          </a:p>
          <a:p>
            <a:pPr marL="457200" lvl="0" indent="-406400" algn="l" rtl="0">
              <a:lnSpc>
                <a:spcPct val="150000"/>
              </a:lnSpc>
              <a:spcBef>
                <a:spcPts val="0"/>
              </a:spcBef>
              <a:spcAft>
                <a:spcPts val="0"/>
              </a:spcAft>
              <a:buSzPts val="2800"/>
              <a:buChar char="-"/>
            </a:pPr>
            <a:r>
              <a:rPr lang="en-US" b="1"/>
              <a:t>Participant Responsibilities</a:t>
            </a:r>
            <a:r>
              <a:rPr lang="en-US"/>
              <a:t>  </a:t>
            </a:r>
            <a:r>
              <a:rPr lang="en-US" b="1">
                <a:solidFill>
                  <a:srgbClr val="1155CC"/>
                </a:solidFill>
              </a:rPr>
              <a:t>[PR]</a:t>
            </a:r>
            <a:endParaRPr b="1">
              <a:solidFill>
                <a:srgbClr val="1155CC"/>
              </a:solidFill>
            </a:endParaRPr>
          </a:p>
        </p:txBody>
      </p:sp>
      <p:sp>
        <p:nvSpPr>
          <p:cNvPr id="923" name="Google Shape;923;p61"/>
          <p:cNvSpPr txBox="1">
            <a:spLocks noGrp="1"/>
          </p:cNvSpPr>
          <p:nvPr>
            <p:ph type="title"/>
          </p:nvPr>
        </p:nvSpPr>
        <p:spPr>
          <a:xfrm>
            <a:off x="682625" y="34100"/>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SIRTFI self assessment based assertions for Organizations </a:t>
            </a:r>
            <a:endParaRPr dirty="0">
              <a:solidFill>
                <a:schemeClr val="bg1"/>
              </a:solidFill>
            </a:endParaRPr>
          </a:p>
        </p:txBody>
      </p:sp>
      <p:pic>
        <p:nvPicPr>
          <p:cNvPr id="924" name="Google Shape;924;p61"/>
          <p:cNvPicPr preferRelativeResize="0"/>
          <p:nvPr/>
        </p:nvPicPr>
        <p:blipFill rotWithShape="1">
          <a:blip r:embed="rId3">
            <a:alphaModFix/>
          </a:blip>
          <a:srcRect/>
          <a:stretch/>
        </p:blipFill>
        <p:spPr>
          <a:xfrm>
            <a:off x="7846575" y="3230175"/>
            <a:ext cx="2857500" cy="2095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5"/>
          <p:cNvSpPr txBox="1">
            <a:spLocks noGrp="1"/>
          </p:cNvSpPr>
          <p:nvPr>
            <p:ph type="body" idx="1"/>
          </p:nvPr>
        </p:nvSpPr>
        <p:spPr>
          <a:xfrm>
            <a:off x="477876" y="488207"/>
            <a:ext cx="10909199" cy="5616451"/>
          </a:xfrm>
          <a:prstGeom prst="rect">
            <a:avLst/>
          </a:prstGeom>
          <a:noFill/>
          <a:ln>
            <a:noFill/>
          </a:ln>
        </p:spPr>
        <p:txBody>
          <a:bodyPr spcFirstLastPara="1" wrap="square" lIns="91400" tIns="45675" rIns="91400" bIns="45675" anchor="t" anchorCtr="0">
            <a:noAutofit/>
          </a:bodyPr>
          <a:lstStyle/>
          <a:p>
            <a:pPr marL="0" lvl="0" indent="0" algn="l" rtl="0">
              <a:lnSpc>
                <a:spcPct val="70000"/>
              </a:lnSpc>
              <a:spcBef>
                <a:spcPts val="750"/>
              </a:spcBef>
              <a:spcAft>
                <a:spcPts val="0"/>
              </a:spcAft>
              <a:buClr>
                <a:srgbClr val="004360"/>
              </a:buClr>
              <a:buSzPts val="1705"/>
              <a:buNone/>
            </a:pPr>
            <a:endParaRPr sz="2400"/>
          </a:p>
          <a:p>
            <a:pPr marL="457200" lvl="0" indent="-381000" algn="l" rtl="0">
              <a:lnSpc>
                <a:spcPct val="70000"/>
              </a:lnSpc>
              <a:spcBef>
                <a:spcPts val="750"/>
              </a:spcBef>
              <a:spcAft>
                <a:spcPts val="0"/>
              </a:spcAft>
              <a:buSzPts val="2400"/>
              <a:buChar char="•"/>
            </a:pPr>
            <a:r>
              <a:rPr lang="en-US" sz="2400"/>
              <a:t>The Entity Category best practice is managed by </a:t>
            </a:r>
            <a:r>
              <a:rPr lang="en-US" sz="2400" b="1"/>
              <a:t>REFEDS</a:t>
            </a:r>
            <a:r>
              <a:rPr lang="en-US" sz="2400"/>
              <a:t> through an open consultation among all the Federation Operators:</a:t>
            </a:r>
            <a:endParaRPr sz="2400"/>
          </a:p>
          <a:p>
            <a:pPr marL="457200" lvl="0" indent="0" algn="l" rtl="0">
              <a:lnSpc>
                <a:spcPct val="70000"/>
              </a:lnSpc>
              <a:spcBef>
                <a:spcPts val="750"/>
              </a:spcBef>
              <a:spcAft>
                <a:spcPts val="0"/>
              </a:spcAft>
              <a:buSzPts val="2800"/>
              <a:buNone/>
            </a:pPr>
            <a:r>
              <a:rPr lang="en-US" sz="2400" b="1" u="sng">
                <a:solidFill>
                  <a:schemeClr val="hlink"/>
                </a:solidFill>
                <a:hlinkClick r:id="rId3"/>
              </a:rPr>
              <a:t>https://wiki.refeds.org/display/ENT/Entity-Categories+Home</a:t>
            </a:r>
            <a:endParaRPr sz="2400" b="1"/>
          </a:p>
          <a:p>
            <a:pPr marL="457200" lvl="0" indent="0" algn="l" rtl="0">
              <a:lnSpc>
                <a:spcPct val="70000"/>
              </a:lnSpc>
              <a:spcBef>
                <a:spcPts val="750"/>
              </a:spcBef>
              <a:spcAft>
                <a:spcPts val="0"/>
              </a:spcAft>
              <a:buSzPts val="2800"/>
              <a:buNone/>
            </a:pPr>
            <a:endParaRPr sz="2400" b="1"/>
          </a:p>
          <a:p>
            <a:pPr marL="457200" lvl="0" indent="-381000" algn="l" rtl="0">
              <a:lnSpc>
                <a:spcPct val="70000"/>
              </a:lnSpc>
              <a:spcBef>
                <a:spcPts val="750"/>
              </a:spcBef>
              <a:spcAft>
                <a:spcPts val="0"/>
              </a:spcAft>
              <a:buSzPts val="2400"/>
              <a:buChar char="•"/>
            </a:pPr>
            <a:r>
              <a:rPr lang="en-US" sz="2400"/>
              <a:t>The produced simplification consists in a federation </a:t>
            </a:r>
            <a:r>
              <a:rPr lang="en-US" sz="2400" b="1"/>
              <a:t>service </a:t>
            </a:r>
            <a:r>
              <a:rPr lang="en-US" sz="2400" b="1" i="0" u="none" strike="noStrike" cap="none">
                <a:solidFill>
                  <a:srgbClr val="1E4E79"/>
                </a:solidFill>
                <a:latin typeface="Calibri"/>
                <a:ea typeface="Calibri"/>
                <a:cs typeface="Calibri"/>
                <a:sym typeface="Calibri"/>
              </a:rPr>
              <a:t>categorization </a:t>
            </a:r>
            <a:r>
              <a:rPr lang="en-US" sz="2400"/>
              <a:t>of </a:t>
            </a:r>
            <a:r>
              <a:rPr lang="en-US" sz="2400" b="1">
                <a:solidFill>
                  <a:srgbClr val="C00000"/>
                </a:solidFill>
              </a:rPr>
              <a:t>homogeneous services</a:t>
            </a:r>
            <a:endParaRPr sz="2400" b="1">
              <a:solidFill>
                <a:srgbClr val="C00000"/>
              </a:solidFill>
            </a:endParaRPr>
          </a:p>
          <a:p>
            <a:pPr marL="457200" lvl="0" indent="0" algn="l" rtl="0">
              <a:lnSpc>
                <a:spcPct val="70000"/>
              </a:lnSpc>
              <a:spcBef>
                <a:spcPts val="750"/>
              </a:spcBef>
              <a:spcAft>
                <a:spcPts val="0"/>
              </a:spcAft>
              <a:buSzPts val="2800"/>
              <a:buNone/>
            </a:pPr>
            <a:endParaRPr sz="2400"/>
          </a:p>
          <a:p>
            <a:pPr marL="457200" lvl="0" indent="-381000" algn="l" rtl="0">
              <a:lnSpc>
                <a:spcPct val="70000"/>
              </a:lnSpc>
              <a:spcBef>
                <a:spcPts val="750"/>
              </a:spcBef>
              <a:spcAft>
                <a:spcPts val="0"/>
              </a:spcAft>
              <a:buSzPts val="2400"/>
              <a:buChar char="•"/>
            </a:pPr>
            <a:r>
              <a:rPr lang="en-US" sz="2400"/>
              <a:t>Another important goal of Entity Category is that the </a:t>
            </a:r>
            <a:r>
              <a:rPr lang="en-US" sz="2400" b="1">
                <a:solidFill>
                  <a:srgbClr val="C00000"/>
                </a:solidFill>
              </a:rPr>
              <a:t>attribute release policy will not be configured for each SP but only once</a:t>
            </a:r>
            <a:r>
              <a:rPr lang="en-US" sz="2400" b="1" strike="sngStrike">
                <a:solidFill>
                  <a:srgbClr val="C00000"/>
                </a:solidFill>
              </a:rPr>
              <a:t> </a:t>
            </a:r>
            <a:r>
              <a:rPr lang="en-US" sz="2400" b="1">
                <a:solidFill>
                  <a:srgbClr val="C00000"/>
                </a:solidFill>
              </a:rPr>
              <a:t>for the whole category</a:t>
            </a:r>
            <a:endParaRPr sz="2400" b="1">
              <a:solidFill>
                <a:srgbClr val="C00000"/>
              </a:solidFill>
            </a:endParaRPr>
          </a:p>
          <a:p>
            <a:pPr marL="457200" lvl="0" indent="0" algn="l" rtl="0">
              <a:lnSpc>
                <a:spcPct val="70000"/>
              </a:lnSpc>
              <a:spcBef>
                <a:spcPts val="750"/>
              </a:spcBef>
              <a:spcAft>
                <a:spcPts val="0"/>
              </a:spcAft>
              <a:buSzPts val="2800"/>
              <a:buNone/>
            </a:pPr>
            <a:endParaRPr sz="2400"/>
          </a:p>
          <a:p>
            <a:pPr marL="457200" lvl="0" indent="-381000" algn="l" rtl="0">
              <a:lnSpc>
                <a:spcPct val="70000"/>
              </a:lnSpc>
              <a:spcBef>
                <a:spcPts val="750"/>
              </a:spcBef>
              <a:spcAft>
                <a:spcPts val="0"/>
              </a:spcAft>
              <a:buSzPts val="2400"/>
              <a:buChar char="•"/>
            </a:pPr>
            <a:r>
              <a:rPr lang="en-US" sz="2400" b="0" i="0" u="none" strike="noStrike" cap="none">
                <a:solidFill>
                  <a:srgbClr val="1E4E79"/>
                </a:solidFill>
                <a:latin typeface="Calibri"/>
                <a:ea typeface="Calibri"/>
                <a:cs typeface="Calibri"/>
                <a:sym typeface="Calibri"/>
              </a:rPr>
              <a:t>Each</a:t>
            </a:r>
            <a:r>
              <a:rPr lang="en-US" sz="2400"/>
              <a:t> category will contain a set of homogeneous entities </a:t>
            </a:r>
            <a:r>
              <a:rPr lang="en-US" sz="2400" b="0" i="0" u="none" strike="noStrike" cap="none">
                <a:solidFill>
                  <a:srgbClr val="1E4E79"/>
                </a:solidFill>
                <a:latin typeface="Calibri"/>
                <a:ea typeface="Calibri"/>
                <a:cs typeface="Calibri"/>
                <a:sym typeface="Calibri"/>
              </a:rPr>
              <a:t>(in our case a set of SPs) that meet the requirements of the category itself - SPs become members of that category</a:t>
            </a:r>
            <a:endParaRPr/>
          </a:p>
          <a:p>
            <a:pPr marL="457200" lvl="0" indent="0" algn="l" rtl="0">
              <a:lnSpc>
                <a:spcPct val="70000"/>
              </a:lnSpc>
              <a:spcBef>
                <a:spcPts val="750"/>
              </a:spcBef>
              <a:spcAft>
                <a:spcPts val="0"/>
              </a:spcAft>
              <a:buSzPts val="2800"/>
              <a:buNone/>
            </a:pPr>
            <a:endParaRPr sz="2400"/>
          </a:p>
          <a:p>
            <a:pPr marL="457200" lvl="0" indent="-381000" algn="l" rtl="0">
              <a:lnSpc>
                <a:spcPct val="70000"/>
              </a:lnSpc>
              <a:spcBef>
                <a:spcPts val="750"/>
              </a:spcBef>
              <a:spcAft>
                <a:spcPts val="0"/>
              </a:spcAft>
              <a:buSzPts val="2400"/>
              <a:buChar char="•"/>
            </a:pPr>
            <a:r>
              <a:rPr lang="en-US" sz="2400" b="0" i="0" u="none" strike="noStrike" cap="none">
                <a:solidFill>
                  <a:srgbClr val="1E4E79"/>
                </a:solidFill>
                <a:latin typeface="Calibri"/>
                <a:ea typeface="Calibri"/>
                <a:cs typeface="Calibri"/>
                <a:sym typeface="Calibri"/>
              </a:rPr>
              <a:t>IdPs can configure a rule for the category</a:t>
            </a:r>
            <a:r>
              <a:rPr lang="en-US" sz="2400">
                <a:solidFill>
                  <a:srgbClr val="013F5E"/>
                </a:solidFill>
              </a:rPr>
              <a:t> that </a:t>
            </a:r>
            <a:r>
              <a:rPr lang="en-US" sz="2400" b="0" i="0" u="none" strike="noStrike" cap="none">
                <a:solidFill>
                  <a:srgbClr val="1E4E79"/>
                </a:solidFill>
                <a:latin typeface="Calibri"/>
                <a:ea typeface="Calibri"/>
                <a:cs typeface="Calibri"/>
                <a:sym typeface="Calibri"/>
              </a:rPr>
              <a:t>will remain unchanged </a:t>
            </a:r>
            <a:br>
              <a:rPr lang="en-US" sz="2400" b="0" i="0" u="none" strike="noStrike" cap="none">
                <a:solidFill>
                  <a:srgbClr val="1E4E79"/>
                </a:solidFill>
                <a:latin typeface="Calibri"/>
                <a:ea typeface="Calibri"/>
                <a:cs typeface="Calibri"/>
                <a:sym typeface="Calibri"/>
              </a:rPr>
            </a:br>
            <a:r>
              <a:rPr lang="en-US" sz="2400" b="0" i="0" u="none" strike="noStrike" cap="none">
                <a:solidFill>
                  <a:srgbClr val="1E4E79"/>
                </a:solidFill>
                <a:latin typeface="Calibri"/>
                <a:ea typeface="Calibri"/>
                <a:cs typeface="Calibri"/>
                <a:sym typeface="Calibri"/>
              </a:rPr>
              <a:t>(</a:t>
            </a:r>
            <a:r>
              <a:rPr lang="en-US" sz="2400" b="1" i="0" u="none" strike="noStrike" cap="none">
                <a:solidFill>
                  <a:srgbClr val="C00000"/>
                </a:solidFill>
                <a:latin typeface="Calibri"/>
                <a:ea typeface="Calibri"/>
                <a:cs typeface="Calibri"/>
                <a:sym typeface="Calibri"/>
              </a:rPr>
              <a:t>scalable</a:t>
            </a:r>
            <a:r>
              <a:rPr lang="en-US" sz="2400" b="0" i="0" u="none" strike="noStrike" cap="none">
                <a:solidFill>
                  <a:srgbClr val="1E4E79"/>
                </a:solidFill>
                <a:latin typeface="Calibri"/>
                <a:ea typeface="Calibri"/>
                <a:cs typeface="Calibri"/>
                <a:sym typeface="Calibri"/>
              </a:rPr>
              <a:t>) even if further SPs become member of that category in the future.</a:t>
            </a:r>
            <a:endParaRPr sz="2400">
              <a:solidFill>
                <a:srgbClr val="FF0000"/>
              </a:solidFill>
            </a:endParaRPr>
          </a:p>
        </p:txBody>
      </p:sp>
      <p:sp>
        <p:nvSpPr>
          <p:cNvPr id="470" name="Google Shape;470;p5"/>
          <p:cNvSpPr txBox="1">
            <a:spLocks noGrp="1"/>
          </p:cNvSpPr>
          <p:nvPr>
            <p:ph type="title"/>
          </p:nvPr>
        </p:nvSpPr>
        <p:spPr>
          <a:xfrm>
            <a:off x="299545" y="183089"/>
            <a:ext cx="10072925"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Entity Categories: a </a:t>
            </a:r>
            <a:r>
              <a:rPr lang="en-US" dirty="0">
                <a:solidFill>
                  <a:srgbClr val="C00000"/>
                </a:solidFill>
              </a:rPr>
              <a:t>Best Practice </a:t>
            </a:r>
            <a:r>
              <a:rPr lang="en-US" dirty="0"/>
              <a:t>for Federations</a:t>
            </a:r>
            <a:endParaRPr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62"/>
          <p:cNvSpPr/>
          <p:nvPr/>
        </p:nvSpPr>
        <p:spPr>
          <a:xfrm>
            <a:off x="0" y="764700"/>
            <a:ext cx="11784632" cy="6093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chemeClr val="dk1"/>
                </a:solidFill>
                <a:latin typeface="Calibri"/>
                <a:ea typeface="Calibri"/>
                <a:cs typeface="Calibri"/>
                <a:sym typeface="Calibri"/>
              </a:rPr>
              <a:t> •</a:t>
            </a:r>
            <a:r>
              <a:rPr lang="en-US" sz="2800" b="0" i="0" u="none" strike="noStrike" cap="none">
                <a:solidFill>
                  <a:srgbClr val="38761D"/>
                </a:solidFill>
                <a:latin typeface="Calibri"/>
                <a:ea typeface="Calibri"/>
                <a:cs typeface="Calibri"/>
                <a:sym typeface="Calibri"/>
              </a:rPr>
              <a:t> </a:t>
            </a:r>
            <a:r>
              <a:rPr lang="en-US" sz="2800" b="1" i="0" u="none" strike="noStrike" cap="none">
                <a:solidFill>
                  <a:srgbClr val="38761D"/>
                </a:solidFill>
                <a:latin typeface="Calibri"/>
                <a:ea typeface="Calibri"/>
                <a:cs typeface="Calibri"/>
                <a:sym typeface="Calibri"/>
              </a:rPr>
              <a:t>[OS1]</a:t>
            </a:r>
            <a:r>
              <a:rPr lang="en-US" sz="2800" b="1" i="0" u="none" strike="noStrike" cap="none">
                <a:solidFill>
                  <a:srgbClr val="000000"/>
                </a:solidFill>
                <a:latin typeface="Calibri"/>
                <a:ea typeface="Calibri"/>
                <a:cs typeface="Calibri"/>
                <a:sym typeface="Calibri"/>
              </a:rPr>
              <a:t>Security</a:t>
            </a:r>
            <a:r>
              <a:rPr lang="en-US" sz="2800" b="0" i="0" u="none" strike="noStrike" cap="none">
                <a:solidFill>
                  <a:srgbClr val="000000"/>
                </a:solidFill>
                <a:latin typeface="Calibri"/>
                <a:ea typeface="Calibri"/>
                <a:cs typeface="Calibri"/>
                <a:sym typeface="Calibri"/>
              </a:rPr>
              <a:t> </a:t>
            </a:r>
            <a:r>
              <a:rPr lang="en-US" sz="2800" b="1" i="0" u="none" strike="noStrike" cap="none">
                <a:solidFill>
                  <a:srgbClr val="000000"/>
                </a:solidFill>
                <a:latin typeface="Calibri"/>
                <a:ea typeface="Calibri"/>
                <a:cs typeface="Calibri"/>
                <a:sym typeface="Calibri"/>
              </a:rPr>
              <a:t>patches in operating system</a:t>
            </a:r>
            <a:r>
              <a:rPr lang="en-US" sz="2800" b="0" i="0" u="none" strike="noStrike" cap="none">
                <a:solidFill>
                  <a:srgbClr val="000000"/>
                </a:solidFill>
                <a:latin typeface="Calibri"/>
                <a:ea typeface="Calibri"/>
                <a:cs typeface="Calibri"/>
                <a:sym typeface="Calibri"/>
              </a:rPr>
              <a:t> and application software are</a:t>
            </a:r>
            <a:br>
              <a:rPr lang="en-US" sz="2800" b="0" i="0" u="none" strike="noStrike" cap="none">
                <a:solidFill>
                  <a:srgbClr val="000000"/>
                </a:solidFill>
                <a:latin typeface="Calibri"/>
                <a:ea typeface="Calibri"/>
                <a:cs typeface="Calibri"/>
                <a:sym typeface="Calibri"/>
              </a:rPr>
            </a:br>
            <a:r>
              <a:rPr lang="en-US" sz="2800" b="0" i="0" u="none" strike="noStrike" cap="none">
                <a:solidFill>
                  <a:srgbClr val="000000"/>
                </a:solidFill>
                <a:latin typeface="Calibri"/>
                <a:ea typeface="Calibri"/>
                <a:cs typeface="Calibri"/>
                <a:sym typeface="Calibri"/>
              </a:rPr>
              <a:t>     applied in a timely manner</a:t>
            </a:r>
            <a:endParaRPr sz="28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000000"/>
                </a:solidFill>
                <a:latin typeface="Calibri"/>
                <a:ea typeface="Calibri"/>
                <a:cs typeface="Calibri"/>
                <a:sym typeface="Calibri"/>
              </a:rPr>
              <a:t> • </a:t>
            </a:r>
            <a:r>
              <a:rPr lang="en-US" sz="2800" b="1" i="0" u="none" strike="noStrike" cap="none">
                <a:solidFill>
                  <a:srgbClr val="38761D"/>
                </a:solidFill>
                <a:latin typeface="Calibri"/>
                <a:ea typeface="Calibri"/>
                <a:cs typeface="Calibri"/>
                <a:sym typeface="Calibri"/>
              </a:rPr>
              <a:t>[OS2]</a:t>
            </a:r>
            <a:r>
              <a:rPr lang="en-US" sz="2800" b="0" i="0" u="none" strike="noStrike" cap="none">
                <a:solidFill>
                  <a:srgbClr val="38761D"/>
                </a:solidFill>
                <a:latin typeface="Calibri"/>
                <a:ea typeface="Calibri"/>
                <a:cs typeface="Calibri"/>
                <a:sym typeface="Calibri"/>
              </a:rPr>
              <a:t> </a:t>
            </a:r>
            <a:r>
              <a:rPr lang="en-US" sz="2800" b="0" i="0" u="none" strike="noStrike" cap="none">
                <a:solidFill>
                  <a:srgbClr val="000000"/>
                </a:solidFill>
                <a:latin typeface="Calibri"/>
                <a:ea typeface="Calibri"/>
                <a:cs typeface="Calibri"/>
                <a:sym typeface="Calibri"/>
              </a:rPr>
              <a:t>A process is used to </a:t>
            </a:r>
            <a:r>
              <a:rPr lang="en-US" sz="2800" b="1" i="0" u="none" strike="noStrike" cap="none">
                <a:solidFill>
                  <a:srgbClr val="000000"/>
                </a:solidFill>
                <a:latin typeface="Calibri"/>
                <a:ea typeface="Calibri"/>
                <a:cs typeface="Calibri"/>
                <a:sym typeface="Calibri"/>
              </a:rPr>
              <a:t>manage vulnerabilities </a:t>
            </a:r>
            <a:r>
              <a:rPr lang="en-US" sz="2800" b="0" i="0" u="none" strike="noStrike" cap="none">
                <a:solidFill>
                  <a:srgbClr val="000000"/>
                </a:solidFill>
                <a:latin typeface="Calibri"/>
                <a:ea typeface="Calibri"/>
                <a:cs typeface="Calibri"/>
                <a:sym typeface="Calibri"/>
              </a:rPr>
              <a:t>in software operated </a:t>
            </a:r>
            <a:br>
              <a:rPr lang="en-US" sz="2800" b="0" i="0" u="none" strike="noStrike" cap="none">
                <a:solidFill>
                  <a:srgbClr val="000000"/>
                </a:solidFill>
                <a:latin typeface="Calibri"/>
                <a:ea typeface="Calibri"/>
                <a:cs typeface="Calibri"/>
                <a:sym typeface="Calibri"/>
              </a:rPr>
            </a:br>
            <a:r>
              <a:rPr lang="en-US" sz="2800" b="0" i="0" u="none" strike="noStrike" cap="none">
                <a:solidFill>
                  <a:srgbClr val="000000"/>
                </a:solidFill>
                <a:latin typeface="Calibri"/>
                <a:ea typeface="Calibri"/>
                <a:cs typeface="Calibri"/>
                <a:sym typeface="Calibri"/>
              </a:rPr>
              <a:t>     by the organisation</a:t>
            </a:r>
            <a:endParaRPr sz="28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000000"/>
                </a:solidFill>
                <a:latin typeface="Calibri"/>
                <a:ea typeface="Calibri"/>
                <a:cs typeface="Calibri"/>
                <a:sym typeface="Calibri"/>
              </a:rPr>
              <a:t> • </a:t>
            </a:r>
            <a:r>
              <a:rPr lang="en-US" sz="2800" b="1" i="0" u="none" strike="noStrike" cap="none">
                <a:solidFill>
                  <a:srgbClr val="38761D"/>
                </a:solidFill>
                <a:latin typeface="Calibri"/>
                <a:ea typeface="Calibri"/>
                <a:cs typeface="Calibri"/>
                <a:sym typeface="Calibri"/>
              </a:rPr>
              <a:t>[OS3]</a:t>
            </a:r>
            <a:r>
              <a:rPr lang="en-US" sz="2800" b="0" i="0" u="none" strike="noStrike" cap="none">
                <a:solidFill>
                  <a:srgbClr val="38761D"/>
                </a:solidFill>
                <a:latin typeface="Calibri"/>
                <a:ea typeface="Calibri"/>
                <a:cs typeface="Calibri"/>
                <a:sym typeface="Calibri"/>
              </a:rPr>
              <a:t> </a:t>
            </a:r>
            <a:r>
              <a:rPr lang="en-US" sz="2800" b="0" i="0" u="none" strike="noStrike" cap="none">
                <a:solidFill>
                  <a:srgbClr val="000000"/>
                </a:solidFill>
                <a:latin typeface="Calibri"/>
                <a:ea typeface="Calibri"/>
                <a:cs typeface="Calibri"/>
                <a:sym typeface="Calibri"/>
              </a:rPr>
              <a:t>Mechanisms are deployed to </a:t>
            </a:r>
            <a:r>
              <a:rPr lang="en-US" sz="2800" b="1" i="0" u="none" strike="noStrike" cap="none">
                <a:solidFill>
                  <a:srgbClr val="000000"/>
                </a:solidFill>
                <a:latin typeface="Calibri"/>
                <a:ea typeface="Calibri"/>
                <a:cs typeface="Calibri"/>
                <a:sym typeface="Calibri"/>
              </a:rPr>
              <a:t>detect possible intrusions </a:t>
            </a:r>
            <a:r>
              <a:rPr lang="en-US" sz="2800" b="0" i="0" u="none" strike="noStrike" cap="none">
                <a:solidFill>
                  <a:srgbClr val="000000"/>
                </a:solidFill>
                <a:latin typeface="Calibri"/>
                <a:ea typeface="Calibri"/>
                <a:cs typeface="Calibri"/>
                <a:sym typeface="Calibri"/>
              </a:rPr>
              <a:t>and protect</a:t>
            </a:r>
            <a:br>
              <a:rPr lang="en-US" sz="2800" b="0" i="0" u="none" strike="noStrike" cap="none">
                <a:solidFill>
                  <a:srgbClr val="000000"/>
                </a:solidFill>
                <a:latin typeface="Calibri"/>
                <a:ea typeface="Calibri"/>
                <a:cs typeface="Calibri"/>
                <a:sym typeface="Calibri"/>
              </a:rPr>
            </a:br>
            <a:r>
              <a:rPr lang="en-US" sz="2800" b="0" i="0" u="none" strike="noStrike" cap="none">
                <a:solidFill>
                  <a:srgbClr val="000000"/>
                </a:solidFill>
                <a:latin typeface="Calibri"/>
                <a:ea typeface="Calibri"/>
                <a:cs typeface="Calibri"/>
                <a:sym typeface="Calibri"/>
              </a:rPr>
              <a:t>     information systems from significant and immediate threats </a:t>
            </a:r>
            <a:endParaRPr sz="28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000000"/>
                </a:solidFill>
                <a:latin typeface="Calibri"/>
                <a:ea typeface="Calibri"/>
                <a:cs typeface="Calibri"/>
                <a:sym typeface="Calibri"/>
              </a:rPr>
              <a:t>• </a:t>
            </a:r>
            <a:r>
              <a:rPr lang="en-US" sz="2800" b="1" i="0" u="none" strike="noStrike" cap="none">
                <a:solidFill>
                  <a:srgbClr val="38761D"/>
                </a:solidFill>
                <a:latin typeface="Calibri"/>
                <a:ea typeface="Calibri"/>
                <a:cs typeface="Calibri"/>
                <a:sym typeface="Calibri"/>
              </a:rPr>
              <a:t>[OS4]</a:t>
            </a:r>
            <a:r>
              <a:rPr lang="en-US" sz="2800" b="0" i="0" u="none" strike="noStrike" cap="none">
                <a:solidFill>
                  <a:srgbClr val="38761D"/>
                </a:solidFill>
                <a:latin typeface="Calibri"/>
                <a:ea typeface="Calibri"/>
                <a:cs typeface="Calibri"/>
                <a:sym typeface="Calibri"/>
              </a:rPr>
              <a:t> </a:t>
            </a:r>
            <a:r>
              <a:rPr lang="en-US" sz="2800" b="1" i="0" u="none" strike="noStrike" cap="none">
                <a:solidFill>
                  <a:srgbClr val="000000"/>
                </a:solidFill>
                <a:latin typeface="Calibri"/>
                <a:ea typeface="Calibri"/>
                <a:cs typeface="Calibri"/>
                <a:sym typeface="Calibri"/>
              </a:rPr>
              <a:t>A user’s access rights can be suspended, modified or terminated </a:t>
            </a:r>
            <a:br>
              <a:rPr lang="en-US" sz="2800" b="1" i="0" u="none" strike="noStrike" cap="none">
                <a:solidFill>
                  <a:srgbClr val="000000"/>
                </a:solidFill>
                <a:latin typeface="Calibri"/>
                <a:ea typeface="Calibri"/>
                <a:cs typeface="Calibri"/>
                <a:sym typeface="Calibri"/>
              </a:rPr>
            </a:br>
            <a:r>
              <a:rPr lang="en-US" sz="2800" b="1" i="0" u="none" strike="noStrike" cap="none">
                <a:solidFill>
                  <a:srgbClr val="000000"/>
                </a:solidFill>
                <a:latin typeface="Calibri"/>
                <a:ea typeface="Calibri"/>
                <a:cs typeface="Calibri"/>
                <a:sym typeface="Calibri"/>
              </a:rPr>
              <a:t>    in a timely manner</a:t>
            </a:r>
            <a:endParaRPr sz="28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000000"/>
                </a:solidFill>
                <a:latin typeface="Calibri"/>
                <a:ea typeface="Calibri"/>
                <a:cs typeface="Calibri"/>
                <a:sym typeface="Calibri"/>
              </a:rPr>
              <a:t>• </a:t>
            </a:r>
            <a:r>
              <a:rPr lang="en-US" sz="2800" b="1" i="0" u="none" strike="noStrike" cap="none">
                <a:solidFill>
                  <a:srgbClr val="38761D"/>
                </a:solidFill>
                <a:latin typeface="Calibri"/>
                <a:ea typeface="Calibri"/>
                <a:cs typeface="Calibri"/>
                <a:sym typeface="Calibri"/>
              </a:rPr>
              <a:t>[OS5] </a:t>
            </a:r>
            <a:r>
              <a:rPr lang="en-US" sz="2800" b="1" i="0" u="none" strike="noStrike" cap="none">
                <a:solidFill>
                  <a:srgbClr val="000000"/>
                </a:solidFill>
                <a:latin typeface="Calibri"/>
                <a:ea typeface="Calibri"/>
                <a:cs typeface="Calibri"/>
                <a:sym typeface="Calibri"/>
              </a:rPr>
              <a:t>Users and Service Owners</a:t>
            </a:r>
            <a:r>
              <a:rPr lang="en-US" sz="2800" b="0" i="0" u="none" strike="noStrike" cap="none">
                <a:solidFill>
                  <a:srgbClr val="000000"/>
                </a:solidFill>
                <a:latin typeface="Calibri"/>
                <a:ea typeface="Calibri"/>
                <a:cs typeface="Calibri"/>
                <a:sym typeface="Calibri"/>
              </a:rPr>
              <a:t> (as defined by ITIL) within the </a:t>
            </a:r>
            <a:br>
              <a:rPr lang="en-US" sz="2800" b="0" i="0" u="none" strike="noStrike" cap="none">
                <a:solidFill>
                  <a:srgbClr val="000000"/>
                </a:solidFill>
                <a:latin typeface="Calibri"/>
                <a:ea typeface="Calibri"/>
                <a:cs typeface="Calibri"/>
                <a:sym typeface="Calibri"/>
              </a:rPr>
            </a:br>
            <a:r>
              <a:rPr lang="en-US" sz="2800" b="0" i="0" u="none" strike="noStrike" cap="none">
                <a:solidFill>
                  <a:srgbClr val="000000"/>
                </a:solidFill>
                <a:latin typeface="Calibri"/>
                <a:ea typeface="Calibri"/>
                <a:cs typeface="Calibri"/>
                <a:sym typeface="Calibri"/>
              </a:rPr>
              <a:t>    organisation </a:t>
            </a:r>
            <a:r>
              <a:rPr lang="en-US" sz="2800" b="1" i="0" u="none" strike="noStrike" cap="none">
                <a:solidFill>
                  <a:srgbClr val="000000"/>
                </a:solidFill>
                <a:latin typeface="Calibri"/>
                <a:ea typeface="Calibri"/>
                <a:cs typeface="Calibri"/>
                <a:sym typeface="Calibri"/>
              </a:rPr>
              <a:t>can be contacted</a:t>
            </a:r>
            <a:endParaRPr sz="2800" b="1"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000000"/>
                </a:solidFill>
                <a:latin typeface="Calibri"/>
                <a:ea typeface="Calibri"/>
                <a:cs typeface="Calibri"/>
                <a:sym typeface="Calibri"/>
              </a:rPr>
              <a:t> • </a:t>
            </a:r>
            <a:r>
              <a:rPr lang="en-US" sz="2800" b="1" i="0" u="none" strike="noStrike" cap="none">
                <a:solidFill>
                  <a:srgbClr val="38761D"/>
                </a:solidFill>
                <a:latin typeface="Calibri"/>
                <a:ea typeface="Calibri"/>
                <a:cs typeface="Calibri"/>
                <a:sym typeface="Calibri"/>
              </a:rPr>
              <a:t>[OS6]</a:t>
            </a:r>
            <a:r>
              <a:rPr lang="en-US" sz="2800" b="0" i="0" u="none" strike="noStrike" cap="none">
                <a:solidFill>
                  <a:srgbClr val="000000"/>
                </a:solidFill>
                <a:latin typeface="Calibri"/>
                <a:ea typeface="Calibri"/>
                <a:cs typeface="Calibri"/>
                <a:sym typeface="Calibri"/>
              </a:rPr>
              <a:t> A </a:t>
            </a:r>
            <a:r>
              <a:rPr lang="en-US" sz="2800" b="1" i="0" u="none" strike="noStrike" cap="none">
                <a:solidFill>
                  <a:srgbClr val="000000"/>
                </a:solidFill>
                <a:latin typeface="Calibri"/>
                <a:ea typeface="Calibri"/>
                <a:cs typeface="Calibri"/>
                <a:sym typeface="Calibri"/>
              </a:rPr>
              <a:t>security incident response capability exists</a:t>
            </a:r>
            <a:r>
              <a:rPr lang="en-US" sz="2800" b="0" i="0" u="none" strike="noStrike" cap="none">
                <a:solidFill>
                  <a:srgbClr val="000000"/>
                </a:solidFill>
                <a:latin typeface="Calibri"/>
                <a:ea typeface="Calibri"/>
                <a:cs typeface="Calibri"/>
                <a:sym typeface="Calibri"/>
              </a:rPr>
              <a:t> within the </a:t>
            </a:r>
            <a:br>
              <a:rPr lang="en-US" sz="2800" b="0" i="0" u="none" strike="noStrike" cap="none">
                <a:solidFill>
                  <a:srgbClr val="000000"/>
                </a:solidFill>
                <a:latin typeface="Calibri"/>
                <a:ea typeface="Calibri"/>
                <a:cs typeface="Calibri"/>
                <a:sym typeface="Calibri"/>
              </a:rPr>
            </a:br>
            <a:r>
              <a:rPr lang="en-US" sz="2800" b="0" i="0" u="none" strike="noStrike" cap="none">
                <a:solidFill>
                  <a:srgbClr val="000000"/>
                </a:solidFill>
                <a:latin typeface="Calibri"/>
                <a:ea typeface="Calibri"/>
                <a:cs typeface="Calibri"/>
                <a:sym typeface="Calibri"/>
              </a:rPr>
              <a:t>    organisation with sufficient authority to mitigate, contain the spread</a:t>
            </a:r>
            <a:br>
              <a:rPr lang="en-US" sz="2800" b="0" i="0" u="none" strike="noStrike" cap="none">
                <a:solidFill>
                  <a:srgbClr val="000000"/>
                </a:solidFill>
                <a:latin typeface="Calibri"/>
                <a:ea typeface="Calibri"/>
                <a:cs typeface="Calibri"/>
                <a:sym typeface="Calibri"/>
              </a:rPr>
            </a:br>
            <a:r>
              <a:rPr lang="en-US" sz="2800" b="0" i="0" u="none" strike="noStrike" cap="none">
                <a:solidFill>
                  <a:srgbClr val="000000"/>
                </a:solidFill>
                <a:latin typeface="Calibri"/>
                <a:ea typeface="Calibri"/>
                <a:cs typeface="Calibri"/>
                <a:sym typeface="Calibri"/>
              </a:rPr>
              <a:t>     of, and remediate the effects of a security incident.</a:t>
            </a:r>
            <a:endParaRPr sz="2800" b="0" i="0" u="none" strike="noStrike" cap="none">
              <a:solidFill>
                <a:srgbClr val="000000"/>
              </a:solidFill>
              <a:latin typeface="Calibri"/>
              <a:ea typeface="Calibri"/>
              <a:cs typeface="Calibri"/>
              <a:sym typeface="Calibri"/>
            </a:endParaRPr>
          </a:p>
        </p:txBody>
      </p:sp>
      <p:sp>
        <p:nvSpPr>
          <p:cNvPr id="930" name="Google Shape;930;p62"/>
          <p:cNvSpPr/>
          <p:nvPr/>
        </p:nvSpPr>
        <p:spPr>
          <a:xfrm>
            <a:off x="323399" y="0"/>
            <a:ext cx="11868600" cy="7647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3200"/>
              <a:buFont typeface="Arial"/>
              <a:buNone/>
            </a:pPr>
            <a:r>
              <a:rPr lang="en-US" sz="3200" b="1" i="0" u="none" strike="noStrike" cap="none" dirty="0">
                <a:solidFill>
                  <a:schemeClr val="bg1"/>
                </a:solidFill>
                <a:latin typeface="Calibri"/>
                <a:ea typeface="Calibri"/>
                <a:cs typeface="Calibri"/>
                <a:sym typeface="Calibri"/>
              </a:rPr>
              <a:t>SIRTFI</a:t>
            </a:r>
            <a:r>
              <a:rPr lang="en-US" sz="3200" b="1" i="0" u="none" strike="noStrike" cap="none" dirty="0">
                <a:solidFill>
                  <a:srgbClr val="065081"/>
                </a:solidFill>
                <a:latin typeface="Calibri"/>
                <a:ea typeface="Calibri"/>
                <a:cs typeface="Calibri"/>
                <a:sym typeface="Calibri"/>
              </a:rPr>
              <a:t>  </a:t>
            </a:r>
            <a:r>
              <a:rPr lang="en-US" sz="3200" b="1" i="0" u="none" strike="noStrike" cap="none" dirty="0">
                <a:solidFill>
                  <a:srgbClr val="38761D"/>
                </a:solidFill>
                <a:highlight>
                  <a:srgbClr val="C0C0C0"/>
                </a:highlight>
                <a:latin typeface="Calibri"/>
                <a:ea typeface="Calibri"/>
                <a:cs typeface="Calibri"/>
                <a:sym typeface="Calibri"/>
              </a:rPr>
              <a:t>Operational Security [OS] </a:t>
            </a:r>
            <a:r>
              <a:rPr lang="en-US" sz="3200" b="1" i="0" u="none" strike="noStrike" cap="none" dirty="0">
                <a:solidFill>
                  <a:schemeClr val="bg1"/>
                </a:solidFill>
                <a:latin typeface="Calibri"/>
                <a:ea typeface="Calibri"/>
                <a:cs typeface="Calibri"/>
                <a:sym typeface="Calibri"/>
              </a:rPr>
              <a:t>Self-Assertions</a:t>
            </a:r>
            <a:endParaRPr sz="3200" b="1" i="0" u="none" strike="noStrike" cap="none" dirty="0">
              <a:solidFill>
                <a:schemeClr val="bg1"/>
              </a:solidFill>
              <a:latin typeface="Calibri"/>
              <a:ea typeface="Calibri"/>
              <a:cs typeface="Calibri"/>
              <a:sym typeface="Calibri"/>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63"/>
          <p:cNvSpPr txBox="1">
            <a:spLocks noGrp="1"/>
          </p:cNvSpPr>
          <p:nvPr>
            <p:ph type="body" idx="1"/>
          </p:nvPr>
        </p:nvSpPr>
        <p:spPr>
          <a:xfrm>
            <a:off x="128600" y="778850"/>
            <a:ext cx="11635200" cy="4351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US"/>
              <a:t>• </a:t>
            </a:r>
            <a:r>
              <a:rPr lang="en-US" b="1">
                <a:solidFill>
                  <a:srgbClr val="FF0000"/>
                </a:solidFill>
              </a:rPr>
              <a:t>[IR1] </a:t>
            </a:r>
            <a:r>
              <a:rPr lang="en-US"/>
              <a:t>Provide</a:t>
            </a:r>
            <a:r>
              <a:rPr lang="en-US" b="1"/>
              <a:t> security incident response contact information</a:t>
            </a:r>
            <a:r>
              <a:rPr lang="en-US"/>
              <a:t> as may be</a:t>
            </a:r>
            <a:br>
              <a:rPr lang="en-US"/>
            </a:br>
            <a:r>
              <a:rPr lang="en-US"/>
              <a:t>     requested by an R&amp;E federation to which your organization belongs </a:t>
            </a:r>
            <a:endParaRPr/>
          </a:p>
          <a:p>
            <a:pPr marL="0" lvl="0" indent="0" algn="l" rtl="0">
              <a:lnSpc>
                <a:spcPct val="90000"/>
              </a:lnSpc>
              <a:spcBef>
                <a:spcPts val="1000"/>
              </a:spcBef>
              <a:spcAft>
                <a:spcPts val="0"/>
              </a:spcAft>
              <a:buSzPts val="2800"/>
              <a:buNone/>
            </a:pPr>
            <a:r>
              <a:rPr lang="en-US"/>
              <a:t>• </a:t>
            </a:r>
            <a:r>
              <a:rPr lang="en-US" b="1">
                <a:solidFill>
                  <a:srgbClr val="FF0000"/>
                </a:solidFill>
              </a:rPr>
              <a:t>[IR2] </a:t>
            </a:r>
            <a:r>
              <a:rPr lang="en-US" b="1"/>
              <a:t>Respond </a:t>
            </a:r>
            <a:r>
              <a:rPr lang="en-US"/>
              <a:t>to requests for assistance with a security incident from other</a:t>
            </a:r>
            <a:br>
              <a:rPr lang="en-US"/>
            </a:br>
            <a:r>
              <a:rPr lang="en-US"/>
              <a:t>    organisations participating in the Sirtfi trust framework </a:t>
            </a:r>
            <a:r>
              <a:rPr lang="en-US" b="1"/>
              <a:t>in a timely manner </a:t>
            </a:r>
            <a:endParaRPr b="1"/>
          </a:p>
          <a:p>
            <a:pPr marL="0" lvl="0" indent="0" algn="l" rtl="0">
              <a:lnSpc>
                <a:spcPct val="90000"/>
              </a:lnSpc>
              <a:spcBef>
                <a:spcPts val="1000"/>
              </a:spcBef>
              <a:spcAft>
                <a:spcPts val="0"/>
              </a:spcAft>
              <a:buSzPts val="2800"/>
              <a:buNone/>
            </a:pPr>
            <a:r>
              <a:rPr lang="en-US"/>
              <a:t>• </a:t>
            </a:r>
            <a:r>
              <a:rPr lang="en-US" b="1">
                <a:solidFill>
                  <a:srgbClr val="FF0000"/>
                </a:solidFill>
              </a:rPr>
              <a:t>[IR3] </a:t>
            </a:r>
            <a:r>
              <a:rPr lang="en-US"/>
              <a:t>Be able and willing to </a:t>
            </a:r>
            <a:r>
              <a:rPr lang="en-US" b="1"/>
              <a:t>collaborate in the management of a security</a:t>
            </a:r>
            <a:br>
              <a:rPr lang="en-US" b="1"/>
            </a:br>
            <a:r>
              <a:rPr lang="en-US" b="1"/>
              <a:t>    incident</a:t>
            </a:r>
            <a:r>
              <a:rPr lang="en-US"/>
              <a:t> with affected organisations that participate in the SIRTFI framework</a:t>
            </a:r>
            <a:endParaRPr/>
          </a:p>
          <a:p>
            <a:pPr marL="0" lvl="0" indent="0" algn="l" rtl="0">
              <a:lnSpc>
                <a:spcPct val="90000"/>
              </a:lnSpc>
              <a:spcBef>
                <a:spcPts val="1000"/>
              </a:spcBef>
              <a:spcAft>
                <a:spcPts val="0"/>
              </a:spcAft>
              <a:buSzPts val="2800"/>
              <a:buNone/>
            </a:pPr>
            <a:r>
              <a:rPr lang="en-US"/>
              <a:t>• </a:t>
            </a:r>
            <a:r>
              <a:rPr lang="en-US" b="1">
                <a:solidFill>
                  <a:srgbClr val="FF0000"/>
                </a:solidFill>
              </a:rPr>
              <a:t>[IR4]</a:t>
            </a:r>
            <a:r>
              <a:rPr lang="en-US"/>
              <a:t> </a:t>
            </a:r>
            <a:r>
              <a:rPr lang="en-US" b="1"/>
              <a:t>Follow security incident response procedures</a:t>
            </a:r>
            <a:r>
              <a:rPr lang="en-US"/>
              <a:t> established for the</a:t>
            </a:r>
            <a:br>
              <a:rPr lang="en-US"/>
            </a:br>
            <a:r>
              <a:rPr lang="en-US"/>
              <a:t>    organisation</a:t>
            </a:r>
            <a:endParaRPr/>
          </a:p>
          <a:p>
            <a:pPr marL="0" lvl="0" indent="0" algn="l" rtl="0">
              <a:lnSpc>
                <a:spcPct val="90000"/>
              </a:lnSpc>
              <a:spcBef>
                <a:spcPts val="1000"/>
              </a:spcBef>
              <a:spcAft>
                <a:spcPts val="0"/>
              </a:spcAft>
              <a:buSzPts val="2800"/>
              <a:buNone/>
            </a:pPr>
            <a:r>
              <a:rPr lang="en-US"/>
              <a:t>• </a:t>
            </a:r>
            <a:r>
              <a:rPr lang="en-US" b="1">
                <a:solidFill>
                  <a:srgbClr val="FF0000"/>
                </a:solidFill>
              </a:rPr>
              <a:t>[IR5] </a:t>
            </a:r>
            <a:r>
              <a:rPr lang="en-US" b="1"/>
              <a:t>Respect user privacy </a:t>
            </a:r>
            <a:r>
              <a:rPr lang="en-US"/>
              <a:t>as determined by the organisations policies</a:t>
            </a:r>
            <a:br>
              <a:rPr lang="en-US"/>
            </a:br>
            <a:r>
              <a:rPr lang="en-US"/>
              <a:t>    or legal counsel</a:t>
            </a:r>
            <a:endParaRPr/>
          </a:p>
          <a:p>
            <a:pPr marL="0" lvl="0" indent="0" algn="l" rtl="0">
              <a:lnSpc>
                <a:spcPct val="90000"/>
              </a:lnSpc>
              <a:spcBef>
                <a:spcPts val="1000"/>
              </a:spcBef>
              <a:spcAft>
                <a:spcPts val="0"/>
              </a:spcAft>
              <a:buSzPts val="2800"/>
              <a:buNone/>
            </a:pPr>
            <a:r>
              <a:rPr lang="en-US"/>
              <a:t>• </a:t>
            </a:r>
            <a:r>
              <a:rPr lang="en-US" b="1">
                <a:solidFill>
                  <a:srgbClr val="FF0000"/>
                </a:solidFill>
              </a:rPr>
              <a:t>[IR6]</a:t>
            </a:r>
            <a:r>
              <a:rPr lang="en-US"/>
              <a:t> </a:t>
            </a:r>
            <a:r>
              <a:rPr lang="en-US" b="1"/>
              <a:t>Respect and use the Traffic Light Protocol [TLP]</a:t>
            </a:r>
            <a:r>
              <a:rPr lang="en-US"/>
              <a:t> information</a:t>
            </a:r>
            <a:br>
              <a:rPr lang="en-US"/>
            </a:br>
            <a:r>
              <a:rPr lang="en-US"/>
              <a:t>   disclosure policy</a:t>
            </a:r>
            <a:endParaRPr/>
          </a:p>
        </p:txBody>
      </p:sp>
      <p:sp>
        <p:nvSpPr>
          <p:cNvPr id="936" name="Google Shape;936;p63"/>
          <p:cNvSpPr txBox="1">
            <a:spLocks noGrp="1"/>
          </p:cNvSpPr>
          <p:nvPr>
            <p:ph type="title"/>
          </p:nvPr>
        </p:nvSpPr>
        <p:spPr>
          <a:xfrm>
            <a:off x="547057" y="138690"/>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SIRTFI </a:t>
            </a:r>
            <a:r>
              <a:rPr lang="en-US" dirty="0"/>
              <a:t> </a:t>
            </a:r>
            <a:r>
              <a:rPr lang="en-US" dirty="0">
                <a:highlight>
                  <a:srgbClr val="C0C0C0"/>
                </a:highlight>
              </a:rPr>
              <a:t>Incident Response [IR] </a:t>
            </a:r>
            <a:r>
              <a:rPr lang="en-US" dirty="0">
                <a:solidFill>
                  <a:schemeClr val="bg1"/>
                </a:solidFill>
              </a:rPr>
              <a:t>Self-Assertions</a:t>
            </a:r>
            <a:endParaRPr dirty="0">
              <a:solidFill>
                <a:schemeClr val="bg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64"/>
          <p:cNvSpPr txBox="1">
            <a:spLocks noGrp="1"/>
          </p:cNvSpPr>
          <p:nvPr>
            <p:ph type="title"/>
          </p:nvPr>
        </p:nvSpPr>
        <p:spPr>
          <a:xfrm>
            <a:off x="97225" y="189185"/>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t>The Benefits of SIRTFI</a:t>
            </a:r>
            <a:endParaRPr dirty="0"/>
          </a:p>
        </p:txBody>
      </p:sp>
      <p:pic>
        <p:nvPicPr>
          <p:cNvPr id="942" name="Google Shape;942;p64"/>
          <p:cNvPicPr preferRelativeResize="0"/>
          <p:nvPr/>
        </p:nvPicPr>
        <p:blipFill rotWithShape="1">
          <a:blip r:embed="rId3">
            <a:alphaModFix/>
          </a:blip>
          <a:srcRect/>
          <a:stretch/>
        </p:blipFill>
        <p:spPr>
          <a:xfrm>
            <a:off x="2482775" y="1053399"/>
            <a:ext cx="7959929" cy="5152851"/>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47" name="Google Shape;947;p65"/>
          <p:cNvSpPr txBox="1">
            <a:spLocks noGrp="1"/>
          </p:cNvSpPr>
          <p:nvPr>
            <p:ph type="title"/>
          </p:nvPr>
        </p:nvSpPr>
        <p:spPr>
          <a:xfrm>
            <a:off x="585251" y="195070"/>
            <a:ext cx="9894722" cy="430908"/>
          </a:xfrm>
          <a:prstGeom prst="rect">
            <a:avLst/>
          </a:prstGeom>
          <a:noFill/>
          <a:ln>
            <a:noFill/>
          </a:ln>
        </p:spPr>
        <p:txBody>
          <a:bodyPr spcFirstLastPara="1" wrap="square" lIns="91400" tIns="45675" rIns="91400" bIns="45675" anchor="ctr" anchorCtr="0">
            <a:noAutofit/>
          </a:bodyPr>
          <a:lstStyle/>
          <a:p>
            <a:pPr marL="0" marR="0" lvl="0" indent="0" algn="l" rtl="0">
              <a:lnSpc>
                <a:spcPct val="90000"/>
              </a:lnSpc>
              <a:spcBef>
                <a:spcPts val="0"/>
              </a:spcBef>
              <a:spcAft>
                <a:spcPts val="0"/>
              </a:spcAft>
              <a:buClr>
                <a:srgbClr val="065081"/>
              </a:buClr>
              <a:buSzPts val="3200"/>
              <a:buFont typeface="Calibri"/>
              <a:buNone/>
            </a:pPr>
            <a:r>
              <a:rPr lang="en-US" dirty="0">
                <a:solidFill>
                  <a:schemeClr val="bg1"/>
                </a:solidFill>
              </a:rPr>
              <a:t>Why should SPs and IdP adopt SIRTFI ?</a:t>
            </a:r>
            <a:endParaRPr dirty="0">
              <a:solidFill>
                <a:schemeClr val="bg1"/>
              </a:solidFill>
            </a:endParaRPr>
          </a:p>
        </p:txBody>
      </p:sp>
      <p:pic>
        <p:nvPicPr>
          <p:cNvPr id="948" name="Google Shape;948;p65"/>
          <p:cNvPicPr preferRelativeResize="0"/>
          <p:nvPr/>
        </p:nvPicPr>
        <p:blipFill rotWithShape="1">
          <a:blip r:embed="rId3">
            <a:alphaModFix/>
          </a:blip>
          <a:srcRect/>
          <a:stretch/>
        </p:blipFill>
        <p:spPr>
          <a:xfrm>
            <a:off x="91586" y="884387"/>
            <a:ext cx="12191999" cy="2451533"/>
          </a:xfrm>
          <a:prstGeom prst="rect">
            <a:avLst/>
          </a:prstGeom>
          <a:noFill/>
          <a:ln>
            <a:noFill/>
          </a:ln>
        </p:spPr>
      </p:pic>
      <p:sp>
        <p:nvSpPr>
          <p:cNvPr id="949" name="Google Shape;949;p65"/>
          <p:cNvSpPr/>
          <p:nvPr/>
        </p:nvSpPr>
        <p:spPr>
          <a:xfrm>
            <a:off x="3445528" y="915864"/>
            <a:ext cx="5715000" cy="714374"/>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50" name="Google Shape;950;p65"/>
          <p:cNvSpPr/>
          <p:nvPr/>
        </p:nvSpPr>
        <p:spPr>
          <a:xfrm>
            <a:off x="3491737" y="971953"/>
            <a:ext cx="5202115" cy="73155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3200" b="1" i="0" u="none" strike="noStrike" cap="none">
                <a:solidFill>
                  <a:schemeClr val="dk2"/>
                </a:solidFill>
                <a:latin typeface="Arial"/>
                <a:ea typeface="Arial"/>
                <a:cs typeface="Arial"/>
                <a:sym typeface="Arial"/>
              </a:rPr>
              <a:t>As a Service Provider:</a:t>
            </a:r>
            <a:endParaRPr/>
          </a:p>
        </p:txBody>
      </p:sp>
      <p:pic>
        <p:nvPicPr>
          <p:cNvPr id="951" name="Google Shape;951;p65"/>
          <p:cNvPicPr preferRelativeResize="0"/>
          <p:nvPr/>
        </p:nvPicPr>
        <p:blipFill rotWithShape="1">
          <a:blip r:embed="rId4">
            <a:alphaModFix/>
          </a:blip>
          <a:srcRect/>
          <a:stretch/>
        </p:blipFill>
        <p:spPr>
          <a:xfrm>
            <a:off x="91586" y="3421830"/>
            <a:ext cx="12191999" cy="2505492"/>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sp>
        <p:nvSpPr>
          <p:cNvPr id="957" name="Google Shape;957;p66"/>
          <p:cNvSpPr txBox="1">
            <a:spLocks noGrp="1"/>
          </p:cNvSpPr>
          <p:nvPr>
            <p:ph type="body" idx="1"/>
          </p:nvPr>
        </p:nvSpPr>
        <p:spPr>
          <a:xfrm>
            <a:off x="444502" y="1439333"/>
            <a:ext cx="10909200" cy="4737600"/>
          </a:xfrm>
          <a:prstGeom prst="rect">
            <a:avLst/>
          </a:prstGeom>
          <a:noFill/>
          <a:ln>
            <a:noFill/>
          </a:ln>
        </p:spPr>
        <p:txBody>
          <a:bodyPr spcFirstLastPara="1" wrap="square" lIns="91425" tIns="45700" rIns="91425" bIns="45700" anchor="t" anchorCtr="0">
            <a:noAutofit/>
          </a:bodyPr>
          <a:lstStyle/>
          <a:p>
            <a:pPr marL="0" lvl="0" indent="0" algn="l" rtl="0">
              <a:lnSpc>
                <a:spcPct val="114999"/>
              </a:lnSpc>
              <a:spcBef>
                <a:spcPts val="800"/>
              </a:spcBef>
              <a:spcAft>
                <a:spcPts val="0"/>
              </a:spcAft>
              <a:buClr>
                <a:schemeClr val="dk1"/>
              </a:buClr>
              <a:buSzPts val="1100"/>
              <a:buFont typeface="Arial"/>
              <a:buNone/>
            </a:pPr>
            <a:r>
              <a:rPr lang="en-US" sz="2400" b="1">
                <a:solidFill>
                  <a:schemeClr val="dk1"/>
                </a:solidFill>
                <a:highlight>
                  <a:srgbClr val="FFFFFF"/>
                </a:highlight>
              </a:rPr>
              <a:t>Step 1: Self Assessment</a:t>
            </a:r>
            <a:endParaRPr sz="2400" b="1">
              <a:solidFill>
                <a:schemeClr val="dk1"/>
              </a:solidFill>
            </a:endParaRPr>
          </a:p>
          <a:p>
            <a:pPr marL="0" lvl="0" indent="0" algn="l" rtl="0">
              <a:lnSpc>
                <a:spcPct val="114999"/>
              </a:lnSpc>
              <a:spcBef>
                <a:spcPts val="800"/>
              </a:spcBef>
              <a:spcAft>
                <a:spcPts val="0"/>
              </a:spcAft>
              <a:buClr>
                <a:schemeClr val="dk1"/>
              </a:buClr>
              <a:buSzPts val="1100"/>
              <a:buFont typeface="Arial"/>
              <a:buNone/>
            </a:pPr>
            <a:r>
              <a:rPr lang="en-US" sz="2400">
                <a:solidFill>
                  <a:schemeClr val="dk1"/>
                </a:solidFill>
                <a:highlight>
                  <a:srgbClr val="FFFFFF"/>
                </a:highlight>
              </a:rPr>
              <a:t>Complete a self assessment of your organisation following the </a:t>
            </a:r>
            <a:r>
              <a:rPr lang="en-US" sz="2400" u="sng">
                <a:solidFill>
                  <a:srgbClr val="3B73AF"/>
                </a:solidFill>
                <a:hlinkClick r:id="rId3">
                  <a:extLst>
                    <a:ext uri="{A12FA001-AC4F-418D-AE19-62706E023703}">
                      <ahyp:hlinkClr xmlns:ahyp="http://schemas.microsoft.com/office/drawing/2018/hyperlinkcolor" val="tx"/>
                    </a:ext>
                  </a:extLst>
                </a:hlinkClick>
              </a:rPr>
              <a:t>SIRTFI Framework</a:t>
            </a:r>
            <a:endParaRPr sz="2400" u="sng">
              <a:solidFill>
                <a:srgbClr val="3B73AF"/>
              </a:solidFill>
            </a:endParaRPr>
          </a:p>
          <a:p>
            <a:pPr marL="0" lvl="0" indent="0" algn="l" rtl="0">
              <a:lnSpc>
                <a:spcPct val="114999"/>
              </a:lnSpc>
              <a:spcBef>
                <a:spcPts val="800"/>
              </a:spcBef>
              <a:spcAft>
                <a:spcPts val="0"/>
              </a:spcAft>
              <a:buClr>
                <a:schemeClr val="dk1"/>
              </a:buClr>
              <a:buSzPts val="1100"/>
              <a:buNone/>
            </a:pPr>
            <a:r>
              <a:rPr lang="en-US" sz="1600" u="sng">
                <a:solidFill>
                  <a:srgbClr val="3B73AF"/>
                </a:solidFill>
              </a:rPr>
              <a:t>(</a:t>
            </a:r>
            <a:r>
              <a:rPr lang="en-US" sz="1600" u="sng">
                <a:solidFill>
                  <a:srgbClr val="3B73AF"/>
                </a:solidFill>
                <a:hlinkClick r:id="rId3">
                  <a:extLst>
                    <a:ext uri="{A12FA001-AC4F-418D-AE19-62706E023703}">
                      <ahyp:hlinkClr xmlns:ahyp="http://schemas.microsoft.com/office/drawing/2018/hyperlinkcolor" val="tx"/>
                    </a:ext>
                  </a:extLst>
                </a:hlinkClick>
              </a:rPr>
              <a:t>https://refeds.org/wp-content/uploads/2016/01/Sirtfi-1.0.pdf</a:t>
            </a:r>
            <a:r>
              <a:rPr lang="en-US" sz="1600" u="sng">
                <a:solidFill>
                  <a:srgbClr val="3B73AF"/>
                </a:solidFill>
              </a:rPr>
              <a:t>)</a:t>
            </a:r>
            <a:endParaRPr sz="1600">
              <a:solidFill>
                <a:srgbClr val="3B73AF"/>
              </a:solidFill>
            </a:endParaRPr>
          </a:p>
          <a:p>
            <a:pPr marL="0" lvl="0" indent="0" algn="l" rtl="0">
              <a:lnSpc>
                <a:spcPct val="114999"/>
              </a:lnSpc>
              <a:spcBef>
                <a:spcPts val="800"/>
              </a:spcBef>
              <a:spcAft>
                <a:spcPts val="0"/>
              </a:spcAft>
              <a:buClr>
                <a:schemeClr val="dk1"/>
              </a:buClr>
              <a:buSzPts val="1100"/>
              <a:buFont typeface="Arial"/>
              <a:buNone/>
            </a:pPr>
            <a:r>
              <a:rPr lang="en-US" sz="2400" b="1">
                <a:solidFill>
                  <a:srgbClr val="C00000"/>
                </a:solidFill>
                <a:highlight>
                  <a:srgbClr val="FFFFFF"/>
                </a:highlight>
              </a:rPr>
              <a:t>If you are able to agree with each and every statement </a:t>
            </a:r>
            <a:r>
              <a:rPr lang="en-US" sz="2400">
                <a:solidFill>
                  <a:srgbClr val="172B4D"/>
                </a:solidFill>
                <a:highlight>
                  <a:srgbClr val="FFFFFF"/>
                </a:highlight>
              </a:rPr>
              <a:t>included in the framework, </a:t>
            </a:r>
            <a:r>
              <a:rPr lang="en-US" sz="2400" b="1">
                <a:solidFill>
                  <a:srgbClr val="172B4D"/>
                </a:solidFill>
                <a:highlight>
                  <a:srgbClr val="FFFFFF"/>
                </a:highlight>
              </a:rPr>
              <a:t>your organisation is SIRTFI compliant. </a:t>
            </a:r>
            <a:endParaRPr/>
          </a:p>
          <a:p>
            <a:pPr marL="0" lvl="0" indent="0" algn="l" rtl="0">
              <a:lnSpc>
                <a:spcPct val="114999"/>
              </a:lnSpc>
              <a:spcBef>
                <a:spcPts val="800"/>
              </a:spcBef>
              <a:spcAft>
                <a:spcPts val="0"/>
              </a:spcAft>
              <a:buClr>
                <a:schemeClr val="dk1"/>
              </a:buClr>
              <a:buSzPts val="1100"/>
              <a:buFont typeface="Arial"/>
              <a:buNone/>
            </a:pPr>
            <a:r>
              <a:rPr lang="en-US" sz="2400">
                <a:solidFill>
                  <a:srgbClr val="172B4D"/>
                </a:solidFill>
                <a:highlight>
                  <a:srgbClr val="FFFFFF"/>
                </a:highlight>
              </a:rPr>
              <a:t>To assert this compliance, two extensions must be added to your SP/IdP's federation metadata.  </a:t>
            </a:r>
            <a:endParaRPr sz="2400">
              <a:solidFill>
                <a:srgbClr val="172B4D"/>
              </a:solidFill>
            </a:endParaRPr>
          </a:p>
          <a:p>
            <a:pPr marL="0" lvl="0" indent="0" algn="l" rtl="0">
              <a:lnSpc>
                <a:spcPct val="114999"/>
              </a:lnSpc>
              <a:spcBef>
                <a:spcPts val="800"/>
              </a:spcBef>
              <a:spcAft>
                <a:spcPts val="0"/>
              </a:spcAft>
              <a:buClr>
                <a:schemeClr val="dk1"/>
              </a:buClr>
              <a:buSzPts val="1100"/>
              <a:buFont typeface="Arial"/>
              <a:buNone/>
            </a:pPr>
            <a:r>
              <a:rPr lang="en-US" sz="2400">
                <a:solidFill>
                  <a:schemeClr val="dk1"/>
                </a:solidFill>
                <a:highlight>
                  <a:srgbClr val="FFFFFF"/>
                </a:highlight>
              </a:rPr>
              <a:t>Your local federation may manage all metadata extensions centrally. </a:t>
            </a:r>
            <a:endParaRPr/>
          </a:p>
          <a:p>
            <a:pPr marL="0" lvl="0" indent="0" algn="l" rtl="0">
              <a:lnSpc>
                <a:spcPct val="114999"/>
              </a:lnSpc>
              <a:spcBef>
                <a:spcPts val="800"/>
              </a:spcBef>
              <a:spcAft>
                <a:spcPts val="0"/>
              </a:spcAft>
              <a:buClr>
                <a:schemeClr val="dk1"/>
              </a:buClr>
              <a:buSzPts val="1100"/>
              <a:buFont typeface="Arial"/>
              <a:buNone/>
            </a:pPr>
            <a:r>
              <a:rPr lang="en-US" sz="2400">
                <a:solidFill>
                  <a:schemeClr val="dk1"/>
                </a:solidFill>
                <a:highlight>
                  <a:srgbClr val="FFFFFF"/>
                </a:highlight>
              </a:rPr>
              <a:t>In this case, ask your federation operator to perform the following steps. </a:t>
            </a:r>
            <a:endParaRPr sz="2400">
              <a:solidFill>
                <a:schemeClr val="dk1"/>
              </a:solidFill>
            </a:endParaRPr>
          </a:p>
          <a:p>
            <a:pPr marL="0" lvl="0" indent="0" algn="l" rtl="0">
              <a:lnSpc>
                <a:spcPct val="90000"/>
              </a:lnSpc>
              <a:spcBef>
                <a:spcPts val="1000"/>
              </a:spcBef>
              <a:spcAft>
                <a:spcPts val="0"/>
              </a:spcAft>
              <a:buSzPts val="2800"/>
              <a:buNone/>
            </a:pPr>
            <a:endParaRPr/>
          </a:p>
        </p:txBody>
      </p:sp>
      <p:sp>
        <p:nvSpPr>
          <p:cNvPr id="958" name="Google Shape;958;p66"/>
          <p:cNvSpPr txBox="1">
            <a:spLocks noGrp="1"/>
          </p:cNvSpPr>
          <p:nvPr>
            <p:ph type="title"/>
          </p:nvPr>
        </p:nvSpPr>
        <p:spPr>
          <a:xfrm>
            <a:off x="455650" y="74650"/>
            <a:ext cx="105474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a:t>SIRTFI in practice:  Step 1: Perform Self assessment of IdP</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67"/>
          <p:cNvSpPr txBox="1">
            <a:spLocks noGrp="1"/>
          </p:cNvSpPr>
          <p:nvPr>
            <p:ph type="title"/>
          </p:nvPr>
        </p:nvSpPr>
        <p:spPr>
          <a:xfrm>
            <a:off x="502943" y="-130304"/>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SIRTFI Step 2: </a:t>
            </a:r>
            <a:r>
              <a:rPr lang="en-US" dirty="0">
                <a:solidFill>
                  <a:srgbClr val="C00000"/>
                </a:solidFill>
              </a:rPr>
              <a:t>Add Security </a:t>
            </a:r>
            <a:r>
              <a:rPr lang="en-US" dirty="0">
                <a:solidFill>
                  <a:schemeClr val="bg1"/>
                </a:solidFill>
              </a:rPr>
              <a:t>Contact to your Metadata</a:t>
            </a:r>
            <a:endParaRPr dirty="0">
              <a:solidFill>
                <a:schemeClr val="bg1"/>
              </a:solidFill>
            </a:endParaRPr>
          </a:p>
          <a:p>
            <a:pPr marL="0" lvl="0" indent="0" algn="l" rtl="0">
              <a:lnSpc>
                <a:spcPct val="90000"/>
              </a:lnSpc>
              <a:spcBef>
                <a:spcPts val="0"/>
              </a:spcBef>
              <a:spcAft>
                <a:spcPts val="0"/>
              </a:spcAft>
              <a:buSzPts val="3200"/>
              <a:buNone/>
            </a:pPr>
            <a:endParaRPr dirty="0"/>
          </a:p>
        </p:txBody>
      </p:sp>
      <p:sp>
        <p:nvSpPr>
          <p:cNvPr id="965" name="Google Shape;965;p67"/>
          <p:cNvSpPr/>
          <p:nvPr/>
        </p:nvSpPr>
        <p:spPr>
          <a:xfrm>
            <a:off x="217100" y="1802900"/>
            <a:ext cx="11364000" cy="3708000"/>
          </a:xfrm>
          <a:prstGeom prst="rect">
            <a:avLst/>
          </a:prstGeom>
          <a:noFill/>
          <a:ln>
            <a:noFill/>
          </a:ln>
        </p:spPr>
        <p:txBody>
          <a:bodyPr spcFirstLastPara="1" wrap="square" lIns="91425" tIns="91425" rIns="91425" bIns="91425" anchor="ctr" anchorCtr="0">
            <a:noAutofit/>
          </a:bodyPr>
          <a:lstStyle/>
          <a:p>
            <a:pPr marL="0" marR="0" lvl="0" indent="0" algn="l" rtl="0">
              <a:lnSpc>
                <a:spcPct val="114999"/>
              </a:lnSpc>
              <a:spcBef>
                <a:spcPts val="800"/>
              </a:spcBef>
              <a:spcAft>
                <a:spcPts val="0"/>
              </a:spcAft>
              <a:buClr>
                <a:srgbClr val="000000"/>
              </a:buClr>
              <a:buSzPts val="2400"/>
              <a:buFont typeface="Arial"/>
              <a:buNone/>
            </a:pPr>
            <a:r>
              <a:rPr lang="en-US" sz="2400" b="0" i="0" u="none" strike="noStrike" cap="none" dirty="0">
                <a:solidFill>
                  <a:srgbClr val="C00000"/>
                </a:solidFill>
                <a:latin typeface="Calibri"/>
                <a:ea typeface="Calibri"/>
                <a:cs typeface="Calibri"/>
                <a:sym typeface="Calibri"/>
              </a:rPr>
              <a:t>Add relevant security contact details to your entity metadata</a:t>
            </a:r>
            <a:r>
              <a:rPr lang="en-US" sz="2400" b="0" i="0" u="none" strike="noStrike" cap="none" dirty="0">
                <a:solidFill>
                  <a:srgbClr val="003F5E"/>
                </a:solidFill>
                <a:latin typeface="Calibri"/>
                <a:ea typeface="Calibri"/>
                <a:cs typeface="Calibri"/>
                <a:sym typeface="Calibri"/>
              </a:rPr>
              <a:t>,</a:t>
            </a:r>
            <a:endParaRPr sz="2400" b="0" i="0" u="none" strike="noStrike" cap="none" dirty="0">
              <a:solidFill>
                <a:srgbClr val="003F5E"/>
              </a:solidFill>
              <a:latin typeface="Calibri"/>
              <a:ea typeface="Calibri"/>
              <a:cs typeface="Calibri"/>
              <a:sym typeface="Calibri"/>
            </a:endParaRPr>
          </a:p>
          <a:p>
            <a:pPr marL="0" marR="0" lvl="0" indent="0" algn="l" rtl="0">
              <a:lnSpc>
                <a:spcPct val="114999"/>
              </a:lnSpc>
              <a:spcBef>
                <a:spcPts val="800"/>
              </a:spcBef>
              <a:spcAft>
                <a:spcPts val="0"/>
              </a:spcAft>
              <a:buClr>
                <a:srgbClr val="000000"/>
              </a:buClr>
              <a:buSzPts val="2400"/>
              <a:buFont typeface="Arial"/>
              <a:buNone/>
            </a:pPr>
            <a:r>
              <a:rPr lang="en-US" sz="2400" b="0" i="0" u="none" strike="noStrike" cap="none" dirty="0">
                <a:solidFill>
                  <a:srgbClr val="003F5E"/>
                </a:solidFill>
                <a:latin typeface="Calibri"/>
                <a:ea typeface="Calibri"/>
                <a:cs typeface="Calibri"/>
                <a:sym typeface="Calibri"/>
              </a:rPr>
              <a:t> following the established process of your local federation on updating metadata.</a:t>
            </a:r>
            <a:endParaRPr sz="2400" b="0" i="0" u="none" strike="noStrike" cap="none" dirty="0">
              <a:solidFill>
                <a:srgbClr val="003F5E"/>
              </a:solidFill>
              <a:latin typeface="Calibri"/>
              <a:ea typeface="Calibri"/>
              <a:cs typeface="Calibri"/>
              <a:sym typeface="Calibri"/>
            </a:endParaRPr>
          </a:p>
          <a:p>
            <a:pPr marL="0" marR="0" lvl="0" indent="0" algn="l" rtl="0">
              <a:lnSpc>
                <a:spcPct val="114999"/>
              </a:lnSpc>
              <a:spcBef>
                <a:spcPts val="800"/>
              </a:spcBef>
              <a:spcAft>
                <a:spcPts val="0"/>
              </a:spcAft>
              <a:buClr>
                <a:srgbClr val="000000"/>
              </a:buClr>
              <a:buSzPts val="2400"/>
              <a:buFont typeface="Arial"/>
              <a:buNone/>
            </a:pPr>
            <a:r>
              <a:rPr lang="en-US" sz="2400" b="0" i="0" u="none" strike="noStrike" cap="none" dirty="0">
                <a:solidFill>
                  <a:srgbClr val="003F5E"/>
                </a:solidFill>
                <a:latin typeface="Calibri"/>
                <a:ea typeface="Calibri"/>
                <a:cs typeface="Calibri"/>
                <a:sym typeface="Calibri"/>
              </a:rPr>
              <a:t> Consult the guide on </a:t>
            </a:r>
            <a:r>
              <a:rPr lang="en-US" sz="2400" b="0" i="0" u="sng" strike="noStrike" cap="none" dirty="0">
                <a:solidFill>
                  <a:srgbClr val="003F5E"/>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Choosing a SIRTFI Contact</a:t>
            </a:r>
            <a:r>
              <a:rPr lang="en-US" sz="2400" b="0" i="0" u="none" strike="noStrike" cap="none" dirty="0">
                <a:solidFill>
                  <a:srgbClr val="003F5E"/>
                </a:solidFill>
                <a:latin typeface="Calibri"/>
                <a:ea typeface="Calibri"/>
                <a:cs typeface="Calibri"/>
                <a:sym typeface="Calibri"/>
              </a:rPr>
              <a:t> for recommendations on the most appropriate contact point for your entity.</a:t>
            </a:r>
            <a:endParaRPr sz="2400" b="0" i="0" u="none" strike="noStrike" cap="none" dirty="0">
              <a:solidFill>
                <a:srgbClr val="003F5E"/>
              </a:solidFill>
              <a:latin typeface="Calibri"/>
              <a:ea typeface="Calibri"/>
              <a:cs typeface="Calibri"/>
              <a:sym typeface="Calibri"/>
            </a:endParaRPr>
          </a:p>
          <a:p>
            <a:pPr marL="0" marR="0" lvl="0" indent="0" algn="l" rtl="0">
              <a:lnSpc>
                <a:spcPct val="114999"/>
              </a:lnSpc>
              <a:spcBef>
                <a:spcPts val="800"/>
              </a:spcBef>
              <a:spcAft>
                <a:spcPts val="0"/>
              </a:spcAft>
              <a:buClr>
                <a:srgbClr val="000000"/>
              </a:buClr>
              <a:buSzPts val="2400"/>
              <a:buFont typeface="Arial"/>
              <a:buNone/>
            </a:pPr>
            <a:r>
              <a:rPr lang="en-US" sz="2400" b="0" i="0" u="none" strike="noStrike" cap="none" dirty="0">
                <a:solidFill>
                  <a:srgbClr val="003F5E"/>
                </a:solidFill>
                <a:latin typeface="Calibri"/>
                <a:ea typeface="Calibri"/>
                <a:cs typeface="Calibri"/>
                <a:sym typeface="Calibri"/>
              </a:rPr>
              <a:t>An example of a Contact Person element can be seen below:</a:t>
            </a:r>
            <a:endParaRPr sz="2400" b="0" i="0" u="none" strike="noStrike" cap="none" dirty="0">
              <a:solidFill>
                <a:srgbClr val="003F5E"/>
              </a:solidFill>
              <a:latin typeface="Calibri"/>
              <a:ea typeface="Calibri"/>
              <a:cs typeface="Calibri"/>
              <a:sym typeface="Calibri"/>
            </a:endParaRPr>
          </a:p>
          <a:p>
            <a:pPr marL="139700" marR="139700" lvl="0" indent="0" algn="l" rtl="0">
              <a:lnSpc>
                <a:spcPct val="114999"/>
              </a:lnSpc>
              <a:spcBef>
                <a:spcPts val="800"/>
              </a:spcBef>
              <a:spcAft>
                <a:spcPts val="0"/>
              </a:spcAft>
              <a:buClr>
                <a:srgbClr val="000000"/>
              </a:buClr>
              <a:buSzPts val="2400"/>
              <a:buFont typeface="Arial"/>
              <a:buNone/>
            </a:pPr>
            <a:r>
              <a:rPr lang="en-US" sz="2400" b="1" i="0" u="none" strike="noStrike" cap="none" dirty="0">
                <a:solidFill>
                  <a:srgbClr val="003F5E"/>
                </a:solidFill>
                <a:latin typeface="Calibri"/>
                <a:ea typeface="Calibri"/>
                <a:cs typeface="Calibri"/>
                <a:sym typeface="Calibri"/>
              </a:rPr>
              <a:t>REFEDS security contact</a:t>
            </a:r>
            <a:endParaRPr sz="2400" b="1" i="0" u="none" strike="noStrike" cap="none" dirty="0">
              <a:solidFill>
                <a:srgbClr val="003F5E"/>
              </a:solidFill>
              <a:latin typeface="Calibri"/>
              <a:ea typeface="Calibri"/>
              <a:cs typeface="Calibri"/>
              <a:sym typeface="Calibri"/>
            </a:endParaRPr>
          </a:p>
          <a:p>
            <a:pPr marL="0" marR="0" lvl="0" indent="0" algn="l" rtl="0">
              <a:lnSpc>
                <a:spcPct val="114999"/>
              </a:lnSpc>
              <a:spcBef>
                <a:spcPts val="800"/>
              </a:spcBef>
              <a:spcAft>
                <a:spcPts val="0"/>
              </a:spcAft>
              <a:buClr>
                <a:srgbClr val="000000"/>
              </a:buClr>
              <a:buSzPts val="2400"/>
              <a:buFont typeface="Arial"/>
              <a:buNone/>
            </a:pPr>
            <a:r>
              <a:rPr lang="en-US" sz="2400" b="0" i="0" u="none" strike="noStrike" cap="none" dirty="0">
                <a:solidFill>
                  <a:srgbClr val="003F5E"/>
                </a:solidFill>
                <a:latin typeface="Calibri"/>
                <a:ea typeface="Calibri"/>
                <a:cs typeface="Calibri"/>
                <a:sym typeface="Calibri"/>
              </a:rPr>
              <a:t>Refer to the REFEDS Standards and Specification Wiki for full details: </a:t>
            </a:r>
            <a:r>
              <a:rPr lang="en-US" sz="2400" b="0" i="0" u="sng" strike="noStrike" cap="none" dirty="0">
                <a:solidFill>
                  <a:srgbClr val="003F5E"/>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Security Contact Metadata Extension Schema</a:t>
            </a:r>
            <a:r>
              <a:rPr lang="en-US" sz="2400" b="0" i="0" u="none" strike="noStrike" cap="none" dirty="0">
                <a:solidFill>
                  <a:srgbClr val="003F5E"/>
                </a:solidFill>
                <a:latin typeface="Calibri"/>
                <a:ea typeface="Calibri"/>
                <a:cs typeface="Calibri"/>
                <a:sym typeface="Calibri"/>
              </a:rPr>
              <a:t> </a:t>
            </a:r>
            <a:endParaRPr sz="2400" b="0" i="0" u="none" strike="noStrike" cap="none" dirty="0">
              <a:solidFill>
                <a:srgbClr val="003F5E"/>
              </a:solidFill>
              <a:latin typeface="Calibri"/>
              <a:ea typeface="Calibri"/>
              <a:cs typeface="Calibri"/>
              <a:sym typeface="Calibri"/>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graphicFrame>
        <p:nvGraphicFramePr>
          <p:cNvPr id="970" name="Google Shape;970;p68"/>
          <p:cNvGraphicFramePr/>
          <p:nvPr/>
        </p:nvGraphicFramePr>
        <p:xfrm>
          <a:off x="871799" y="1603175"/>
          <a:ext cx="9841450" cy="3727928"/>
        </p:xfrm>
        <a:graphic>
          <a:graphicData uri="http://schemas.openxmlformats.org/drawingml/2006/table">
            <a:tbl>
              <a:tblPr>
                <a:noFill/>
              </a:tblPr>
              <a:tblGrid>
                <a:gridCol w="9841450">
                  <a:extLst>
                    <a:ext uri="{9D8B030D-6E8A-4147-A177-3AD203B41FA5}">
                      <a16:colId xmlns:a16="http://schemas.microsoft.com/office/drawing/2014/main" val="20000"/>
                    </a:ext>
                  </a:extLst>
                </a:gridCol>
              </a:tblGrid>
              <a:tr h="1619250">
                <a:tc>
                  <a:txBody>
                    <a:bodyPr/>
                    <a:lstStyle/>
                    <a:p>
                      <a:pPr marL="0" marR="139700" lvl="0" indent="0" algn="l" rtl="0">
                        <a:lnSpc>
                          <a:spcPct val="142857"/>
                        </a:lnSpc>
                        <a:spcBef>
                          <a:spcPts val="0"/>
                        </a:spcBef>
                        <a:spcAft>
                          <a:spcPts val="0"/>
                        </a:spcAft>
                        <a:buClr>
                          <a:srgbClr val="000000"/>
                        </a:buClr>
                        <a:buSzPts val="1800"/>
                        <a:buFont typeface="Arial"/>
                        <a:buNone/>
                      </a:pPr>
                      <a:r>
                        <a:rPr lang="en-US" sz="1800" u="none" strike="noStrike" cap="none">
                          <a:solidFill>
                            <a:srgbClr val="333333"/>
                          </a:solidFill>
                          <a:latin typeface="Consolas"/>
                          <a:ea typeface="Consolas"/>
                          <a:cs typeface="Consolas"/>
                          <a:sym typeface="Consolas"/>
                        </a:rPr>
                        <a:t>&lt;md:ContactPerson xmlns:md="urn:oasis:names:tc:SAML:2.0:metadata"</a:t>
                      </a:r>
                      <a:endParaRPr sz="1800" u="none" strike="noStrike" cap="none">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rgbClr val="000000"/>
                        </a:buClr>
                        <a:buSzPts val="1800"/>
                        <a:buFont typeface="Arial"/>
                        <a:buNone/>
                      </a:pPr>
                      <a:r>
                        <a:rPr lang="en-US" sz="1800" u="none" strike="noStrike" cap="none">
                          <a:solidFill>
                            <a:srgbClr val="333333"/>
                          </a:solidFill>
                          <a:latin typeface="Consolas"/>
                          <a:ea typeface="Consolas"/>
                          <a:cs typeface="Consolas"/>
                          <a:sym typeface="Consolas"/>
                        </a:rPr>
                        <a:t>      contactType="other"</a:t>
                      </a:r>
                      <a:endParaRPr sz="1800" u="none" strike="noStrike" cap="none">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rgbClr val="000000"/>
                        </a:buClr>
                        <a:buSzPts val="1800"/>
                        <a:buFont typeface="Arial"/>
                        <a:buNone/>
                      </a:pPr>
                      <a:r>
                        <a:rPr lang="en-US" sz="1800" u="none" strike="noStrike" cap="none">
                          <a:solidFill>
                            <a:srgbClr val="333333"/>
                          </a:solidFill>
                          <a:latin typeface="Consolas"/>
                          <a:ea typeface="Consolas"/>
                          <a:cs typeface="Consolas"/>
                          <a:sym typeface="Consolas"/>
                        </a:rPr>
                        <a:t>      remd:contactType="</a:t>
                      </a:r>
                      <a:r>
                        <a:rPr lang="en-US" sz="1800" u="sng" strike="noStrike" cap="none">
                          <a:solidFill>
                            <a:schemeClr val="hlink"/>
                          </a:solidFill>
                          <a:latin typeface="Consolas"/>
                          <a:ea typeface="Consolas"/>
                          <a:cs typeface="Consolas"/>
                          <a:sym typeface="Consolas"/>
                          <a:hlinkClick r:id="rId3"/>
                        </a:rPr>
                        <a:t>http://refeds.org/metadata/contactType/security</a:t>
                      </a:r>
                      <a:r>
                        <a:rPr lang="en-US" sz="1800" u="none" strike="noStrike" cap="none">
                          <a:solidFill>
                            <a:srgbClr val="333333"/>
                          </a:solidFill>
                          <a:latin typeface="Consolas"/>
                          <a:ea typeface="Consolas"/>
                          <a:cs typeface="Consolas"/>
                          <a:sym typeface="Consolas"/>
                        </a:rPr>
                        <a:t>"</a:t>
                      </a:r>
                      <a:endParaRPr sz="1800" u="none" strike="noStrike" cap="none">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rgbClr val="000000"/>
                        </a:buClr>
                        <a:buSzPts val="1800"/>
                        <a:buFont typeface="Arial"/>
                        <a:buNone/>
                      </a:pPr>
                      <a:r>
                        <a:rPr lang="en-US" sz="1800" u="none" strike="noStrike" cap="none">
                          <a:solidFill>
                            <a:srgbClr val="333333"/>
                          </a:solidFill>
                          <a:latin typeface="Consolas"/>
                          <a:ea typeface="Consolas"/>
                          <a:cs typeface="Consolas"/>
                          <a:sym typeface="Consolas"/>
                        </a:rPr>
                        <a:t>      xmlns:remd="</a:t>
                      </a:r>
                      <a:r>
                        <a:rPr lang="en-US" sz="1800" u="sng" strike="noStrike" cap="none">
                          <a:solidFill>
                            <a:schemeClr val="hlink"/>
                          </a:solidFill>
                          <a:latin typeface="Consolas"/>
                          <a:ea typeface="Consolas"/>
                          <a:cs typeface="Consolas"/>
                          <a:sym typeface="Consolas"/>
                          <a:hlinkClick r:id="rId4"/>
                        </a:rPr>
                        <a:t>http://refeds.org/metadata</a:t>
                      </a:r>
                      <a:r>
                        <a:rPr lang="en-US" sz="1800" u="none" strike="noStrike" cap="none">
                          <a:solidFill>
                            <a:srgbClr val="333333"/>
                          </a:solidFill>
                          <a:latin typeface="Consolas"/>
                          <a:ea typeface="Consolas"/>
                          <a:cs typeface="Consolas"/>
                          <a:sym typeface="Consolas"/>
                        </a:rPr>
                        <a:t>"&gt;</a:t>
                      </a:r>
                      <a:endParaRPr sz="1800" u="none" strike="noStrike" cap="none">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rgbClr val="000000"/>
                        </a:buClr>
                        <a:buSzPts val="1800"/>
                        <a:buFont typeface="Arial"/>
                        <a:buNone/>
                      </a:pPr>
                      <a:r>
                        <a:rPr lang="en-US" sz="1800" u="none" strike="noStrike" cap="none">
                          <a:solidFill>
                            <a:srgbClr val="333333"/>
                          </a:solidFill>
                          <a:latin typeface="Consolas"/>
                          <a:ea typeface="Consolas"/>
                          <a:cs typeface="Consolas"/>
                          <a:sym typeface="Consolas"/>
                        </a:rPr>
                        <a:t>  &lt;md:GivenName&gt;Security Response Team&lt;/md:GivenName&gt;</a:t>
                      </a:r>
                      <a:endParaRPr sz="1800" u="none" strike="noStrike" cap="none">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rgbClr val="000000"/>
                        </a:buClr>
                        <a:buSzPts val="1800"/>
                        <a:buFont typeface="Arial"/>
                        <a:buNone/>
                      </a:pPr>
                      <a:r>
                        <a:rPr lang="en-US" sz="1800" u="none" strike="noStrike" cap="none">
                          <a:solidFill>
                            <a:srgbClr val="333333"/>
                          </a:solidFill>
                          <a:latin typeface="Consolas"/>
                          <a:ea typeface="Consolas"/>
                          <a:cs typeface="Consolas"/>
                          <a:sym typeface="Consolas"/>
                        </a:rPr>
                        <a:t>  &lt;md:EmailAddress&gt;mailto:security@xxxxxxxxxxxxxxx&lt;/md:EmailAddress&gt;</a:t>
                      </a:r>
                      <a:endParaRPr sz="1800" u="none" strike="noStrike" cap="none">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rgbClr val="000000"/>
                        </a:buClr>
                        <a:buSzPts val="1800"/>
                        <a:buFont typeface="Arial"/>
                        <a:buNone/>
                      </a:pPr>
                      <a:r>
                        <a:rPr lang="en-US" sz="1800" u="none" strike="noStrike" cap="none">
                          <a:solidFill>
                            <a:srgbClr val="333333"/>
                          </a:solidFill>
                          <a:latin typeface="Consolas"/>
                          <a:ea typeface="Consolas"/>
                          <a:cs typeface="Consolas"/>
                          <a:sym typeface="Consolas"/>
                        </a:rPr>
                        <a:t>&lt;/md:ContactPerson&gt;</a:t>
                      </a:r>
                      <a:endParaRPr sz="1800" u="none" strike="noStrike" cap="none">
                        <a:solidFill>
                          <a:srgbClr val="333333"/>
                        </a:solidFill>
                        <a:latin typeface="Consolas"/>
                        <a:ea typeface="Consolas"/>
                        <a:cs typeface="Consolas"/>
                        <a:sym typeface="Consolas"/>
                      </a:endParaRPr>
                    </a:p>
                  </a:txBody>
                  <a:tcPr marL="142875" marR="91425" marT="91425" marB="91425" anchor="ctr"/>
                </a:tc>
                <a:extLst>
                  <a:ext uri="{0D108BD9-81ED-4DB2-BD59-A6C34878D82A}">
                    <a16:rowId xmlns:a16="http://schemas.microsoft.com/office/drawing/2014/main" val="10000"/>
                  </a:ext>
                </a:extLst>
              </a:tr>
            </a:tbl>
          </a:graphicData>
        </a:graphic>
      </p:graphicFrame>
      <p:sp>
        <p:nvSpPr>
          <p:cNvPr id="971" name="Google Shape;971;p68"/>
          <p:cNvSpPr txBox="1">
            <a:spLocks noGrp="1"/>
          </p:cNvSpPr>
          <p:nvPr>
            <p:ph type="title"/>
          </p:nvPr>
        </p:nvSpPr>
        <p:spPr>
          <a:xfrm>
            <a:off x="399725" y="-94593"/>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SIRTFI Step 2: </a:t>
            </a:r>
            <a:r>
              <a:rPr lang="en-US" dirty="0">
                <a:solidFill>
                  <a:srgbClr val="C00000"/>
                </a:solidFill>
              </a:rPr>
              <a:t>Add Security Contact </a:t>
            </a:r>
            <a:r>
              <a:rPr lang="en-US" dirty="0">
                <a:solidFill>
                  <a:schemeClr val="bg1"/>
                </a:solidFill>
              </a:rPr>
              <a:t>to your </a:t>
            </a:r>
            <a:r>
              <a:rPr lang="en-US" dirty="0">
                <a:solidFill>
                  <a:srgbClr val="C00000"/>
                </a:solidFill>
              </a:rPr>
              <a:t>Metadata</a:t>
            </a:r>
            <a:endParaRPr dirty="0">
              <a:solidFill>
                <a:srgbClr val="C00000"/>
              </a:solidFill>
            </a:endParaRPr>
          </a:p>
          <a:p>
            <a:pPr marL="0" lvl="0" indent="0" algn="l" rtl="0">
              <a:lnSpc>
                <a:spcPct val="90000"/>
              </a:lnSpc>
              <a:spcBef>
                <a:spcPts val="0"/>
              </a:spcBef>
              <a:spcAft>
                <a:spcPts val="0"/>
              </a:spcAft>
              <a:buSzPts val="3200"/>
              <a:buNone/>
            </a:pPr>
            <a:endParaRPr dirty="0"/>
          </a:p>
        </p:txBody>
      </p:sp>
      <p:sp>
        <p:nvSpPr>
          <p:cNvPr id="972" name="Google Shape;972;p68"/>
          <p:cNvSpPr/>
          <p:nvPr/>
        </p:nvSpPr>
        <p:spPr>
          <a:xfrm>
            <a:off x="399725" y="1182925"/>
            <a:ext cx="10703100" cy="4843800"/>
          </a:xfrm>
          <a:prstGeom prst="rect">
            <a:avLst/>
          </a:prstGeom>
          <a:noFill/>
          <a:ln w="762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69"/>
          <p:cNvSpPr txBox="1">
            <a:spLocks noGrp="1"/>
          </p:cNvSpPr>
          <p:nvPr>
            <p:ph type="title"/>
          </p:nvPr>
        </p:nvSpPr>
        <p:spPr>
          <a:xfrm>
            <a:off x="679201" y="340975"/>
            <a:ext cx="115128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a:t>Step 3: Provide the Assurance-certification Entity Attribute</a:t>
            </a:r>
            <a:endParaRPr/>
          </a:p>
        </p:txBody>
      </p:sp>
      <p:sp>
        <p:nvSpPr>
          <p:cNvPr id="978" name="Google Shape;978;p69"/>
          <p:cNvSpPr/>
          <p:nvPr/>
        </p:nvSpPr>
        <p:spPr>
          <a:xfrm>
            <a:off x="1070125" y="3195824"/>
            <a:ext cx="9716400" cy="1082100"/>
          </a:xfrm>
          <a:prstGeom prst="rect">
            <a:avLst/>
          </a:prstGeom>
          <a:noFill/>
          <a:ln>
            <a:noFill/>
          </a:ln>
        </p:spPr>
        <p:txBody>
          <a:bodyPr spcFirstLastPara="1" wrap="square" lIns="91425" tIns="91425" rIns="91425" bIns="91425" anchor="ctr" anchorCtr="0">
            <a:noAutofit/>
          </a:bodyPr>
          <a:lstStyle/>
          <a:p>
            <a:pPr marL="0" marR="0" lvl="0" indent="0" algn="l" rtl="0">
              <a:lnSpc>
                <a:spcPct val="114999"/>
              </a:lnSpc>
              <a:spcBef>
                <a:spcPts val="800"/>
              </a:spcBef>
              <a:spcAft>
                <a:spcPts val="0"/>
              </a:spcAft>
              <a:buClr>
                <a:srgbClr val="000000"/>
              </a:buClr>
              <a:buSzPts val="3000"/>
              <a:buFont typeface="Arial"/>
              <a:buNone/>
            </a:pPr>
            <a:r>
              <a:rPr lang="en-US" sz="3000" b="0" i="0" u="none" strike="noStrike" cap="none">
                <a:solidFill>
                  <a:srgbClr val="000000"/>
                </a:solidFill>
                <a:latin typeface="Calibri"/>
                <a:ea typeface="Calibri"/>
                <a:cs typeface="Calibri"/>
                <a:sym typeface="Calibri"/>
              </a:rPr>
              <a:t>Sirtfi compliance is expressed with the use of  the Entity Attribute “urn:oasis:names:tc:SAML:attribute:assurance-certification”</a:t>
            </a:r>
            <a:endParaRPr sz="3000" b="0" i="0" u="none" strike="noStrike" cap="none">
              <a:solidFill>
                <a:srgbClr val="000000"/>
              </a:solidFill>
              <a:latin typeface="Calibri"/>
              <a:ea typeface="Calibri"/>
              <a:cs typeface="Calibri"/>
              <a:sym typeface="Calibri"/>
            </a:endParaRPr>
          </a:p>
          <a:p>
            <a:pPr marL="0" marR="0" lvl="0" indent="0" algn="l" rtl="0">
              <a:lnSpc>
                <a:spcPct val="114999"/>
              </a:lnSpc>
              <a:spcBef>
                <a:spcPts val="800"/>
              </a:spcBef>
              <a:spcAft>
                <a:spcPts val="0"/>
              </a:spcAft>
              <a:buClr>
                <a:srgbClr val="000000"/>
              </a:buClr>
              <a:buSzPts val="3000"/>
              <a:buFont typeface="Arial"/>
              <a:buNone/>
            </a:pPr>
            <a:r>
              <a:rPr lang="en-US" sz="3000" b="0" i="0" u="none" strike="noStrike" cap="none">
                <a:solidFill>
                  <a:srgbClr val="000000"/>
                </a:solidFill>
                <a:latin typeface="Calibri"/>
                <a:ea typeface="Calibri"/>
                <a:cs typeface="Calibri"/>
                <a:sym typeface="Calibri"/>
              </a:rPr>
              <a:t> holding the value </a:t>
            </a:r>
            <a:r>
              <a:rPr lang="en-US" sz="3000" b="0" i="0" u="sng" strike="noStrike" cap="none">
                <a:solidFill>
                  <a:srgbClr val="1155CC"/>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https://refeds.org/sirtfi</a:t>
            </a:r>
            <a:r>
              <a:rPr lang="en-US" sz="3000" b="0" i="0" u="none" strike="noStrike" cap="none">
                <a:solidFill>
                  <a:srgbClr val="000000"/>
                </a:solidFill>
                <a:latin typeface="Calibri"/>
                <a:ea typeface="Calibri"/>
                <a:cs typeface="Calibri"/>
                <a:sym typeface="Calibri"/>
              </a:rPr>
              <a:t> in an entity’s metadata :</a:t>
            </a:r>
            <a:endParaRPr sz="3000" b="1" i="0" u="none" strike="noStrike" cap="none">
              <a:solidFill>
                <a:srgbClr val="333333"/>
              </a:solidFill>
              <a:latin typeface="Calibri"/>
              <a:ea typeface="Calibri"/>
              <a:cs typeface="Calibri"/>
              <a:sym typeface="Calibri"/>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70"/>
          <p:cNvSpPr txBox="1">
            <a:spLocks noGrp="1"/>
          </p:cNvSpPr>
          <p:nvPr>
            <p:ph type="body" idx="1"/>
          </p:nvPr>
        </p:nvSpPr>
        <p:spPr>
          <a:xfrm>
            <a:off x="494475" y="1026300"/>
            <a:ext cx="10909200" cy="4737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endParaRPr/>
          </a:p>
        </p:txBody>
      </p:sp>
      <p:sp>
        <p:nvSpPr>
          <p:cNvPr id="984" name="Google Shape;984;p70"/>
          <p:cNvSpPr txBox="1">
            <a:spLocks noGrp="1"/>
          </p:cNvSpPr>
          <p:nvPr>
            <p:ph type="title"/>
          </p:nvPr>
        </p:nvSpPr>
        <p:spPr>
          <a:xfrm>
            <a:off x="119336" y="-231600"/>
            <a:ext cx="96120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SIRTFI Entity Attribute in the metadata</a:t>
            </a:r>
            <a:endParaRPr dirty="0">
              <a:solidFill>
                <a:schemeClr val="bg1"/>
              </a:solidFill>
            </a:endParaRPr>
          </a:p>
        </p:txBody>
      </p:sp>
      <p:sp>
        <p:nvSpPr>
          <p:cNvPr id="985" name="Google Shape;985;p70"/>
          <p:cNvSpPr txBox="1">
            <a:spLocks noGrp="1"/>
          </p:cNvSpPr>
          <p:nvPr>
            <p:ph type="body" idx="1"/>
          </p:nvPr>
        </p:nvSpPr>
        <p:spPr>
          <a:xfrm>
            <a:off x="494475" y="692696"/>
            <a:ext cx="10898100" cy="5763899"/>
          </a:xfrm>
          <a:prstGeom prst="rect">
            <a:avLst/>
          </a:prstGeom>
          <a:solidFill>
            <a:srgbClr val="FFF2CC"/>
          </a:solidFill>
          <a:ln>
            <a:noFill/>
          </a:ln>
        </p:spPr>
        <p:txBody>
          <a:bodyPr spcFirstLastPara="1" wrap="square" lIns="91425" tIns="45700" rIns="91425" bIns="45700" anchor="t" anchorCtr="0">
            <a:noAutofit/>
          </a:bodyPr>
          <a:lstStyle/>
          <a:p>
            <a:pPr marL="0" marR="139700" lvl="0" indent="0" algn="l" rtl="0">
              <a:lnSpc>
                <a:spcPct val="142857"/>
              </a:lnSpc>
              <a:spcBef>
                <a:spcPts val="1100"/>
              </a:spcBef>
              <a:spcAft>
                <a:spcPts val="0"/>
              </a:spcAft>
              <a:buSzPts val="2800"/>
              <a:buNone/>
            </a:pPr>
            <a:endParaRPr sz="105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&lt;md:EntityDescriptor xmlns:md="urn:oasis:names:tc:SAML:2.0:metadata" ...&gt;</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  &lt;md:Extensions&gt;</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    &lt;mdattr:EntityAttributes xmlns:mdattr="urn:oasis:names:tc:SAML:metadata:attribute"&gt;</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      &lt;saml:Attribute xmlns:saml="urn:oasis:names:tc:SAML:2.0:assertion"</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            NameFormat="urn:oasis:names:tc:SAML:2.0:attrname-format:uri"</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            Name="urn:oasis:names:tc:SAML:attribute:assurance-certification"&gt;</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        &lt;saml:AttributeValue&gt;</a:t>
            </a:r>
            <a:r>
              <a:rPr lang="en-US" sz="1600" u="sng">
                <a:solidFill>
                  <a:schemeClr val="hlink"/>
                </a:solidFill>
                <a:latin typeface="Consolas"/>
                <a:ea typeface="Consolas"/>
                <a:cs typeface="Consolas"/>
                <a:sym typeface="Consolas"/>
                <a:hlinkClick r:id="rId3"/>
              </a:rPr>
              <a:t>https://refeds.org/sirtfi</a:t>
            </a:r>
            <a:r>
              <a:rPr lang="en-US" sz="1600">
                <a:solidFill>
                  <a:srgbClr val="333333"/>
                </a:solidFill>
                <a:latin typeface="Consolas"/>
                <a:ea typeface="Consolas"/>
                <a:cs typeface="Consolas"/>
                <a:sym typeface="Consolas"/>
              </a:rPr>
              <a:t>&lt;/saml:AttributeValue&gt;</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      &lt;/saml:Attribute&gt;</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    &lt;/mdattr:EntityAttributes&gt;</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  &lt;/md:Extensions&gt;</a:t>
            </a:r>
            <a:endParaRPr sz="1600">
              <a:solidFill>
                <a:srgbClr val="333333"/>
              </a:solidFill>
              <a:latin typeface="Consolas"/>
              <a:ea typeface="Consolas"/>
              <a:cs typeface="Consolas"/>
              <a:sym typeface="Consolas"/>
            </a:endParaRPr>
          </a:p>
          <a:p>
            <a:pPr marL="0" marR="139700" lvl="0" indent="0" algn="l" rtl="0">
              <a:lnSpc>
                <a:spcPct val="142857"/>
              </a:lnSpc>
              <a:spcBef>
                <a:spcPts val="1100"/>
              </a:spcBef>
              <a:spcAft>
                <a:spcPts val="0"/>
              </a:spcAft>
              <a:buClr>
                <a:schemeClr val="dk1"/>
              </a:buClr>
              <a:buSzPts val="1100"/>
              <a:buFont typeface="Arial"/>
              <a:buNone/>
            </a:pPr>
            <a:r>
              <a:rPr lang="en-US" sz="1600">
                <a:solidFill>
                  <a:srgbClr val="333333"/>
                </a:solidFill>
                <a:latin typeface="Consolas"/>
                <a:ea typeface="Consolas"/>
                <a:cs typeface="Consolas"/>
                <a:sym typeface="Consolas"/>
              </a:rPr>
              <a:t>&lt;/md:EntityDescriptor&gt;</a:t>
            </a:r>
            <a:endParaRPr sz="1600">
              <a:solidFill>
                <a:srgbClr val="333333"/>
              </a:solidFill>
              <a:latin typeface="Consolas"/>
              <a:ea typeface="Consolas"/>
              <a:cs typeface="Consolas"/>
              <a:sym typeface="Consolas"/>
            </a:endParaRPr>
          </a:p>
          <a:p>
            <a:pPr marL="0" lvl="0" indent="0" algn="l" rtl="0">
              <a:lnSpc>
                <a:spcPct val="90000"/>
              </a:lnSpc>
              <a:spcBef>
                <a:spcPts val="1000"/>
              </a:spcBef>
              <a:spcAft>
                <a:spcPts val="0"/>
              </a:spcAft>
              <a:buSzPts val="2800"/>
              <a:buNone/>
            </a:pP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sp>
        <p:nvSpPr>
          <p:cNvPr id="990" name="Google Shape;990;p71"/>
          <p:cNvSpPr txBox="1">
            <a:spLocks noGrp="1"/>
          </p:cNvSpPr>
          <p:nvPr>
            <p:ph type="body" idx="1"/>
          </p:nvPr>
        </p:nvSpPr>
        <p:spPr>
          <a:xfrm>
            <a:off x="998895" y="1428050"/>
            <a:ext cx="10929753" cy="4351338"/>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Clr>
                <a:srgbClr val="1E4E79"/>
              </a:buClr>
              <a:buSzPts val="2800"/>
              <a:buChar char="•"/>
            </a:pPr>
            <a:r>
              <a:rPr lang="en-US"/>
              <a:t>A new version of SIRTFI has been produced in 2022, to enhance the benefical outcome of the adoption of the whole Entity Category</a:t>
            </a:r>
            <a:endParaRPr/>
          </a:p>
          <a:p>
            <a:pPr marL="457200" lvl="0" indent="-406400" algn="l" rtl="0">
              <a:lnSpc>
                <a:spcPct val="90000"/>
              </a:lnSpc>
              <a:spcBef>
                <a:spcPts val="1000"/>
              </a:spcBef>
              <a:spcAft>
                <a:spcPts val="0"/>
              </a:spcAft>
              <a:buClr>
                <a:srgbClr val="1E4E79"/>
              </a:buClr>
              <a:buSzPts val="2800"/>
              <a:buChar char="•"/>
            </a:pPr>
            <a:r>
              <a:rPr lang="en-US"/>
              <a:t>Among others, the main difference is in incident response procedures:</a:t>
            </a:r>
            <a:br>
              <a:rPr lang="en-US"/>
            </a:br>
            <a:r>
              <a:rPr lang="en-US" b="1"/>
              <a:t>the obligation to notify entities involved</a:t>
            </a:r>
            <a:br>
              <a:rPr lang="en-US"/>
            </a:br>
            <a:br>
              <a:rPr lang="en-US"/>
            </a:br>
            <a:r>
              <a:rPr lang="en-US" u="sng">
                <a:solidFill>
                  <a:schemeClr val="hlink"/>
                </a:solidFill>
                <a:hlinkClick r:id="rId3"/>
              </a:rPr>
              <a:t>https://refeds.org/wp-content/uploads/2022/08/Sirtfi-v2.pdf</a:t>
            </a:r>
            <a:r>
              <a:rPr lang="en-US"/>
              <a:t> </a:t>
            </a:r>
            <a:endParaRPr/>
          </a:p>
        </p:txBody>
      </p:sp>
      <p:sp>
        <p:nvSpPr>
          <p:cNvPr id="991" name="Google Shape;991;p71"/>
          <p:cNvSpPr txBox="1">
            <a:spLocks noGrp="1"/>
          </p:cNvSpPr>
          <p:nvPr>
            <p:ph type="title"/>
          </p:nvPr>
        </p:nvSpPr>
        <p:spPr>
          <a:xfrm>
            <a:off x="998895" y="705164"/>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a:t>SIRTFI </a:t>
            </a:r>
            <a:r>
              <a:rPr lang="en-US">
                <a:solidFill>
                  <a:srgbClr val="FF0000"/>
                </a:solidFill>
              </a:rPr>
              <a:t>v2.0</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6"/>
          <p:cNvSpPr/>
          <p:nvPr/>
        </p:nvSpPr>
        <p:spPr>
          <a:xfrm>
            <a:off x="391125" y="1298400"/>
            <a:ext cx="11103000" cy="3000000"/>
          </a:xfrm>
          <a:prstGeom prst="rect">
            <a:avLst/>
          </a:prstGeom>
          <a:noFill/>
          <a:ln>
            <a:noFill/>
          </a:ln>
        </p:spPr>
        <p:txBody>
          <a:bodyPr spcFirstLastPara="1" wrap="square" lIns="91425" tIns="91425" rIns="91425" bIns="91425" anchor="t" anchorCtr="0">
            <a:noAutofit/>
          </a:bodyPr>
          <a:lstStyle/>
          <a:p>
            <a:pPr marL="457200" marR="0" lvl="0" indent="0" algn="l" rtl="0">
              <a:lnSpc>
                <a:spcPct val="90000"/>
              </a:lnSpc>
              <a:spcBef>
                <a:spcPts val="750"/>
              </a:spcBef>
              <a:spcAft>
                <a:spcPts val="0"/>
              </a:spcAft>
              <a:buClr>
                <a:srgbClr val="000000"/>
              </a:buClr>
              <a:buSzPts val="3000"/>
              <a:buFont typeface="Arial"/>
              <a:buNone/>
            </a:pPr>
            <a:r>
              <a:rPr lang="en-US" sz="3000" b="1" i="0" u="none" strike="noStrike" cap="none">
                <a:solidFill>
                  <a:srgbClr val="004360"/>
                </a:solidFill>
                <a:latin typeface="Calibri"/>
                <a:ea typeface="Calibri"/>
                <a:cs typeface="Calibri"/>
                <a:sym typeface="Calibri"/>
              </a:rPr>
              <a:t>A federation agrees with its members to: </a:t>
            </a:r>
            <a:endParaRPr sz="3000" b="1" i="0" u="none" strike="noStrike" cap="none">
              <a:solidFill>
                <a:srgbClr val="004360"/>
              </a:solidFill>
              <a:latin typeface="Calibri"/>
              <a:ea typeface="Calibri"/>
              <a:cs typeface="Calibri"/>
              <a:sym typeface="Calibri"/>
            </a:endParaRPr>
          </a:p>
          <a:p>
            <a:pPr marL="457200" marR="0" lvl="0" indent="0" algn="l" rtl="0">
              <a:lnSpc>
                <a:spcPct val="90000"/>
              </a:lnSpc>
              <a:spcBef>
                <a:spcPts val="750"/>
              </a:spcBef>
              <a:spcAft>
                <a:spcPts val="0"/>
              </a:spcAft>
              <a:buClr>
                <a:srgbClr val="000000"/>
              </a:buClr>
              <a:buSzPts val="3000"/>
              <a:buFont typeface="Arial"/>
              <a:buNone/>
            </a:pPr>
            <a:endParaRPr sz="3000" b="1" i="0" u="none" strike="noStrike" cap="none">
              <a:solidFill>
                <a:srgbClr val="004360"/>
              </a:solidFill>
              <a:latin typeface="Calibri"/>
              <a:ea typeface="Calibri"/>
              <a:cs typeface="Calibri"/>
              <a:sym typeface="Calibri"/>
            </a:endParaRPr>
          </a:p>
          <a:p>
            <a:pPr marL="457200" marR="0" lvl="0" indent="-419100" algn="l" rtl="0">
              <a:lnSpc>
                <a:spcPct val="150000"/>
              </a:lnSpc>
              <a:spcBef>
                <a:spcPts val="750"/>
              </a:spcBef>
              <a:spcAft>
                <a:spcPts val="0"/>
              </a:spcAft>
              <a:buClr>
                <a:srgbClr val="004360"/>
              </a:buClr>
              <a:buSzPts val="3000"/>
              <a:buFont typeface="Calibri"/>
              <a:buAutoNum type="arabicPeriod"/>
            </a:pPr>
            <a:r>
              <a:rPr lang="en-US" sz="3000" b="1" i="0" u="none" strike="noStrike" cap="none">
                <a:solidFill>
                  <a:srgbClr val="004360"/>
                </a:solidFill>
                <a:latin typeface="Calibri"/>
                <a:ea typeface="Calibri"/>
                <a:cs typeface="Calibri"/>
                <a:sym typeface="Calibri"/>
              </a:rPr>
              <a:t>Introduce </a:t>
            </a:r>
            <a:r>
              <a:rPr lang="en-US" sz="3000" b="0" i="0" u="none" strike="noStrike" cap="none">
                <a:solidFill>
                  <a:srgbClr val="004360"/>
                </a:solidFill>
                <a:latin typeface="Calibri"/>
                <a:ea typeface="Calibri"/>
                <a:cs typeface="Calibri"/>
                <a:sym typeface="Calibri"/>
              </a:rPr>
              <a:t>one or more Entity Category for its federated IdP and SP </a:t>
            </a:r>
            <a:endParaRPr sz="3000" b="0" i="0" u="none" strike="noStrike" cap="none">
              <a:solidFill>
                <a:srgbClr val="004360"/>
              </a:solidFill>
              <a:latin typeface="Calibri"/>
              <a:ea typeface="Calibri"/>
              <a:cs typeface="Calibri"/>
              <a:sym typeface="Calibri"/>
            </a:endParaRPr>
          </a:p>
          <a:p>
            <a:pPr marL="457200" marR="0" lvl="0" indent="-419100" algn="l" rtl="0">
              <a:lnSpc>
                <a:spcPct val="150000"/>
              </a:lnSpc>
              <a:spcBef>
                <a:spcPts val="0"/>
              </a:spcBef>
              <a:spcAft>
                <a:spcPts val="0"/>
              </a:spcAft>
              <a:buClr>
                <a:srgbClr val="004360"/>
              </a:buClr>
              <a:buSzPts val="3000"/>
              <a:buFont typeface="Calibri"/>
              <a:buAutoNum type="arabicPeriod"/>
            </a:pPr>
            <a:r>
              <a:rPr lang="en-US" sz="3000" b="1" i="0" u="none" strike="noStrike" cap="none">
                <a:solidFill>
                  <a:srgbClr val="004360"/>
                </a:solidFill>
                <a:latin typeface="Calibri"/>
                <a:ea typeface="Calibri"/>
                <a:cs typeface="Calibri"/>
                <a:sym typeface="Calibri"/>
              </a:rPr>
              <a:t>Define a set of criteria </a:t>
            </a:r>
            <a:r>
              <a:rPr lang="en-US" sz="3000" b="0" i="0" u="none" strike="noStrike" cap="none">
                <a:solidFill>
                  <a:srgbClr val="004360"/>
                </a:solidFill>
                <a:latin typeface="Calibri"/>
                <a:ea typeface="Calibri"/>
                <a:cs typeface="Calibri"/>
                <a:sym typeface="Calibri"/>
              </a:rPr>
              <a:t>to belong to the category</a:t>
            </a:r>
            <a:endParaRPr sz="3000" b="0" i="0" u="none" strike="noStrike" cap="none">
              <a:solidFill>
                <a:srgbClr val="004360"/>
              </a:solidFill>
              <a:latin typeface="Calibri"/>
              <a:ea typeface="Calibri"/>
              <a:cs typeface="Calibri"/>
              <a:sym typeface="Calibri"/>
            </a:endParaRPr>
          </a:p>
          <a:p>
            <a:pPr marL="457200" marR="0" lvl="0" indent="-419100" algn="l" rtl="0">
              <a:lnSpc>
                <a:spcPct val="150000"/>
              </a:lnSpc>
              <a:spcBef>
                <a:spcPts val="0"/>
              </a:spcBef>
              <a:spcAft>
                <a:spcPts val="0"/>
              </a:spcAft>
              <a:buClr>
                <a:srgbClr val="004360"/>
              </a:buClr>
              <a:buSzPts val="3000"/>
              <a:buFont typeface="Calibri"/>
              <a:buAutoNum type="arabicPeriod"/>
            </a:pPr>
            <a:r>
              <a:rPr lang="en-US" sz="3000" b="1" i="0" u="none" strike="noStrike" cap="none">
                <a:solidFill>
                  <a:srgbClr val="004360"/>
                </a:solidFill>
                <a:latin typeface="Calibri"/>
                <a:ea typeface="Calibri"/>
                <a:cs typeface="Calibri"/>
                <a:sym typeface="Calibri"/>
              </a:rPr>
              <a:t>Establish procedures</a:t>
            </a:r>
            <a:r>
              <a:rPr lang="en-US" sz="3000" b="0" i="0" u="none" strike="noStrike" cap="none">
                <a:solidFill>
                  <a:srgbClr val="004360"/>
                </a:solidFill>
                <a:latin typeface="Calibri"/>
                <a:ea typeface="Calibri"/>
                <a:cs typeface="Calibri"/>
                <a:sym typeface="Calibri"/>
              </a:rPr>
              <a:t>, both for SPs and IdPs, to be a member</a:t>
            </a:r>
            <a:endParaRPr sz="3000" b="0" i="0" u="none" strike="noStrike" cap="none">
              <a:solidFill>
                <a:srgbClr val="004360"/>
              </a:solidFill>
              <a:latin typeface="Calibri"/>
              <a:ea typeface="Calibri"/>
              <a:cs typeface="Calibri"/>
              <a:sym typeface="Calibri"/>
            </a:endParaRPr>
          </a:p>
          <a:p>
            <a:pPr marL="457200" marR="0" lvl="0" indent="-419100" algn="l" rtl="0">
              <a:lnSpc>
                <a:spcPct val="150000"/>
              </a:lnSpc>
              <a:spcBef>
                <a:spcPts val="0"/>
              </a:spcBef>
              <a:spcAft>
                <a:spcPts val="0"/>
              </a:spcAft>
              <a:buClr>
                <a:srgbClr val="004360"/>
              </a:buClr>
              <a:buSzPts val="3000"/>
              <a:buFont typeface="Calibri"/>
              <a:buAutoNum type="arabicPeriod"/>
            </a:pPr>
            <a:r>
              <a:rPr lang="en-US" sz="3000" b="1" i="0" u="none" strike="noStrike" cap="none">
                <a:solidFill>
                  <a:srgbClr val="004360"/>
                </a:solidFill>
                <a:latin typeface="Calibri"/>
                <a:ea typeface="Calibri"/>
                <a:cs typeface="Calibri"/>
                <a:sym typeface="Calibri"/>
              </a:rPr>
              <a:t>Membership </a:t>
            </a:r>
            <a:r>
              <a:rPr lang="en-US" sz="3000" b="0" i="0" u="none" strike="noStrike" cap="none">
                <a:solidFill>
                  <a:srgbClr val="004360"/>
                </a:solidFill>
                <a:latin typeface="Calibri"/>
                <a:ea typeface="Calibri"/>
                <a:cs typeface="Calibri"/>
                <a:sym typeface="Calibri"/>
              </a:rPr>
              <a:t>to a category is reported </a:t>
            </a:r>
            <a:r>
              <a:rPr lang="en-US" sz="3000" b="1" i="0" u="none" strike="noStrike" cap="none">
                <a:solidFill>
                  <a:srgbClr val="C00000"/>
                </a:solidFill>
                <a:latin typeface="Calibri"/>
                <a:ea typeface="Calibri"/>
                <a:cs typeface="Calibri"/>
                <a:sym typeface="Calibri"/>
              </a:rPr>
              <a:t>in the entity metadata</a:t>
            </a:r>
            <a:endParaRPr sz="3000" b="1" i="0" u="none" strike="noStrike" cap="none">
              <a:solidFill>
                <a:srgbClr val="C00000"/>
              </a:solidFill>
              <a:latin typeface="Calibri"/>
              <a:ea typeface="Calibri"/>
              <a:cs typeface="Calibri"/>
              <a:sym typeface="Calibri"/>
            </a:endParaRPr>
          </a:p>
        </p:txBody>
      </p:sp>
      <p:sp>
        <p:nvSpPr>
          <p:cNvPr id="476" name="Google Shape;476;p6"/>
          <p:cNvSpPr/>
          <p:nvPr/>
        </p:nvSpPr>
        <p:spPr>
          <a:xfrm>
            <a:off x="349575" y="0"/>
            <a:ext cx="11186100" cy="12984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3200"/>
              <a:buFont typeface="Arial"/>
              <a:buNone/>
            </a:pPr>
            <a:endParaRPr sz="3200" b="1" i="0" u="none" strike="noStrike" cap="none" dirty="0">
              <a:solidFill>
                <a:srgbClr val="065081"/>
              </a:solidFill>
              <a:latin typeface="Calibri"/>
              <a:ea typeface="Calibri"/>
              <a:cs typeface="Calibri"/>
              <a:sym typeface="Calibri"/>
            </a:endParaRPr>
          </a:p>
          <a:p>
            <a:pPr marL="0" marR="0" lvl="0" indent="0" algn="l" rtl="0">
              <a:lnSpc>
                <a:spcPct val="90000"/>
              </a:lnSpc>
              <a:spcBef>
                <a:spcPts val="0"/>
              </a:spcBef>
              <a:spcAft>
                <a:spcPts val="0"/>
              </a:spcAft>
              <a:buClr>
                <a:srgbClr val="000000"/>
              </a:buClr>
              <a:buSzPts val="3200"/>
              <a:buFont typeface="Arial"/>
              <a:buNone/>
            </a:pPr>
            <a:r>
              <a:rPr lang="en-US" sz="3200" b="1" i="0" u="none" strike="noStrike" cap="none" dirty="0">
                <a:solidFill>
                  <a:srgbClr val="C00000"/>
                </a:solidFill>
                <a:latin typeface="Calibri"/>
                <a:ea typeface="Calibri"/>
                <a:cs typeface="Calibri"/>
                <a:sym typeface="Calibri"/>
              </a:rPr>
              <a:t>  How to introduce Entity Categories in practice</a:t>
            </a:r>
            <a:endParaRPr sz="3200" b="1" i="0" u="none" strike="noStrike" cap="none" dirty="0">
              <a:solidFill>
                <a:srgbClr val="C00000"/>
              </a:solidFill>
              <a:latin typeface="Calibri"/>
              <a:ea typeface="Calibri"/>
              <a:cs typeface="Calibri"/>
              <a:sym typeface="Calibri"/>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p72"/>
          <p:cNvSpPr txBox="1">
            <a:spLocks noGrp="1"/>
          </p:cNvSpPr>
          <p:nvPr>
            <p:ph type="title"/>
          </p:nvPr>
        </p:nvSpPr>
        <p:spPr>
          <a:xfrm>
            <a:off x="174615" y="119009"/>
            <a:ext cx="9894722" cy="430908"/>
          </a:xfrm>
          <a:prstGeom prst="rect">
            <a:avLst/>
          </a:prstGeom>
          <a:noFill/>
          <a:ln>
            <a:noFill/>
          </a:ln>
        </p:spPr>
        <p:txBody>
          <a:bodyPr spcFirstLastPara="1" wrap="square" lIns="91400" tIns="45675" rIns="91400" bIns="45675" anchor="ctr" anchorCtr="0">
            <a:noAutofit/>
          </a:bodyPr>
          <a:lstStyle/>
          <a:p>
            <a:pPr marL="0" marR="0" lvl="0" indent="0" algn="l" rtl="0">
              <a:lnSpc>
                <a:spcPct val="90000"/>
              </a:lnSpc>
              <a:spcBef>
                <a:spcPts val="0"/>
              </a:spcBef>
              <a:spcAft>
                <a:spcPts val="0"/>
              </a:spcAft>
              <a:buClr>
                <a:srgbClr val="065081"/>
              </a:buClr>
              <a:buSzPts val="3200"/>
              <a:buFont typeface="Calibri"/>
              <a:buNone/>
            </a:pPr>
            <a:r>
              <a:rPr lang="en-US" sz="3200" b="1" i="0" u="none" strike="noStrike" cap="none" dirty="0">
                <a:solidFill>
                  <a:schemeClr val="bg1"/>
                </a:solidFill>
                <a:latin typeface="Calibri"/>
                <a:ea typeface="Calibri"/>
                <a:cs typeface="Calibri"/>
                <a:sym typeface="Calibri"/>
              </a:rPr>
              <a:t>Find out more about SIRTIFI  </a:t>
            </a:r>
            <a:endParaRPr sz="3200" b="1" i="0" u="none" strike="noStrike" cap="none" dirty="0">
              <a:solidFill>
                <a:schemeClr val="bg1"/>
              </a:solidFill>
              <a:latin typeface="Calibri"/>
              <a:ea typeface="Calibri"/>
              <a:cs typeface="Calibri"/>
              <a:sym typeface="Calibri"/>
            </a:endParaRPr>
          </a:p>
        </p:txBody>
      </p:sp>
      <p:pic>
        <p:nvPicPr>
          <p:cNvPr id="997" name="Google Shape;997;p72"/>
          <p:cNvPicPr preferRelativeResize="0"/>
          <p:nvPr/>
        </p:nvPicPr>
        <p:blipFill rotWithShape="1">
          <a:blip r:embed="rId3">
            <a:alphaModFix/>
          </a:blip>
          <a:srcRect/>
          <a:stretch/>
        </p:blipFill>
        <p:spPr>
          <a:xfrm>
            <a:off x="983432" y="895230"/>
            <a:ext cx="9721080" cy="5840012"/>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73"/>
          <p:cNvSpPr txBox="1">
            <a:spLocks noGrp="1"/>
          </p:cNvSpPr>
          <p:nvPr>
            <p:ph type="body" idx="1"/>
          </p:nvPr>
        </p:nvSpPr>
        <p:spPr>
          <a:xfrm>
            <a:off x="263352" y="1067621"/>
            <a:ext cx="11189027" cy="5457723"/>
          </a:xfrm>
          <a:prstGeom prst="rect">
            <a:avLst/>
          </a:prstGeom>
          <a:noFill/>
          <a:ln>
            <a:noFill/>
          </a:ln>
        </p:spPr>
        <p:txBody>
          <a:bodyPr spcFirstLastPara="1" wrap="square" lIns="91425" tIns="45700" rIns="91425" bIns="45700" anchor="t" anchorCtr="0">
            <a:noAutofit/>
          </a:bodyPr>
          <a:lstStyle/>
          <a:p>
            <a:pPr marL="50800" lvl="0" indent="0" algn="l" rtl="0">
              <a:lnSpc>
                <a:spcPct val="90000"/>
              </a:lnSpc>
              <a:spcBef>
                <a:spcPts val="600"/>
              </a:spcBef>
              <a:spcAft>
                <a:spcPts val="0"/>
              </a:spcAft>
              <a:buSzPts val="2800"/>
              <a:buNone/>
            </a:pPr>
            <a:r>
              <a:rPr lang="en-US" sz="1800" b="1" i="0" u="none" strike="noStrike">
                <a:solidFill>
                  <a:srgbClr val="2F5496"/>
                </a:solidFill>
                <a:latin typeface="Arial"/>
                <a:ea typeface="Arial"/>
                <a:cs typeface="Arial"/>
                <a:sym typeface="Arial"/>
              </a:rPr>
              <a:t>Operational Security [OS]</a:t>
            </a:r>
            <a:br>
              <a:rPr lang="en-US" sz="1800" b="1" i="0" u="none" strike="noStrike">
                <a:solidFill>
                  <a:srgbClr val="2F5496"/>
                </a:solidFill>
                <a:latin typeface="Arial"/>
                <a:ea typeface="Arial"/>
                <a:cs typeface="Arial"/>
                <a:sym typeface="Arial"/>
              </a:rPr>
            </a:br>
            <a:br>
              <a:rPr lang="en-US" b="1">
                <a:solidFill>
                  <a:srgbClr val="2F5496"/>
                </a:solidFill>
              </a:rPr>
            </a:br>
            <a:r>
              <a:rPr lang="en-US" sz="1800" b="0" i="0" u="none" strike="noStrike">
                <a:solidFill>
                  <a:srgbClr val="2F5496"/>
                </a:solidFill>
                <a:latin typeface="Arial"/>
                <a:ea typeface="Arial"/>
                <a:cs typeface="Arial"/>
                <a:sym typeface="Arial"/>
              </a:rPr>
              <a:t>Managing access to information resources, maintaining their availability and integrity, and maintaining confidentiality of sensitive information is the goal of operational security</a:t>
            </a:r>
            <a:br>
              <a:rPr lang="en-US" sz="1800" b="0" i="0" u="none" strike="noStrike">
                <a:solidFill>
                  <a:srgbClr val="2F5496"/>
                </a:solidFill>
                <a:latin typeface="Arial"/>
                <a:ea typeface="Arial"/>
                <a:cs typeface="Arial"/>
                <a:sym typeface="Arial"/>
              </a:rPr>
            </a:br>
            <a:endParaRPr>
              <a:solidFill>
                <a:srgbClr val="2F5496"/>
              </a:solidFill>
            </a:endParaRPr>
          </a:p>
          <a:p>
            <a:pPr marL="457200" lvl="0" indent="-406400" algn="l" rtl="0">
              <a:lnSpc>
                <a:spcPct val="90000"/>
              </a:lnSpc>
              <a:spcBef>
                <a:spcPts val="600"/>
              </a:spcBef>
              <a:spcAft>
                <a:spcPts val="0"/>
              </a:spcAft>
              <a:buSzPts val="2800"/>
              <a:buChar char="•"/>
            </a:pPr>
            <a:r>
              <a:rPr lang="en-US" sz="1800" b="0" i="0" u="none" strike="noStrike">
                <a:solidFill>
                  <a:srgbClr val="2F5496"/>
                </a:solidFill>
                <a:latin typeface="Arial"/>
                <a:ea typeface="Arial"/>
                <a:cs typeface="Arial"/>
                <a:sym typeface="Arial"/>
              </a:rPr>
              <a:t>[OS1] </a:t>
            </a:r>
            <a:r>
              <a:rPr lang="en-US" sz="1800" b="1" i="0" u="none" strike="noStrike">
                <a:solidFill>
                  <a:srgbClr val="2F5496"/>
                </a:solidFill>
                <a:latin typeface="Arial"/>
                <a:ea typeface="Arial"/>
                <a:cs typeface="Arial"/>
                <a:sym typeface="Arial"/>
              </a:rPr>
              <a:t>Security patches </a:t>
            </a:r>
            <a:r>
              <a:rPr lang="en-US" sz="1800" b="0" i="0" u="none" strike="noStrike">
                <a:solidFill>
                  <a:srgbClr val="2F5496"/>
                </a:solidFill>
                <a:latin typeface="Arial"/>
                <a:ea typeface="Arial"/>
                <a:cs typeface="Arial"/>
                <a:sym typeface="Arial"/>
              </a:rPr>
              <a:t>in operating system and application software are </a:t>
            </a:r>
            <a:r>
              <a:rPr lang="en-US" sz="1800" b="1" i="0" u="none" strike="noStrike">
                <a:solidFill>
                  <a:srgbClr val="2F5496"/>
                </a:solidFill>
                <a:latin typeface="Arial"/>
                <a:ea typeface="Arial"/>
                <a:cs typeface="Arial"/>
                <a:sym typeface="Arial"/>
              </a:rPr>
              <a:t>applied in a timely manner</a:t>
            </a:r>
            <a:r>
              <a:rPr lang="en-US" sz="1800" b="0" i="0" u="none" strike="noStrike">
                <a:solidFill>
                  <a:srgbClr val="2F5496"/>
                </a:solidFill>
                <a:latin typeface="Arial"/>
                <a:ea typeface="Arial"/>
                <a:cs typeface="Arial"/>
                <a:sym typeface="Arial"/>
              </a:rPr>
              <a:t>.</a:t>
            </a:r>
            <a:br>
              <a:rPr lang="en-US" sz="1800" b="0" i="0" u="none" strike="noStrike">
                <a:solidFill>
                  <a:srgbClr val="2F5496"/>
                </a:solidFill>
                <a:latin typeface="Arial"/>
                <a:ea typeface="Arial"/>
                <a:cs typeface="Arial"/>
                <a:sym typeface="Arial"/>
              </a:rPr>
            </a:br>
            <a:endParaRPr sz="1800" b="0" i="1" u="none" strike="noStrike">
              <a:solidFill>
                <a:srgbClr val="2F5496"/>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[OS2] A process is used to </a:t>
            </a:r>
            <a:r>
              <a:rPr lang="en-US" sz="1800" b="1" i="0" u="none" strike="noStrike">
                <a:solidFill>
                  <a:srgbClr val="2F5496"/>
                </a:solidFill>
                <a:latin typeface="Arial"/>
                <a:ea typeface="Arial"/>
                <a:cs typeface="Arial"/>
                <a:sym typeface="Arial"/>
              </a:rPr>
              <a:t>manage vulnerabilities </a:t>
            </a:r>
            <a:r>
              <a:rPr lang="en-US" sz="1800" b="0" i="0" u="none" strike="noStrike">
                <a:solidFill>
                  <a:srgbClr val="2F5496"/>
                </a:solidFill>
                <a:latin typeface="Arial"/>
                <a:ea typeface="Arial"/>
                <a:cs typeface="Arial"/>
                <a:sym typeface="Arial"/>
              </a:rPr>
              <a:t>in software operated by the organisation. </a:t>
            </a:r>
            <a:br>
              <a:rPr lang="en-US" sz="1800" b="0" i="0" u="none" strike="noStrike">
                <a:solidFill>
                  <a:srgbClr val="2F5496"/>
                </a:solidFill>
                <a:latin typeface="Arial"/>
                <a:ea typeface="Arial"/>
                <a:cs typeface="Arial"/>
                <a:sym typeface="Arial"/>
              </a:rPr>
            </a:br>
            <a:endParaRPr sz="1800" b="0" i="1" u="none" strike="noStrike">
              <a:solidFill>
                <a:srgbClr val="2F5496"/>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[OS3] Means are implemented to </a:t>
            </a:r>
            <a:r>
              <a:rPr lang="en-US" sz="1800" b="1" i="0" u="none" strike="noStrike">
                <a:solidFill>
                  <a:srgbClr val="2F5496"/>
                </a:solidFill>
                <a:latin typeface="Arial"/>
                <a:ea typeface="Arial"/>
                <a:cs typeface="Arial"/>
                <a:sym typeface="Arial"/>
              </a:rPr>
              <a:t>detect and act on possible intrusions </a:t>
            </a:r>
            <a:r>
              <a:rPr lang="en-US" sz="1800" b="0" i="0" u="none" strike="noStrike">
                <a:solidFill>
                  <a:srgbClr val="2F5496"/>
                </a:solidFill>
                <a:latin typeface="Arial"/>
                <a:ea typeface="Arial"/>
                <a:cs typeface="Arial"/>
                <a:sym typeface="Arial"/>
              </a:rPr>
              <a:t>using threat intelligence information in a timely manner.</a:t>
            </a:r>
            <a:br>
              <a:rPr lang="en-US" sz="1800" b="0" i="0" u="none" strike="noStrike">
                <a:solidFill>
                  <a:srgbClr val="2F5496"/>
                </a:solidFill>
                <a:latin typeface="Arial"/>
                <a:ea typeface="Arial"/>
                <a:cs typeface="Arial"/>
                <a:sym typeface="Arial"/>
              </a:rPr>
            </a:br>
            <a:endParaRPr sz="1800" b="0" i="1" u="none" strike="noStrike">
              <a:solidFill>
                <a:srgbClr val="2F5496"/>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[OS4] A </a:t>
            </a:r>
            <a:r>
              <a:rPr lang="en-US" sz="1800" b="1" i="0" u="none" strike="noStrike">
                <a:solidFill>
                  <a:srgbClr val="2F5496"/>
                </a:solidFill>
                <a:latin typeface="Arial"/>
                <a:ea typeface="Arial"/>
                <a:cs typeface="Arial"/>
                <a:sym typeface="Arial"/>
              </a:rPr>
              <a:t>user’s access rights can be suspended, modified or terminated in a timely manner.</a:t>
            </a:r>
            <a:br>
              <a:rPr lang="en-US" sz="1800" b="1" i="0" u="none" strike="noStrike">
                <a:solidFill>
                  <a:srgbClr val="2F5496"/>
                </a:solidFill>
                <a:latin typeface="Arial"/>
                <a:ea typeface="Arial"/>
                <a:cs typeface="Arial"/>
                <a:sym typeface="Arial"/>
              </a:rPr>
            </a:br>
            <a:endParaRPr sz="1800" b="1" i="1" u="none" strike="noStrike">
              <a:solidFill>
                <a:srgbClr val="2F5496"/>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[OS5] </a:t>
            </a:r>
            <a:r>
              <a:rPr lang="en-US" sz="1800" b="1" i="0" u="none" strike="noStrike">
                <a:solidFill>
                  <a:srgbClr val="2F5496"/>
                </a:solidFill>
                <a:latin typeface="Arial"/>
                <a:ea typeface="Arial"/>
                <a:cs typeface="Arial"/>
                <a:sym typeface="Arial"/>
              </a:rPr>
              <a:t>Users and Service Owners </a:t>
            </a:r>
            <a:r>
              <a:rPr lang="en-US" sz="1800" b="0" i="0" u="none" strike="noStrike">
                <a:solidFill>
                  <a:srgbClr val="2F5496"/>
                </a:solidFill>
                <a:latin typeface="Arial"/>
                <a:ea typeface="Arial"/>
                <a:cs typeface="Arial"/>
                <a:sym typeface="Arial"/>
              </a:rPr>
              <a:t>(as defined by ITIL [ITIL]) within the organisation </a:t>
            </a:r>
            <a:r>
              <a:rPr lang="en-US" sz="1800" b="1" i="0" u="none" strike="noStrike">
                <a:solidFill>
                  <a:srgbClr val="2F5496"/>
                </a:solidFill>
                <a:latin typeface="Arial"/>
                <a:ea typeface="Arial"/>
                <a:cs typeface="Arial"/>
                <a:sym typeface="Arial"/>
              </a:rPr>
              <a:t>can be contact</a:t>
            </a:r>
            <a:r>
              <a:rPr lang="en-US" sz="1800" b="1" i="0" u="none" strike="noStrike">
                <a:solidFill>
                  <a:schemeClr val="lt1"/>
                </a:solidFill>
                <a:latin typeface="Arial"/>
                <a:ea typeface="Arial"/>
                <a:cs typeface="Arial"/>
                <a:sym typeface="Arial"/>
              </a:rPr>
              <a:t>ed</a:t>
            </a:r>
            <a:r>
              <a:rPr lang="en-US" sz="1800" b="0" i="0" u="none" strike="noStrike">
                <a:solidFill>
                  <a:srgbClr val="2F5496"/>
                </a:solidFill>
                <a:latin typeface="Arial"/>
                <a:ea typeface="Arial"/>
                <a:cs typeface="Arial"/>
                <a:sym typeface="Arial"/>
              </a:rPr>
              <a:t>. </a:t>
            </a:r>
            <a:br>
              <a:rPr lang="en-US" sz="1800" b="0" i="0" u="none" strike="noStrike">
                <a:solidFill>
                  <a:srgbClr val="2F5496"/>
                </a:solidFill>
                <a:latin typeface="Arial"/>
                <a:ea typeface="Arial"/>
                <a:cs typeface="Arial"/>
                <a:sym typeface="Arial"/>
              </a:rPr>
            </a:br>
            <a:endParaRPr sz="1800" b="0" i="1" u="none" strike="noStrike">
              <a:solidFill>
                <a:srgbClr val="2F5496"/>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[OS6] A security incident response capability exists within the organisation with sufficient authority t</a:t>
            </a:r>
            <a:r>
              <a:rPr lang="en-US" sz="1800" b="0" i="0" u="none" strike="noStrike">
                <a:solidFill>
                  <a:schemeClr val="lt1"/>
                </a:solidFill>
                <a:latin typeface="Arial"/>
                <a:ea typeface="Arial"/>
                <a:cs typeface="Arial"/>
                <a:sym typeface="Arial"/>
              </a:rPr>
              <a:t>o </a:t>
            </a:r>
            <a:r>
              <a:rPr lang="en-US" sz="1800" b="1" i="0" u="none" strike="noStrike">
                <a:solidFill>
                  <a:srgbClr val="2F5496"/>
                </a:solidFill>
                <a:latin typeface="Arial"/>
                <a:ea typeface="Arial"/>
                <a:cs typeface="Arial"/>
                <a:sym typeface="Arial"/>
              </a:rPr>
              <a:t>mitigate, contain the spread of, and remediate the effects of a security incident.</a:t>
            </a:r>
            <a:endParaRPr sz="1800" b="1" i="1" u="none" strike="noStrike">
              <a:solidFill>
                <a:srgbClr val="2F5496"/>
              </a:solidFill>
              <a:latin typeface="Arial"/>
              <a:ea typeface="Arial"/>
              <a:cs typeface="Arial"/>
              <a:sym typeface="Arial"/>
            </a:endParaRPr>
          </a:p>
          <a:p>
            <a:pPr marL="457200" lvl="0" indent="-228600" algn="l" rtl="0">
              <a:lnSpc>
                <a:spcPct val="90000"/>
              </a:lnSpc>
              <a:spcBef>
                <a:spcPts val="1000"/>
              </a:spcBef>
              <a:spcAft>
                <a:spcPts val="0"/>
              </a:spcAft>
              <a:buClr>
                <a:srgbClr val="1E4E79"/>
              </a:buClr>
              <a:buSzPts val="2800"/>
              <a:buNone/>
            </a:pPr>
            <a:endParaRPr>
              <a:solidFill>
                <a:srgbClr val="2F5496"/>
              </a:solidFill>
            </a:endParaRPr>
          </a:p>
        </p:txBody>
      </p:sp>
      <p:sp>
        <p:nvSpPr>
          <p:cNvPr id="1003" name="Google Shape;1003;p73"/>
          <p:cNvSpPr txBox="1">
            <a:spLocks noGrp="1"/>
          </p:cNvSpPr>
          <p:nvPr>
            <p:ph type="title"/>
          </p:nvPr>
        </p:nvSpPr>
        <p:spPr>
          <a:xfrm>
            <a:off x="263352" y="48877"/>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dirty="0">
                <a:solidFill>
                  <a:schemeClr val="bg1"/>
                </a:solidFill>
              </a:rPr>
              <a:t>Operational Security in </a:t>
            </a:r>
            <a:r>
              <a:rPr lang="en-US" dirty="0">
                <a:solidFill>
                  <a:srgbClr val="FF0000"/>
                </a:solidFill>
              </a:rPr>
              <a:t>SIRTFIv2 </a:t>
            </a:r>
            <a:endParaRPr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007"/>
        <p:cNvGrpSpPr/>
        <p:nvPr/>
      </p:nvGrpSpPr>
      <p:grpSpPr>
        <a:xfrm>
          <a:off x="0" y="0"/>
          <a:ext cx="0" cy="0"/>
          <a:chOff x="0" y="0"/>
          <a:chExt cx="0" cy="0"/>
        </a:xfrm>
      </p:grpSpPr>
      <p:sp>
        <p:nvSpPr>
          <p:cNvPr id="1008" name="Google Shape;1008;p74"/>
          <p:cNvSpPr txBox="1">
            <a:spLocks noGrp="1"/>
          </p:cNvSpPr>
          <p:nvPr>
            <p:ph type="body" idx="1"/>
          </p:nvPr>
        </p:nvSpPr>
        <p:spPr>
          <a:xfrm>
            <a:off x="479376" y="1196752"/>
            <a:ext cx="10657184" cy="5400600"/>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[IR1] </a:t>
            </a:r>
            <a:r>
              <a:rPr lang="en-US" sz="1800" b="1" i="0" u="none" strike="noStrike">
                <a:solidFill>
                  <a:srgbClr val="2F5496"/>
                </a:solidFill>
                <a:latin typeface="Arial"/>
                <a:ea typeface="Arial"/>
                <a:cs typeface="Arial"/>
                <a:sym typeface="Arial"/>
              </a:rPr>
              <a:t>Provide security incident response contact information </a:t>
            </a:r>
            <a:r>
              <a:rPr lang="en-US" sz="1800" b="0" i="0" u="none" strike="noStrike">
                <a:solidFill>
                  <a:srgbClr val="2F5496"/>
                </a:solidFill>
                <a:latin typeface="Arial"/>
                <a:ea typeface="Arial"/>
                <a:cs typeface="Arial"/>
                <a:sym typeface="Arial"/>
              </a:rPr>
              <a:t>as may be requested by any federation to which your organisation belongs.</a:t>
            </a:r>
            <a:br>
              <a:rPr lang="en-US" sz="1800" b="0" i="0" u="none" strike="noStrike">
                <a:solidFill>
                  <a:srgbClr val="2F5496"/>
                </a:solidFill>
                <a:latin typeface="Arial"/>
                <a:ea typeface="Arial"/>
                <a:cs typeface="Arial"/>
                <a:sym typeface="Arial"/>
              </a:rPr>
            </a:br>
            <a:endParaRPr sz="1800" b="0" i="0" u="none" strike="noStrike">
              <a:solidFill>
                <a:srgbClr val="2F5496"/>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[IR2] Respond to requests for assistance with a security incident from other organisations participating in Sirtfi in a </a:t>
            </a:r>
            <a:r>
              <a:rPr lang="en-US" sz="1800" b="1" i="0" u="none" strike="noStrike">
                <a:solidFill>
                  <a:srgbClr val="2F5496"/>
                </a:solidFill>
                <a:latin typeface="Arial"/>
                <a:ea typeface="Arial"/>
                <a:cs typeface="Arial"/>
                <a:sym typeface="Arial"/>
              </a:rPr>
              <a:t>timely manner.</a:t>
            </a:r>
            <a:br>
              <a:rPr lang="en-US" sz="1800" b="1" i="0" u="none" strike="noStrike">
                <a:solidFill>
                  <a:srgbClr val="2F5496"/>
                </a:solidFill>
                <a:latin typeface="Arial"/>
                <a:ea typeface="Arial"/>
                <a:cs typeface="Arial"/>
                <a:sym typeface="Arial"/>
              </a:rPr>
            </a:br>
            <a:endParaRPr sz="1800" b="1" i="0" u="none" strike="noStrike">
              <a:solidFill>
                <a:srgbClr val="2F5496"/>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1" i="0" u="none" strike="noStrike">
                <a:solidFill>
                  <a:srgbClr val="FF0000"/>
                </a:solidFill>
                <a:latin typeface="Arial"/>
                <a:ea typeface="Arial"/>
                <a:cs typeface="Arial"/>
                <a:sym typeface="Arial"/>
              </a:rPr>
              <a:t>[IR3] </a:t>
            </a:r>
            <a:r>
              <a:rPr lang="en-US" sz="1800" b="1" i="0" u="sng" strike="noStrike">
                <a:solidFill>
                  <a:srgbClr val="FF0000"/>
                </a:solidFill>
                <a:latin typeface="Arial"/>
                <a:ea typeface="Arial"/>
                <a:cs typeface="Arial"/>
                <a:sym typeface="Arial"/>
              </a:rPr>
              <a:t>Notify security contacts of entities</a:t>
            </a:r>
            <a:r>
              <a:rPr lang="en-US" sz="1800" b="1" i="0" u="none" strike="noStrike">
                <a:solidFill>
                  <a:srgbClr val="FF0000"/>
                </a:solidFill>
                <a:latin typeface="Arial"/>
                <a:ea typeface="Arial"/>
                <a:cs typeface="Arial"/>
                <a:sym typeface="Arial"/>
              </a:rPr>
              <a:t> participating in Sirtfi when a security incident investigation suggests that those entities are involved in the incident. Notification should also follow the security procedures of any federations to which your organisation belongs.</a:t>
            </a:r>
            <a:br>
              <a:rPr lang="en-US" sz="1800" b="1" i="0" u="none" strike="noStrike">
                <a:solidFill>
                  <a:srgbClr val="FF0000"/>
                </a:solidFill>
                <a:latin typeface="Arial"/>
                <a:ea typeface="Arial"/>
                <a:cs typeface="Arial"/>
                <a:sym typeface="Arial"/>
              </a:rPr>
            </a:br>
            <a:endParaRPr sz="1800" b="1" i="0" u="none" strike="noStrike">
              <a:solidFill>
                <a:srgbClr val="FF0000"/>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[IR4] Be able and willing to </a:t>
            </a:r>
            <a:r>
              <a:rPr lang="en-US" sz="1800" b="1" i="0" u="none" strike="noStrike">
                <a:solidFill>
                  <a:srgbClr val="2F5496"/>
                </a:solidFill>
                <a:latin typeface="Arial"/>
                <a:ea typeface="Arial"/>
                <a:cs typeface="Arial"/>
                <a:sym typeface="Arial"/>
              </a:rPr>
              <a:t>collaborate in the management of a security incident</a:t>
            </a:r>
            <a:r>
              <a:rPr lang="en-US" sz="1800" b="0" i="0" u="none" strike="noStrike">
                <a:solidFill>
                  <a:srgbClr val="2F5496"/>
                </a:solidFill>
                <a:latin typeface="Arial"/>
                <a:ea typeface="Arial"/>
                <a:cs typeface="Arial"/>
                <a:sym typeface="Arial"/>
              </a:rPr>
              <a:t> with affected organisations that participate in Sirtfi.</a:t>
            </a:r>
            <a:br>
              <a:rPr lang="en-US" sz="1800" b="0" i="0" u="none" strike="noStrike">
                <a:solidFill>
                  <a:srgbClr val="2F5496"/>
                </a:solidFill>
                <a:latin typeface="Arial"/>
                <a:ea typeface="Arial"/>
                <a:cs typeface="Arial"/>
                <a:sym typeface="Arial"/>
              </a:rPr>
            </a:br>
            <a:endParaRPr sz="1800" b="0" i="0" u="none" strike="noStrike">
              <a:solidFill>
                <a:srgbClr val="2F5496"/>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[IR5] </a:t>
            </a:r>
            <a:r>
              <a:rPr lang="en-US" sz="1800" b="1" i="0" u="none" strike="noStrike">
                <a:solidFill>
                  <a:srgbClr val="2F5496"/>
                </a:solidFill>
                <a:latin typeface="Arial"/>
                <a:ea typeface="Arial"/>
                <a:cs typeface="Arial"/>
                <a:sym typeface="Arial"/>
              </a:rPr>
              <a:t>Respect user privacy as determined by the organisation's policies or legal counsel.</a:t>
            </a:r>
            <a:br>
              <a:rPr lang="en-US" sz="1800" b="1" i="0" u="none" strike="noStrike">
                <a:solidFill>
                  <a:srgbClr val="2F5496"/>
                </a:solidFill>
                <a:latin typeface="Arial"/>
                <a:ea typeface="Arial"/>
                <a:cs typeface="Arial"/>
                <a:sym typeface="Arial"/>
              </a:rPr>
            </a:br>
            <a:endParaRPr sz="1800" b="1" i="0" u="none" strike="noStrike">
              <a:solidFill>
                <a:srgbClr val="2F5496"/>
              </a:solidFill>
              <a:latin typeface="Arial"/>
              <a:ea typeface="Arial"/>
              <a:cs typeface="Arial"/>
              <a:sym typeface="Arial"/>
            </a:endParaRPr>
          </a:p>
          <a:p>
            <a:pPr marL="457200" lvl="0" indent="-406400" algn="l" rtl="0">
              <a:lnSpc>
                <a:spcPct val="90000"/>
              </a:lnSpc>
              <a:spcBef>
                <a:spcPts val="0"/>
              </a:spcBef>
              <a:spcAft>
                <a:spcPts val="0"/>
              </a:spcAft>
              <a:buSzPts val="2800"/>
              <a:buFont typeface="Arial"/>
              <a:buChar char="•"/>
            </a:pPr>
            <a:r>
              <a:rPr lang="en-US" sz="1800" b="0" i="0" u="none" strike="noStrike">
                <a:solidFill>
                  <a:srgbClr val="2F5496"/>
                </a:solidFill>
                <a:latin typeface="Arial"/>
                <a:ea typeface="Arial"/>
                <a:cs typeface="Arial"/>
                <a:sym typeface="Arial"/>
              </a:rPr>
              <a:t>[IR6] Respect the </a:t>
            </a:r>
            <a:r>
              <a:rPr lang="en-US" sz="1800" b="1" i="0" u="none" strike="noStrike">
                <a:solidFill>
                  <a:srgbClr val="2F5496"/>
                </a:solidFill>
                <a:latin typeface="Arial"/>
                <a:ea typeface="Arial"/>
                <a:cs typeface="Arial"/>
                <a:sym typeface="Arial"/>
              </a:rPr>
              <a:t>Traffic Light Protocol [TLP]</a:t>
            </a:r>
            <a:r>
              <a:rPr lang="en-US" sz="1800" b="0" i="0" u="none" strike="noStrike">
                <a:solidFill>
                  <a:srgbClr val="2F5496"/>
                </a:solidFill>
                <a:latin typeface="Arial"/>
                <a:ea typeface="Arial"/>
                <a:cs typeface="Arial"/>
                <a:sym typeface="Arial"/>
              </a:rPr>
              <a:t> information disclosure policy and use it during incident response communications with federation participants.</a:t>
            </a:r>
            <a:endParaRPr/>
          </a:p>
          <a:p>
            <a:pPr marL="50800" lvl="0" indent="0" algn="l" rtl="0">
              <a:lnSpc>
                <a:spcPct val="90000"/>
              </a:lnSpc>
              <a:spcBef>
                <a:spcPts val="1000"/>
              </a:spcBef>
              <a:spcAft>
                <a:spcPts val="0"/>
              </a:spcAft>
              <a:buSzPts val="2800"/>
              <a:buNone/>
            </a:pPr>
            <a:endParaRPr/>
          </a:p>
        </p:txBody>
      </p:sp>
      <p:sp>
        <p:nvSpPr>
          <p:cNvPr id="1009" name="Google Shape;1009;p74"/>
          <p:cNvSpPr txBox="1">
            <a:spLocks noGrp="1"/>
          </p:cNvSpPr>
          <p:nvPr>
            <p:ph type="title"/>
          </p:nvPr>
        </p:nvSpPr>
        <p:spPr>
          <a:xfrm>
            <a:off x="352585" y="45193"/>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dirty="0">
                <a:solidFill>
                  <a:schemeClr val="bg1"/>
                </a:solidFill>
              </a:rPr>
              <a:t>Incident Response in SIRTFIv2</a:t>
            </a:r>
            <a:endParaRPr dirty="0">
              <a:solidFill>
                <a:schemeClr val="bg1"/>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75"/>
          <p:cNvSpPr txBox="1">
            <a:spLocks noGrp="1"/>
          </p:cNvSpPr>
          <p:nvPr>
            <p:ph type="body" idx="1"/>
          </p:nvPr>
        </p:nvSpPr>
        <p:spPr>
          <a:xfrm>
            <a:off x="114008" y="692696"/>
            <a:ext cx="11670624" cy="5544616"/>
          </a:xfrm>
          <a:prstGeom prst="rect">
            <a:avLst/>
          </a:prstGeom>
          <a:noFill/>
          <a:ln>
            <a:noFill/>
          </a:ln>
        </p:spPr>
        <p:txBody>
          <a:bodyPr spcFirstLastPara="1" wrap="square" lIns="91425" tIns="45700" rIns="91425" bIns="45700" anchor="t" anchorCtr="0">
            <a:noAutofit/>
          </a:bodyPr>
          <a:lstStyle/>
          <a:p>
            <a:pPr marL="50800" lvl="0" indent="0" algn="l" rtl="0">
              <a:lnSpc>
                <a:spcPct val="90000"/>
              </a:lnSpc>
              <a:spcBef>
                <a:spcPts val="1000"/>
              </a:spcBef>
              <a:spcAft>
                <a:spcPts val="0"/>
              </a:spcAft>
              <a:buSzPts val="2800"/>
              <a:buNone/>
            </a:pPr>
            <a:r>
              <a:rPr lang="en-US"/>
              <a:t>Traceability [TR] To be able to answer the basic questions </a:t>
            </a:r>
            <a:r>
              <a:rPr lang="en-US" b="1">
                <a:solidFill>
                  <a:srgbClr val="C00000"/>
                </a:solidFill>
              </a:rPr>
              <a:t>"who, what, where, and when"</a:t>
            </a:r>
            <a:r>
              <a:rPr lang="en-US" b="1"/>
              <a:t> </a:t>
            </a:r>
            <a:r>
              <a:rPr lang="en-US"/>
              <a:t>concerning a security incident requires retaining relevant system generated information, including accurate timestamps and identifiers of system components and actors, for a period of time</a:t>
            </a:r>
            <a:br>
              <a:rPr lang="en-US"/>
            </a:br>
            <a:endParaRPr/>
          </a:p>
          <a:p>
            <a:pPr marL="50800" lvl="0" indent="0" algn="l" rtl="0">
              <a:lnSpc>
                <a:spcPct val="90000"/>
              </a:lnSpc>
              <a:spcBef>
                <a:spcPts val="1000"/>
              </a:spcBef>
              <a:spcAft>
                <a:spcPts val="0"/>
              </a:spcAft>
              <a:buSzPts val="2800"/>
              <a:buNone/>
            </a:pPr>
            <a:r>
              <a:rPr lang="en-US"/>
              <a:t> ● [TR1] </a:t>
            </a:r>
            <a:r>
              <a:rPr lang="en-US" b="1"/>
              <a:t>Relevant system generated information</a:t>
            </a:r>
            <a:r>
              <a:rPr lang="en-US"/>
              <a:t>, including accurate timestamps and identifiers of system components and actors, </a:t>
            </a:r>
            <a:r>
              <a:rPr lang="en-US" b="1"/>
              <a:t>are retained and available for use in security incident response procedures.</a:t>
            </a:r>
            <a:r>
              <a:rPr lang="en-US"/>
              <a:t>  </a:t>
            </a:r>
            <a:endParaRPr/>
          </a:p>
          <a:p>
            <a:pPr marL="50800" lvl="0" indent="0" algn="l" rtl="0">
              <a:lnSpc>
                <a:spcPct val="90000"/>
              </a:lnSpc>
              <a:spcBef>
                <a:spcPts val="1000"/>
              </a:spcBef>
              <a:spcAft>
                <a:spcPts val="0"/>
              </a:spcAft>
              <a:buSzPts val="2800"/>
              <a:buNone/>
            </a:pPr>
            <a:r>
              <a:rPr lang="en-US"/>
              <a:t>● [TR2] Information attested to in [TR1] is retained </a:t>
            </a:r>
            <a:r>
              <a:rPr lang="en-US" b="1"/>
              <a:t>in conformance with the organisation’s security incident response policy or practices. </a:t>
            </a:r>
            <a:endParaRPr b="1"/>
          </a:p>
        </p:txBody>
      </p:sp>
      <p:sp>
        <p:nvSpPr>
          <p:cNvPr id="1015" name="Google Shape;1015;p75"/>
          <p:cNvSpPr txBox="1">
            <a:spLocks noGrp="1"/>
          </p:cNvSpPr>
          <p:nvPr>
            <p:ph type="title"/>
          </p:nvPr>
        </p:nvSpPr>
        <p:spPr>
          <a:xfrm>
            <a:off x="119336" y="116632"/>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dirty="0">
                <a:solidFill>
                  <a:schemeClr val="bg1"/>
                </a:solidFill>
              </a:rPr>
              <a:t>Traceability in SIRTFIv2</a:t>
            </a:r>
            <a:endParaRPr dirty="0">
              <a:solidFill>
                <a:schemeClr val="bg1"/>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019"/>
        <p:cNvGrpSpPr/>
        <p:nvPr/>
      </p:nvGrpSpPr>
      <p:grpSpPr>
        <a:xfrm>
          <a:off x="0" y="0"/>
          <a:ext cx="0" cy="0"/>
          <a:chOff x="0" y="0"/>
          <a:chExt cx="0" cy="0"/>
        </a:xfrm>
      </p:grpSpPr>
      <p:sp>
        <p:nvSpPr>
          <p:cNvPr id="1020" name="Google Shape;1020;p76"/>
          <p:cNvSpPr txBox="1">
            <a:spLocks noGrp="1"/>
          </p:cNvSpPr>
          <p:nvPr>
            <p:ph type="body" idx="1"/>
          </p:nvPr>
        </p:nvSpPr>
        <p:spPr>
          <a:xfrm>
            <a:off x="-96688" y="764704"/>
            <a:ext cx="12072664" cy="4351338"/>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Clr>
                <a:srgbClr val="1E4E79"/>
              </a:buClr>
              <a:buSzPts val="2800"/>
              <a:buChar char="•"/>
            </a:pPr>
            <a:r>
              <a:rPr lang="en-US"/>
              <a:t>Identity Providers and Service Providers (participants) have a responsibility </a:t>
            </a:r>
            <a:r>
              <a:rPr lang="en-US" b="1"/>
              <a:t>to notify users </a:t>
            </a:r>
            <a:r>
              <a:rPr lang="en-US"/>
              <a:t>that </a:t>
            </a:r>
            <a:r>
              <a:rPr lang="en-US" b="1"/>
              <a:t>their access may be controlled following unauthorised use, such as during a security incident </a:t>
            </a:r>
            <a:br>
              <a:rPr lang="en-US"/>
            </a:br>
            <a:r>
              <a:rPr lang="en-US" sz="1800" i="1"/>
              <a:t>The definition of authorised use may be communicated to the user via an Acceptable Usage policy, terms and conditions, contract or other agreement </a:t>
            </a:r>
            <a:br>
              <a:rPr lang="en-US" sz="1800" i="1"/>
            </a:br>
            <a:br>
              <a:rPr lang="en-US"/>
            </a:br>
            <a:r>
              <a:rPr lang="en-US"/>
              <a:t>This may be done directly between the participant and the user, or between a third party and the user in the case that operation of a system has been</a:t>
            </a:r>
            <a:br>
              <a:rPr lang="en-US"/>
            </a:br>
            <a:r>
              <a:rPr lang="en-US"/>
              <a:t>delegated</a:t>
            </a:r>
            <a:br>
              <a:rPr lang="en-US"/>
            </a:br>
            <a:r>
              <a:rPr lang="en-US"/>
              <a:t>  </a:t>
            </a:r>
            <a:br>
              <a:rPr lang="en-US"/>
            </a:br>
            <a:r>
              <a:rPr lang="en-US"/>
              <a:t>● [UR1] The participant has defined rules and conditions of use</a:t>
            </a:r>
            <a:br>
              <a:rPr lang="en-US"/>
            </a:br>
            <a:r>
              <a:rPr lang="en-US"/>
              <a:t>● [UR2] There is a process to notify all users of these rules and conditions of use </a:t>
            </a:r>
            <a:endParaRPr/>
          </a:p>
        </p:txBody>
      </p:sp>
      <p:sp>
        <p:nvSpPr>
          <p:cNvPr id="1021" name="Google Shape;1021;p76"/>
          <p:cNvSpPr txBox="1">
            <a:spLocks noGrp="1"/>
          </p:cNvSpPr>
          <p:nvPr>
            <p:ph type="title"/>
          </p:nvPr>
        </p:nvSpPr>
        <p:spPr>
          <a:xfrm>
            <a:off x="119336" y="188640"/>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dirty="0">
                <a:solidFill>
                  <a:schemeClr val="bg1"/>
                </a:solidFill>
              </a:rPr>
              <a:t>User Rules and Conditions [UR] in </a:t>
            </a:r>
            <a:r>
              <a:rPr lang="en-US" dirty="0">
                <a:solidFill>
                  <a:srgbClr val="FF0000"/>
                </a:solidFill>
              </a:rPr>
              <a:t>SIRTFIv2</a:t>
            </a:r>
            <a:endParaRPr dirty="0">
              <a:solidFill>
                <a:srgbClr val="FF0000"/>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77"/>
          <p:cNvSpPr txBox="1">
            <a:spLocks noGrp="1"/>
          </p:cNvSpPr>
          <p:nvPr>
            <p:ph type="title"/>
          </p:nvPr>
        </p:nvSpPr>
        <p:spPr>
          <a:xfrm>
            <a:off x="35888" y="188640"/>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dirty="0">
                <a:solidFill>
                  <a:schemeClr val="bg1"/>
                </a:solidFill>
              </a:rPr>
              <a:t>Security contact in incident response in SIRTFIv2</a:t>
            </a:r>
            <a:endParaRPr dirty="0">
              <a:solidFill>
                <a:schemeClr val="bg1"/>
              </a:solidFill>
            </a:endParaRPr>
          </a:p>
        </p:txBody>
      </p:sp>
      <p:sp>
        <p:nvSpPr>
          <p:cNvPr id="1027" name="Google Shape;1027;p77"/>
          <p:cNvSpPr txBox="1"/>
          <p:nvPr/>
        </p:nvSpPr>
        <p:spPr>
          <a:xfrm>
            <a:off x="540235" y="692696"/>
            <a:ext cx="10668333" cy="61093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70C0"/>
                </a:solidFill>
                <a:latin typeface="Arial"/>
                <a:ea typeface="Arial"/>
                <a:cs typeface="Arial"/>
                <a:sym typeface="Arial"/>
              </a:rPr>
              <a:t>Security Contact</a:t>
            </a:r>
            <a:r>
              <a:rPr lang="en-US" sz="2800" b="1" i="0" u="none" strike="noStrike" cap="none">
                <a:solidFill>
                  <a:srgbClr val="0070C0"/>
                </a:solidFill>
                <a:latin typeface="Arial"/>
                <a:ea typeface="Arial"/>
                <a:cs typeface="Arial"/>
                <a:sym typeface="Arial"/>
              </a:rPr>
              <a:t>  </a:t>
            </a:r>
            <a:r>
              <a:rPr lang="en-US" sz="1600" b="0" i="1" u="none" strike="noStrike" cap="none">
                <a:solidFill>
                  <a:srgbClr val="0070C0"/>
                </a:solidFill>
                <a:latin typeface="Arial"/>
                <a:ea typeface="Arial"/>
                <a:cs typeface="Arial"/>
                <a:sym typeface="Arial"/>
              </a:rPr>
              <a:t>(normative section)</a:t>
            </a:r>
            <a:br>
              <a:rPr lang="en-US" sz="1600" b="0" i="1" u="none" strike="noStrike" cap="none">
                <a:solidFill>
                  <a:srgbClr val="0070C0"/>
                </a:solidFill>
                <a:latin typeface="Arial"/>
                <a:ea typeface="Arial"/>
                <a:cs typeface="Arial"/>
                <a:sym typeface="Arial"/>
              </a:rPr>
            </a:br>
            <a:br>
              <a:rPr lang="en-US" sz="2800" b="0" i="0" u="none" strike="noStrike" cap="none">
                <a:solidFill>
                  <a:srgbClr val="0070C0"/>
                </a:solidFill>
                <a:latin typeface="Arial"/>
                <a:ea typeface="Arial"/>
                <a:cs typeface="Arial"/>
                <a:sym typeface="Arial"/>
              </a:rPr>
            </a:br>
            <a:r>
              <a:rPr lang="en-US" sz="1600" b="0" i="0" u="none" strike="noStrike" cap="none">
                <a:solidFill>
                  <a:srgbClr val="0070C0"/>
                </a:solidFill>
                <a:latin typeface="Arial"/>
                <a:ea typeface="Arial"/>
                <a:cs typeface="Arial"/>
                <a:sym typeface="Arial"/>
              </a:rPr>
              <a:t>The entity operator, or party providing incident response support on behalf of the entity, </a:t>
            </a:r>
            <a:r>
              <a:rPr lang="en-US" sz="1800" b="1" i="0" u="none" strike="noStrike" cap="none">
                <a:solidFill>
                  <a:srgbClr val="0070C0"/>
                </a:solidFill>
                <a:latin typeface="Arial"/>
                <a:ea typeface="Arial"/>
                <a:cs typeface="Arial"/>
                <a:sym typeface="Arial"/>
              </a:rPr>
              <a:t>MUST:</a:t>
            </a:r>
            <a:br>
              <a:rPr lang="en-US" sz="1800" b="1" i="0" u="none" strike="noStrike" cap="none">
                <a:solidFill>
                  <a:srgbClr val="0070C0"/>
                </a:solidFill>
                <a:latin typeface="Arial"/>
                <a:ea typeface="Arial"/>
                <a:cs typeface="Arial"/>
                <a:sym typeface="Arial"/>
              </a:rPr>
            </a:br>
            <a:endParaRPr sz="3200" b="1" i="0" u="none" strike="noStrike" cap="none">
              <a:solidFill>
                <a:srgbClr val="0070C0"/>
              </a:solidFill>
              <a:latin typeface="Arial"/>
              <a:ea typeface="Arial"/>
              <a:cs typeface="Arial"/>
              <a:sym typeface="Arial"/>
            </a:endParaRPr>
          </a:p>
          <a:p>
            <a:pPr marL="0" marR="0" lvl="0" indent="-114300" algn="l" rtl="0">
              <a:lnSpc>
                <a:spcPct val="100000"/>
              </a:lnSpc>
              <a:spcBef>
                <a:spcPts val="600"/>
              </a:spcBef>
              <a:spcAft>
                <a:spcPts val="0"/>
              </a:spcAft>
              <a:buClr>
                <a:srgbClr val="000000"/>
              </a:buClr>
              <a:buSzPts val="1800"/>
              <a:buFont typeface="Arial"/>
              <a:buChar char="•"/>
            </a:pPr>
            <a:r>
              <a:rPr lang="en-US" sz="1800" b="1" i="0" u="none" strike="noStrike" cap="none">
                <a:solidFill>
                  <a:srgbClr val="0070C0"/>
                </a:solidFill>
                <a:latin typeface="Arial"/>
                <a:ea typeface="Arial"/>
                <a:cs typeface="Arial"/>
                <a:sym typeface="Arial"/>
              </a:rPr>
              <a:t>Provide a security contact [CONTACT] containing:</a:t>
            </a:r>
            <a:br>
              <a:rPr lang="en-US" sz="1800" b="1" i="0" u="none" strike="noStrike" cap="none">
                <a:solidFill>
                  <a:srgbClr val="0070C0"/>
                </a:solidFill>
                <a:latin typeface="Arial"/>
                <a:ea typeface="Arial"/>
                <a:cs typeface="Arial"/>
                <a:sym typeface="Arial"/>
              </a:rPr>
            </a:br>
            <a:endParaRPr sz="1800" b="1" i="0" u="none" strike="noStrike" cap="none">
              <a:solidFill>
                <a:srgbClr val="0070C0"/>
              </a:solidFill>
              <a:latin typeface="Arial"/>
              <a:ea typeface="Arial"/>
              <a:cs typeface="Arial"/>
              <a:sym typeface="Arial"/>
            </a:endParaRPr>
          </a:p>
          <a:p>
            <a:pPr marL="742950" marR="0" lvl="1" indent="-285750" algn="l" rtl="0">
              <a:lnSpc>
                <a:spcPct val="100000"/>
              </a:lnSpc>
              <a:spcBef>
                <a:spcPts val="0"/>
              </a:spcBef>
              <a:spcAft>
                <a:spcPts val="0"/>
              </a:spcAft>
              <a:buClr>
                <a:srgbClr val="000000"/>
              </a:buClr>
              <a:buSzPts val="1600"/>
              <a:buFont typeface="Arial"/>
              <a:buChar char="•"/>
            </a:pPr>
            <a:r>
              <a:rPr lang="en-US" sz="1600" b="0" i="0" u="none" strike="noStrike" cap="none">
                <a:solidFill>
                  <a:srgbClr val="0070C0"/>
                </a:solidFill>
                <a:latin typeface="Arial"/>
                <a:ea typeface="Arial"/>
                <a:cs typeface="Arial"/>
                <a:sym typeface="Arial"/>
              </a:rPr>
              <a:t>Name, included as a GivenName element (this MAY be the name of a service function, such as </a:t>
            </a:r>
            <a:br>
              <a:rPr lang="en-US" sz="1600" b="0" i="0" u="none" strike="noStrike" cap="none">
                <a:solidFill>
                  <a:srgbClr val="0070C0"/>
                </a:solidFill>
                <a:latin typeface="Arial"/>
                <a:ea typeface="Arial"/>
                <a:cs typeface="Arial"/>
                <a:sym typeface="Arial"/>
              </a:rPr>
            </a:br>
            <a:r>
              <a:rPr lang="en-US" sz="1600" b="0" i="0" u="none" strike="noStrike" cap="none">
                <a:solidFill>
                  <a:srgbClr val="0070C0"/>
                </a:solidFill>
                <a:latin typeface="Arial"/>
                <a:ea typeface="Arial"/>
                <a:cs typeface="Arial"/>
                <a:sym typeface="Arial"/>
              </a:rPr>
              <a:t>     “Security Operations”)</a:t>
            </a:r>
            <a:endParaRPr/>
          </a:p>
          <a:p>
            <a:pPr marL="742950" marR="0" lvl="1" indent="-285750" algn="l" rtl="0">
              <a:lnSpc>
                <a:spcPct val="100000"/>
              </a:lnSpc>
              <a:spcBef>
                <a:spcPts val="0"/>
              </a:spcBef>
              <a:spcAft>
                <a:spcPts val="0"/>
              </a:spcAft>
              <a:buClr>
                <a:srgbClr val="000000"/>
              </a:buClr>
              <a:buSzPts val="1600"/>
              <a:buFont typeface="Arial"/>
              <a:buChar char="•"/>
            </a:pPr>
            <a:r>
              <a:rPr lang="en-US" sz="1600" b="0" i="0" u="none" strike="noStrike" cap="none">
                <a:solidFill>
                  <a:srgbClr val="0070C0"/>
                </a:solidFill>
                <a:latin typeface="Arial"/>
                <a:ea typeface="Arial"/>
                <a:cs typeface="Arial"/>
                <a:sym typeface="Arial"/>
              </a:rPr>
              <a:t>Email, included as an EmailAddress element</a:t>
            </a:r>
            <a:endParaRPr/>
          </a:p>
          <a:p>
            <a:pPr marL="742950" marR="0" lvl="1" indent="-285750" algn="l" rtl="0">
              <a:lnSpc>
                <a:spcPct val="100000"/>
              </a:lnSpc>
              <a:spcBef>
                <a:spcPts val="0"/>
              </a:spcBef>
              <a:spcAft>
                <a:spcPts val="0"/>
              </a:spcAft>
              <a:buClr>
                <a:srgbClr val="000000"/>
              </a:buClr>
              <a:buSzPts val="1600"/>
              <a:buFont typeface="Arial"/>
              <a:buChar char="•"/>
            </a:pPr>
            <a:r>
              <a:rPr lang="en-US" sz="1600" b="0" i="0" u="none" strike="noStrike" cap="none">
                <a:solidFill>
                  <a:srgbClr val="0070C0"/>
                </a:solidFill>
                <a:latin typeface="Arial"/>
                <a:ea typeface="Arial"/>
                <a:cs typeface="Arial"/>
                <a:sym typeface="Arial"/>
              </a:rPr>
              <a:t>OPTIONAL additional fields from the SAML Standard for contactPerson [SCHEMA]</a:t>
            </a:r>
            <a:br>
              <a:rPr lang="en-US" sz="1600" b="0" i="0" u="none" strike="noStrike" cap="none">
                <a:solidFill>
                  <a:srgbClr val="0070C0"/>
                </a:solidFill>
                <a:latin typeface="Arial"/>
                <a:ea typeface="Arial"/>
                <a:cs typeface="Arial"/>
                <a:sym typeface="Arial"/>
              </a:rPr>
            </a:br>
            <a:endParaRPr sz="1600" b="0" i="0" u="none" strike="noStrike" cap="none">
              <a:solidFill>
                <a:srgbClr val="0070C0"/>
              </a:solidFill>
              <a:latin typeface="Arial"/>
              <a:ea typeface="Arial"/>
              <a:cs typeface="Arial"/>
              <a:sym typeface="Arial"/>
            </a:endParaRPr>
          </a:p>
          <a:p>
            <a:pPr marL="0" marR="0" lvl="0" indent="-101600" algn="l" rtl="0">
              <a:lnSpc>
                <a:spcPct val="100000"/>
              </a:lnSpc>
              <a:spcBef>
                <a:spcPts val="0"/>
              </a:spcBef>
              <a:spcAft>
                <a:spcPts val="0"/>
              </a:spcAft>
              <a:buClr>
                <a:srgbClr val="000000"/>
              </a:buClr>
              <a:buSzPts val="1600"/>
              <a:buFont typeface="Arial"/>
              <a:buChar char="•"/>
            </a:pPr>
            <a:r>
              <a:rPr lang="en-US" sz="1600" b="1" i="0" u="none" strike="noStrike" cap="none">
                <a:solidFill>
                  <a:srgbClr val="0070C0"/>
                </a:solidFill>
                <a:latin typeface="Arial"/>
                <a:ea typeface="Arial"/>
                <a:cs typeface="Arial"/>
                <a:sym typeface="Arial"/>
              </a:rPr>
              <a:t>Ensure that communication sent to the security contact is not publicly archived.</a:t>
            </a:r>
            <a:br>
              <a:rPr lang="en-US" sz="1600" b="1" i="0" u="none" strike="noStrike" cap="none">
                <a:solidFill>
                  <a:srgbClr val="0070C0"/>
                </a:solidFill>
                <a:latin typeface="Arial"/>
                <a:ea typeface="Arial"/>
                <a:cs typeface="Arial"/>
                <a:sym typeface="Arial"/>
              </a:rPr>
            </a:br>
            <a:endParaRPr sz="1600" b="1" i="0" u="none" strike="noStrike" cap="none">
              <a:solidFill>
                <a:srgbClr val="0070C0"/>
              </a:solidFill>
              <a:latin typeface="Arial"/>
              <a:ea typeface="Arial"/>
              <a:cs typeface="Arial"/>
              <a:sym typeface="Arial"/>
            </a:endParaRPr>
          </a:p>
          <a:p>
            <a:pPr marL="0" marR="0" lvl="0" indent="-101600" algn="l" rtl="0">
              <a:lnSpc>
                <a:spcPct val="100000"/>
              </a:lnSpc>
              <a:spcBef>
                <a:spcPts val="0"/>
              </a:spcBef>
              <a:spcAft>
                <a:spcPts val="0"/>
              </a:spcAft>
              <a:buClr>
                <a:srgbClr val="000000"/>
              </a:buClr>
              <a:buSzPts val="1600"/>
              <a:buFont typeface="Arial"/>
              <a:buChar char="•"/>
            </a:pPr>
            <a:r>
              <a:rPr lang="en-US" sz="1600" b="0" i="0" u="none" strike="noStrike" cap="none">
                <a:solidFill>
                  <a:srgbClr val="0070C0"/>
                </a:solidFill>
                <a:latin typeface="Arial"/>
                <a:ea typeface="Arial"/>
                <a:cs typeface="Arial"/>
                <a:sym typeface="Arial"/>
              </a:rPr>
              <a:t> If the entity removes the security contact [CONTACT] from metadata, it MUST also remove the corresponding Sirtfi Attribute</a:t>
            </a:r>
            <a:endParaRPr/>
          </a:p>
          <a:p>
            <a:pPr marL="0" marR="0" lvl="0" indent="0" algn="l" rtl="0">
              <a:lnSpc>
                <a:spcPct val="100000"/>
              </a:lnSpc>
              <a:spcBef>
                <a:spcPts val="0"/>
              </a:spcBef>
              <a:spcAft>
                <a:spcPts val="0"/>
              </a:spcAft>
              <a:buNone/>
            </a:pPr>
            <a:br>
              <a:rPr lang="en-US" sz="2800" b="0" i="0" u="none" strike="noStrike" cap="none">
                <a:solidFill>
                  <a:srgbClr val="0070C0"/>
                </a:solidFill>
                <a:latin typeface="Arial"/>
                <a:ea typeface="Arial"/>
                <a:cs typeface="Arial"/>
                <a:sym typeface="Arial"/>
              </a:rPr>
            </a:br>
            <a:r>
              <a:rPr lang="en-US" sz="1600" b="0" i="0" u="none" strike="noStrike" cap="none">
                <a:solidFill>
                  <a:srgbClr val="0070C0"/>
                </a:solidFill>
                <a:latin typeface="Arial"/>
                <a:ea typeface="Arial"/>
                <a:cs typeface="Arial"/>
                <a:sym typeface="Arial"/>
              </a:rPr>
              <a:t>The registrar MAY perform, or facilitate, a </a:t>
            </a:r>
            <a:r>
              <a:rPr lang="en-US" sz="1600" b="1" i="0" u="none" strike="noStrike" cap="none">
                <a:solidFill>
                  <a:srgbClr val="0070C0"/>
                </a:solidFill>
                <a:latin typeface="Arial"/>
                <a:ea typeface="Arial"/>
                <a:cs typeface="Arial"/>
                <a:sym typeface="Arial"/>
              </a:rPr>
              <a:t>periodic check for responsiveness of the security contact</a:t>
            </a:r>
            <a:r>
              <a:rPr lang="en-US" sz="1600" b="0" i="0" u="none" strike="noStrike" cap="none">
                <a:solidFill>
                  <a:srgbClr val="0070C0"/>
                </a:solidFill>
                <a:latin typeface="Arial"/>
                <a:ea typeface="Arial"/>
                <a:cs typeface="Arial"/>
                <a:sym typeface="Arial"/>
              </a:rPr>
              <a:t>.</a:t>
            </a:r>
            <a:endParaRPr sz="2800" b="0" i="0" u="none" strike="noStrike" cap="none">
              <a:solidFill>
                <a:srgbClr val="0070C0"/>
              </a:solidFill>
              <a:latin typeface="Arial"/>
              <a:ea typeface="Arial"/>
              <a:cs typeface="Arial"/>
              <a:sym typeface="Arial"/>
            </a:endParaRPr>
          </a:p>
          <a:p>
            <a:pPr marL="0" marR="0" lvl="0" indent="0" algn="l" rtl="0">
              <a:lnSpc>
                <a:spcPct val="100000"/>
              </a:lnSpc>
              <a:spcBef>
                <a:spcPts val="0"/>
              </a:spcBef>
              <a:spcAft>
                <a:spcPts val="0"/>
              </a:spcAft>
              <a:buNone/>
            </a:pPr>
            <a:br>
              <a:rPr lang="en-US" sz="2800" b="0" i="0" u="none" strike="noStrike" cap="none">
                <a:solidFill>
                  <a:srgbClr val="0070C0"/>
                </a:solidFill>
                <a:latin typeface="Arial"/>
                <a:ea typeface="Arial"/>
                <a:cs typeface="Arial"/>
                <a:sym typeface="Arial"/>
              </a:rPr>
            </a:br>
            <a:endParaRPr sz="2800" b="0" i="0" u="none" strike="noStrike" cap="none">
              <a:solidFill>
                <a:srgbClr val="0070C0"/>
              </a:solidFill>
              <a:latin typeface="Arial"/>
              <a:ea typeface="Arial"/>
              <a:cs typeface="Arial"/>
              <a:sym typeface="Aria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031"/>
        <p:cNvGrpSpPr/>
        <p:nvPr/>
      </p:nvGrpSpPr>
      <p:grpSpPr>
        <a:xfrm>
          <a:off x="0" y="0"/>
          <a:ext cx="0" cy="0"/>
          <a:chOff x="0" y="0"/>
          <a:chExt cx="0" cy="0"/>
        </a:xfrm>
      </p:grpSpPr>
      <p:sp>
        <p:nvSpPr>
          <p:cNvPr id="1032" name="Google Shape;1032;p78"/>
          <p:cNvSpPr txBox="1">
            <a:spLocks noGrp="1"/>
          </p:cNvSpPr>
          <p:nvPr>
            <p:ph type="title"/>
          </p:nvPr>
        </p:nvSpPr>
        <p:spPr>
          <a:xfrm>
            <a:off x="998895" y="705164"/>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endParaRPr/>
          </a:p>
        </p:txBody>
      </p:sp>
      <p:pic>
        <p:nvPicPr>
          <p:cNvPr id="1033" name="Google Shape;1033;p78"/>
          <p:cNvPicPr preferRelativeResize="0"/>
          <p:nvPr/>
        </p:nvPicPr>
        <p:blipFill rotWithShape="1">
          <a:blip r:embed="rId3">
            <a:alphaModFix/>
          </a:blip>
          <a:srcRect/>
          <a:stretch/>
        </p:blipFill>
        <p:spPr>
          <a:xfrm>
            <a:off x="0" y="687388"/>
            <a:ext cx="12192000" cy="5483225"/>
          </a:xfrm>
          <a:prstGeom prst="rect">
            <a:avLst/>
          </a:prstGeom>
          <a:noFill/>
          <a:ln>
            <a:noFill/>
          </a:ln>
        </p:spPr>
      </p:pic>
      <p:sp>
        <p:nvSpPr>
          <p:cNvPr id="1034" name="Google Shape;1034;p78"/>
          <p:cNvSpPr txBox="1"/>
          <p:nvPr/>
        </p:nvSpPr>
        <p:spPr>
          <a:xfrm>
            <a:off x="263352" y="0"/>
            <a:ext cx="11305256" cy="132343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1" i="0" u="none" strike="noStrike" cap="none" dirty="0">
                <a:solidFill>
                  <a:schemeClr val="bg1"/>
                </a:solidFill>
                <a:latin typeface="Calibri"/>
                <a:ea typeface="Calibri"/>
                <a:cs typeface="Calibri"/>
                <a:sym typeface="Calibri"/>
              </a:rPr>
              <a:t>Entities' Compliance to Standards (2022):</a:t>
            </a:r>
            <a:br>
              <a:rPr lang="en-US" sz="2800" b="1" i="0" u="none" strike="noStrike" cap="none" dirty="0">
                <a:solidFill>
                  <a:srgbClr val="065081"/>
                </a:solidFill>
                <a:latin typeface="Calibri"/>
                <a:ea typeface="Calibri"/>
                <a:cs typeface="Calibri"/>
                <a:sym typeface="Calibri"/>
              </a:rPr>
            </a:br>
            <a:r>
              <a:rPr lang="en-US" sz="2400" b="0" i="0" u="none" strike="noStrike" cap="none" dirty="0">
                <a:solidFill>
                  <a:srgbClr val="065081"/>
                </a:solidFill>
                <a:latin typeface="Calibri"/>
                <a:ea typeface="Calibri"/>
                <a:cs typeface="Calibri"/>
                <a:sym typeface="Calibri"/>
              </a:rPr>
              <a:t>EC adoption evolution with time</a:t>
            </a:r>
            <a:endParaRPr sz="2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br>
              <a:rPr lang="en-US" sz="1400" b="0" i="0" u="none" strike="noStrike" cap="none" dirty="0">
                <a:solidFill>
                  <a:srgbClr val="000000"/>
                </a:solidFill>
                <a:latin typeface="Arial"/>
                <a:ea typeface="Arial"/>
                <a:cs typeface="Arial"/>
                <a:sym typeface="Arial"/>
              </a:rPr>
            </a:b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038"/>
        <p:cNvGrpSpPr/>
        <p:nvPr/>
      </p:nvGrpSpPr>
      <p:grpSpPr>
        <a:xfrm>
          <a:off x="0" y="0"/>
          <a:ext cx="0" cy="0"/>
          <a:chOff x="0" y="0"/>
          <a:chExt cx="0" cy="0"/>
        </a:xfrm>
      </p:grpSpPr>
      <p:pic>
        <p:nvPicPr>
          <p:cNvPr id="1039" name="Google Shape;1039;p79"/>
          <p:cNvPicPr preferRelativeResize="0"/>
          <p:nvPr/>
        </p:nvPicPr>
        <p:blipFill rotWithShape="1">
          <a:blip r:embed="rId3">
            <a:alphaModFix/>
          </a:blip>
          <a:srcRect/>
          <a:stretch/>
        </p:blipFill>
        <p:spPr>
          <a:xfrm>
            <a:off x="1127448" y="357478"/>
            <a:ext cx="10513690" cy="6500521"/>
          </a:xfrm>
          <a:prstGeom prst="rect">
            <a:avLst/>
          </a:prstGeom>
          <a:noFill/>
          <a:ln>
            <a:noFill/>
          </a:ln>
        </p:spPr>
      </p:pic>
      <p:sp>
        <p:nvSpPr>
          <p:cNvPr id="1040" name="Google Shape;1040;p79"/>
          <p:cNvSpPr txBox="1"/>
          <p:nvPr/>
        </p:nvSpPr>
        <p:spPr>
          <a:xfrm>
            <a:off x="233623" y="3861048"/>
            <a:ext cx="925253"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Source:</a:t>
            </a:r>
            <a:endParaRPr/>
          </a:p>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REFEDS</a:t>
            </a:r>
            <a:br>
              <a:rPr lang="en-US" sz="1400" b="0" i="0" u="none" strike="noStrike" cap="none">
                <a:solidFill>
                  <a:srgbClr val="000000"/>
                </a:solidFill>
                <a:latin typeface="Arial"/>
                <a:ea typeface="Arial"/>
                <a:cs typeface="Arial"/>
                <a:sym typeface="Arial"/>
              </a:rPr>
            </a:br>
            <a:r>
              <a:rPr lang="en-US" sz="1400" b="0" i="0" u="none" strike="noStrike" cap="none">
                <a:solidFill>
                  <a:srgbClr val="000000"/>
                </a:solidFill>
                <a:latin typeface="Arial"/>
                <a:ea typeface="Arial"/>
                <a:cs typeface="Arial"/>
                <a:sym typeface="Arial"/>
              </a:rPr>
              <a:t>SURVEY</a:t>
            </a:r>
            <a:br>
              <a:rPr lang="en-US" sz="1400" b="0" i="0" u="none" strike="noStrike" cap="none">
                <a:solidFill>
                  <a:srgbClr val="000000"/>
                </a:solidFill>
                <a:latin typeface="Arial"/>
                <a:ea typeface="Arial"/>
                <a:cs typeface="Arial"/>
                <a:sym typeface="Arial"/>
              </a:rPr>
            </a:br>
            <a:r>
              <a:rPr lang="en-US" sz="1400" b="0" i="0" u="none" strike="noStrike" cap="none">
                <a:solidFill>
                  <a:srgbClr val="000000"/>
                </a:solidFill>
                <a:latin typeface="Arial"/>
                <a:ea typeface="Arial"/>
                <a:cs typeface="Arial"/>
                <a:sym typeface="Arial"/>
              </a:rPr>
              <a:t>2022</a:t>
            </a:r>
            <a:endParaRPr/>
          </a:p>
        </p:txBody>
      </p:sp>
      <p:sp>
        <p:nvSpPr>
          <p:cNvPr id="1041" name="Google Shape;1041;p79"/>
          <p:cNvSpPr txBox="1">
            <a:spLocks noGrp="1"/>
          </p:cNvSpPr>
          <p:nvPr>
            <p:ph type="title"/>
          </p:nvPr>
        </p:nvSpPr>
        <p:spPr>
          <a:xfrm>
            <a:off x="0" y="0"/>
            <a:ext cx="11881319"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sz="2800" dirty="0">
                <a:solidFill>
                  <a:schemeClr val="bg1"/>
                </a:solidFill>
              </a:rPr>
              <a:t>Plans for adoption of Entity Categories within the REFEDS com</a:t>
            </a:r>
            <a:r>
              <a:rPr lang="en-US" sz="2800" dirty="0">
                <a:solidFill>
                  <a:schemeClr val="accent1">
                    <a:lumMod val="50000"/>
                  </a:schemeClr>
                </a:solidFill>
              </a:rPr>
              <a:t>munity</a:t>
            </a:r>
            <a:endParaRPr dirty="0">
              <a:solidFill>
                <a:schemeClr val="accent1">
                  <a:lumMod val="50000"/>
                </a:schemeClr>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80"/>
          <p:cNvSpPr txBox="1">
            <a:spLocks noGrp="1"/>
          </p:cNvSpPr>
          <p:nvPr>
            <p:ph type="title"/>
          </p:nvPr>
        </p:nvSpPr>
        <p:spPr>
          <a:xfrm>
            <a:off x="233623" y="181821"/>
            <a:ext cx="11881319"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E4E79"/>
              </a:buClr>
              <a:buSzPts val="1800"/>
              <a:buNone/>
            </a:pPr>
            <a:r>
              <a:rPr lang="en-US" sz="2400" dirty="0">
                <a:solidFill>
                  <a:schemeClr val="bg1"/>
                </a:solidFill>
              </a:rPr>
              <a:t>Plans for adoption of Entity Categories within the REFEDS community</a:t>
            </a:r>
            <a:endParaRPr sz="2400" dirty="0">
              <a:solidFill>
                <a:schemeClr val="bg1"/>
              </a:solidFill>
            </a:endParaRPr>
          </a:p>
        </p:txBody>
      </p:sp>
      <p:pic>
        <p:nvPicPr>
          <p:cNvPr id="1047" name="Google Shape;1047;p80"/>
          <p:cNvPicPr preferRelativeResize="0"/>
          <p:nvPr/>
        </p:nvPicPr>
        <p:blipFill rotWithShape="1">
          <a:blip r:embed="rId3">
            <a:alphaModFix/>
          </a:blip>
          <a:srcRect/>
          <a:stretch/>
        </p:blipFill>
        <p:spPr>
          <a:xfrm>
            <a:off x="1287230" y="1203395"/>
            <a:ext cx="9145538" cy="5654605"/>
          </a:xfrm>
          <a:prstGeom prst="rect">
            <a:avLst/>
          </a:prstGeom>
          <a:noFill/>
          <a:ln>
            <a:noFill/>
          </a:ln>
        </p:spPr>
      </p:pic>
      <p:sp>
        <p:nvSpPr>
          <p:cNvPr id="1048" name="Google Shape;1048;p80"/>
          <p:cNvSpPr txBox="1"/>
          <p:nvPr/>
        </p:nvSpPr>
        <p:spPr>
          <a:xfrm>
            <a:off x="233623" y="3861048"/>
            <a:ext cx="925253"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Source:</a:t>
            </a:r>
            <a:endParaRPr/>
          </a:p>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REFEDS</a:t>
            </a:r>
            <a:br>
              <a:rPr lang="en-US" sz="1400" b="0" i="0" u="none" strike="noStrike" cap="none">
                <a:solidFill>
                  <a:srgbClr val="000000"/>
                </a:solidFill>
                <a:latin typeface="Arial"/>
                <a:ea typeface="Arial"/>
                <a:cs typeface="Arial"/>
                <a:sym typeface="Arial"/>
              </a:rPr>
            </a:br>
            <a:r>
              <a:rPr lang="en-US" sz="1400" b="0" i="0" u="none" strike="noStrike" cap="none">
                <a:solidFill>
                  <a:srgbClr val="000000"/>
                </a:solidFill>
                <a:latin typeface="Arial"/>
                <a:ea typeface="Arial"/>
                <a:cs typeface="Arial"/>
                <a:sym typeface="Arial"/>
              </a:rPr>
              <a:t>SURVEY</a:t>
            </a:r>
            <a:br>
              <a:rPr lang="en-US" sz="1400" b="0" i="0" u="none" strike="noStrike" cap="none">
                <a:solidFill>
                  <a:srgbClr val="000000"/>
                </a:solidFill>
                <a:latin typeface="Arial"/>
                <a:ea typeface="Arial"/>
                <a:cs typeface="Arial"/>
                <a:sym typeface="Arial"/>
              </a:rPr>
            </a:br>
            <a:r>
              <a:rPr lang="en-US" sz="1400" b="0" i="0" u="none" strike="noStrike" cap="none">
                <a:solidFill>
                  <a:srgbClr val="000000"/>
                </a:solidFill>
                <a:latin typeface="Arial"/>
                <a:ea typeface="Arial"/>
                <a:cs typeface="Arial"/>
                <a:sym typeface="Arial"/>
              </a:rPr>
              <a:t>2022</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F93402-F082-BB87-B82D-84A25440C153}"/>
              </a:ext>
            </a:extLst>
          </p:cNvPr>
          <p:cNvSpPr>
            <a:spLocks noGrp="1"/>
          </p:cNvSpPr>
          <p:nvPr>
            <p:ph type="body" idx="1"/>
          </p:nvPr>
        </p:nvSpPr>
        <p:spPr>
          <a:xfrm>
            <a:off x="141891" y="1428049"/>
            <a:ext cx="11824138" cy="5146171"/>
          </a:xfrm>
        </p:spPr>
        <p:txBody>
          <a:bodyPr/>
          <a:lstStyle/>
          <a:p>
            <a:pPr algn="l">
              <a:spcAft>
                <a:spcPts val="1800"/>
              </a:spcAft>
            </a:pPr>
            <a:r>
              <a:rPr lang="en-GB" dirty="0">
                <a:hlinkClick r:id="rId3"/>
              </a:rPr>
              <a:t>https://refeds.org/category/anonymous</a:t>
            </a:r>
            <a:r>
              <a:rPr lang="en-GB" dirty="0"/>
              <a:t>  </a:t>
            </a:r>
            <a:r>
              <a:rPr lang="en-GB" b="1" dirty="0">
                <a:solidFill>
                  <a:srgbClr val="C00000"/>
                </a:solidFill>
              </a:rPr>
              <a:t>Anonymous Access</a:t>
            </a:r>
            <a:br>
              <a:rPr lang="en-GB" dirty="0"/>
            </a:br>
            <a:r>
              <a:rPr lang="en-GB" sz="2000" b="0" i="1" dirty="0">
                <a:solidFill>
                  <a:srgbClr val="575757"/>
                </a:solidFill>
                <a:effectLst/>
                <a:latin typeface="Open Sans" panose="020B0606030504020204" pitchFamily="34" charset="0"/>
              </a:rPr>
              <a:t>By asserting this entity category, Service Providers are signalling </a:t>
            </a:r>
            <a:r>
              <a:rPr lang="en-GB" sz="2000" b="1" i="1" dirty="0">
                <a:solidFill>
                  <a:srgbClr val="575757"/>
                </a:solidFill>
                <a:effectLst/>
                <a:latin typeface="Open Sans" panose="020B0606030504020204" pitchFamily="34" charset="0"/>
              </a:rPr>
              <a:t>that they do not wish to receive personalized data. </a:t>
            </a:r>
            <a:endParaRPr lang="en-GB" b="1" dirty="0"/>
          </a:p>
          <a:p>
            <a:r>
              <a:rPr lang="en-GB" dirty="0">
                <a:hlinkClick r:id="rId4"/>
              </a:rPr>
              <a:t>https://refeds.org/category/pseudonymous</a:t>
            </a:r>
            <a:r>
              <a:rPr lang="en-GB" dirty="0"/>
              <a:t> </a:t>
            </a:r>
            <a:r>
              <a:rPr lang="en-GB" b="1" dirty="0">
                <a:solidFill>
                  <a:srgbClr val="C00000"/>
                </a:solidFill>
              </a:rPr>
              <a:t>Pseudonymous Access</a:t>
            </a:r>
            <a:br>
              <a:rPr lang="en-GB" dirty="0"/>
            </a:br>
            <a:r>
              <a:rPr lang="en-GB" sz="1800" b="0" i="1" dirty="0">
                <a:solidFill>
                  <a:srgbClr val="575757"/>
                </a:solidFill>
                <a:effectLst/>
                <a:latin typeface="Open Sans" panose="020B0606030504020204" pitchFamily="34" charset="0"/>
              </a:rPr>
              <a:t>Candidates for the Pseudonymous Access Entity Category are Service Providers that offer a level of service based on proof of successful authentication </a:t>
            </a:r>
            <a:r>
              <a:rPr lang="en-GB" sz="1800" b="1" i="1" dirty="0">
                <a:solidFill>
                  <a:srgbClr val="575757"/>
                </a:solidFill>
                <a:effectLst/>
                <a:latin typeface="Open Sans" panose="020B0606030504020204" pitchFamily="34" charset="0"/>
              </a:rPr>
              <a:t>and offer personalization based on a pseudonymous user identifier. </a:t>
            </a:r>
            <a:br>
              <a:rPr lang="en-GB" sz="1800" b="1" i="1" dirty="0"/>
            </a:br>
            <a:endParaRPr lang="en-GB" b="1" i="1" dirty="0"/>
          </a:p>
          <a:p>
            <a:r>
              <a:rPr lang="en-GB" dirty="0">
                <a:hlinkClick r:id="rId5"/>
              </a:rPr>
              <a:t>https://refeds.org/category/personalized</a:t>
            </a:r>
            <a:r>
              <a:rPr lang="en-GB" dirty="0"/>
              <a:t> </a:t>
            </a:r>
            <a:r>
              <a:rPr lang="en-GB" b="1" dirty="0">
                <a:solidFill>
                  <a:srgbClr val="C00000"/>
                </a:solidFill>
              </a:rPr>
              <a:t>Personalised Access</a:t>
            </a:r>
          </a:p>
          <a:p>
            <a:pPr lvl="1">
              <a:spcBef>
                <a:spcPts val="1200"/>
              </a:spcBef>
              <a:spcAft>
                <a:spcPts val="1200"/>
              </a:spcAft>
              <a:buFont typeface="Arial" panose="020B0604020202020204" pitchFamily="34" charset="0"/>
              <a:buChar char="•"/>
            </a:pPr>
            <a:r>
              <a:rPr lang="en-GB" sz="1800" b="0" i="1" dirty="0">
                <a:solidFill>
                  <a:srgbClr val="575757"/>
                </a:solidFill>
                <a:effectLst/>
                <a:latin typeface="Open Sans" panose="020B0606030504020204" pitchFamily="34" charset="0"/>
              </a:rPr>
              <a:t>The service has a proven and documented need for the personally identifiable information that forms the attribute bundle for this entity category.</a:t>
            </a:r>
          </a:p>
          <a:p>
            <a:pPr lvl="1">
              <a:spcBef>
                <a:spcPts val="1200"/>
              </a:spcBef>
              <a:spcAft>
                <a:spcPts val="1200"/>
              </a:spcAft>
              <a:buFont typeface="Arial" panose="020B0604020202020204" pitchFamily="34" charset="0"/>
              <a:buChar char="•"/>
            </a:pPr>
            <a:r>
              <a:rPr lang="en-GB" sz="1800" b="0" i="1" dirty="0">
                <a:solidFill>
                  <a:srgbClr val="575757"/>
                </a:solidFill>
                <a:effectLst/>
                <a:latin typeface="Open Sans" panose="020B0606030504020204" pitchFamily="34" charset="0"/>
              </a:rPr>
              <a:t>The Service Provider has committed to data minimisation and will not use the attributes for purposes other than as described in their request.</a:t>
            </a:r>
          </a:p>
          <a:p>
            <a:pPr marL="50800" indent="0">
              <a:buNone/>
            </a:pPr>
            <a:br>
              <a:rPr lang="en-GB" dirty="0"/>
            </a:br>
            <a:endParaRPr lang="en-NL" dirty="0"/>
          </a:p>
        </p:txBody>
      </p:sp>
      <p:sp>
        <p:nvSpPr>
          <p:cNvPr id="3" name="Title 2">
            <a:extLst>
              <a:ext uri="{FF2B5EF4-FFF2-40B4-BE49-F238E27FC236}">
                <a16:creationId xmlns:a16="http://schemas.microsoft.com/office/drawing/2014/main" id="{A979FF55-E7A5-BA26-FFA4-5B620235A9D8}"/>
              </a:ext>
            </a:extLst>
          </p:cNvPr>
          <p:cNvSpPr>
            <a:spLocks noGrp="1"/>
          </p:cNvSpPr>
          <p:nvPr>
            <p:ph type="title"/>
          </p:nvPr>
        </p:nvSpPr>
        <p:spPr/>
        <p:txBody>
          <a:bodyPr/>
          <a:lstStyle/>
          <a:p>
            <a:r>
              <a:rPr lang="en-NL" dirty="0"/>
              <a:t>Additional – more recent -  Entity Categories:</a:t>
            </a:r>
          </a:p>
        </p:txBody>
      </p:sp>
    </p:spTree>
    <p:extLst>
      <p:ext uri="{BB962C8B-B14F-4D97-AF65-F5344CB8AC3E}">
        <p14:creationId xmlns:p14="http://schemas.microsoft.com/office/powerpoint/2010/main" val="1046921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7"/>
          <p:cNvSpPr/>
          <p:nvPr/>
        </p:nvSpPr>
        <p:spPr>
          <a:xfrm>
            <a:off x="0" y="725825"/>
            <a:ext cx="11535600" cy="3000000"/>
          </a:xfrm>
          <a:prstGeom prst="rect">
            <a:avLst/>
          </a:prstGeom>
          <a:noFill/>
          <a:ln>
            <a:noFill/>
          </a:ln>
        </p:spPr>
        <p:txBody>
          <a:bodyPr spcFirstLastPara="1" wrap="square" lIns="91425" tIns="91425" rIns="91425" bIns="91425" anchor="t" anchorCtr="0">
            <a:noAutofit/>
          </a:bodyPr>
          <a:lstStyle/>
          <a:p>
            <a:pPr marL="514350" marR="0" lvl="1" indent="-177800" algn="l" rtl="0">
              <a:lnSpc>
                <a:spcPct val="90000"/>
              </a:lnSpc>
              <a:spcBef>
                <a:spcPts val="375"/>
              </a:spcBef>
              <a:spcAft>
                <a:spcPts val="0"/>
              </a:spcAft>
              <a:buClr>
                <a:srgbClr val="004361"/>
              </a:buClr>
              <a:buSzPts val="2800"/>
              <a:buFont typeface="Arial"/>
              <a:buChar char="•"/>
            </a:pPr>
            <a:r>
              <a:rPr lang="en-US" sz="2800" b="0" i="0" u="none" strike="noStrike" cap="none" dirty="0">
                <a:solidFill>
                  <a:srgbClr val="004361"/>
                </a:solidFill>
                <a:latin typeface="Calibri"/>
                <a:ea typeface="Calibri"/>
                <a:cs typeface="Calibri"/>
                <a:sym typeface="Calibri"/>
              </a:rPr>
              <a:t> SPs must satisfy a set of specific requirements</a:t>
            </a:r>
            <a:endParaRPr sz="2800" b="0" i="0" u="none" strike="noStrike" cap="none" dirty="0">
              <a:solidFill>
                <a:srgbClr val="004361"/>
              </a:solidFill>
              <a:latin typeface="Calibri"/>
              <a:ea typeface="Calibri"/>
              <a:cs typeface="Calibri"/>
              <a:sym typeface="Calibri"/>
            </a:endParaRPr>
          </a:p>
          <a:p>
            <a:pPr marL="514350" marR="0" lvl="1" indent="-177800" algn="l" rtl="0">
              <a:lnSpc>
                <a:spcPct val="90000"/>
              </a:lnSpc>
              <a:spcBef>
                <a:spcPts val="375"/>
              </a:spcBef>
              <a:spcAft>
                <a:spcPts val="0"/>
              </a:spcAft>
              <a:buClr>
                <a:srgbClr val="004361"/>
              </a:buClr>
              <a:buSzPts val="2800"/>
              <a:buFont typeface="Arial"/>
              <a:buChar char="•"/>
            </a:pPr>
            <a:r>
              <a:rPr lang="en-US" sz="2800" b="0" i="0" u="none" strike="noStrike" cap="none" dirty="0">
                <a:solidFill>
                  <a:srgbClr val="004361"/>
                </a:solidFill>
                <a:latin typeface="Calibri"/>
                <a:ea typeface="Calibri"/>
                <a:cs typeface="Calibri"/>
                <a:sym typeface="Calibri"/>
              </a:rPr>
              <a:t> </a:t>
            </a:r>
            <a:r>
              <a:rPr lang="en-US" sz="2800" b="0" i="0" u="none" strike="noStrike" cap="none" dirty="0">
                <a:solidFill>
                  <a:srgbClr val="C00000"/>
                </a:solidFill>
                <a:latin typeface="Calibri"/>
                <a:ea typeface="Calibri"/>
                <a:cs typeface="Calibri"/>
                <a:sym typeface="Calibri"/>
              </a:rPr>
              <a:t>Federation Operator</a:t>
            </a:r>
            <a:r>
              <a:rPr lang="en-US" sz="2800" b="0" i="0" u="none" strike="noStrike" cap="none" dirty="0">
                <a:solidFill>
                  <a:srgbClr val="004361"/>
                </a:solidFill>
                <a:latin typeface="Calibri"/>
                <a:ea typeface="Calibri"/>
                <a:cs typeface="Calibri"/>
                <a:sym typeface="Calibri"/>
              </a:rPr>
              <a:t> verifies that those requirement are compliant and satisfied</a:t>
            </a:r>
            <a:r>
              <a:rPr lang="en-US" sz="1800" b="0" i="0" u="none" strike="noStrike" cap="none" dirty="0">
                <a:solidFill>
                  <a:srgbClr val="004361"/>
                </a:solidFill>
                <a:latin typeface="Calibri"/>
                <a:ea typeface="Calibri"/>
                <a:cs typeface="Calibri"/>
                <a:sym typeface="Calibri"/>
              </a:rPr>
              <a:t>  </a:t>
            </a:r>
            <a:endParaRPr sz="1800" b="0" i="0" u="none" strike="noStrike" cap="none" dirty="0">
              <a:solidFill>
                <a:srgbClr val="004361"/>
              </a:solidFill>
              <a:latin typeface="Calibri"/>
              <a:ea typeface="Calibri"/>
              <a:cs typeface="Calibri"/>
              <a:sym typeface="Calibri"/>
            </a:endParaRPr>
          </a:p>
          <a:p>
            <a:pPr marL="514350" marR="0" lvl="1" indent="-177800" algn="l" rtl="0">
              <a:lnSpc>
                <a:spcPct val="90000"/>
              </a:lnSpc>
              <a:spcBef>
                <a:spcPts val="375"/>
              </a:spcBef>
              <a:spcAft>
                <a:spcPts val="0"/>
              </a:spcAft>
              <a:buClr>
                <a:srgbClr val="004361"/>
              </a:buClr>
              <a:buSzPts val="2800"/>
              <a:buFont typeface="Arial"/>
              <a:buChar char="•"/>
            </a:pPr>
            <a:r>
              <a:rPr lang="en-US" sz="2800" b="0" i="0" u="none" strike="noStrike" cap="none" dirty="0">
                <a:solidFill>
                  <a:srgbClr val="004361"/>
                </a:solidFill>
                <a:latin typeface="Calibri"/>
                <a:ea typeface="Calibri"/>
                <a:cs typeface="Calibri"/>
                <a:sym typeface="Calibri"/>
              </a:rPr>
              <a:t> Federation or the Registration Authority accepted the SP in a category</a:t>
            </a:r>
            <a:endParaRPr sz="1800" b="0" i="0" u="none" strike="noStrike" cap="none" dirty="0">
              <a:solidFill>
                <a:srgbClr val="004361"/>
              </a:solidFill>
              <a:latin typeface="Calibri"/>
              <a:ea typeface="Calibri"/>
              <a:cs typeface="Calibri"/>
              <a:sym typeface="Calibri"/>
            </a:endParaRPr>
          </a:p>
          <a:p>
            <a:pPr marL="342900" marR="0" lvl="1" indent="0" algn="l" rtl="0">
              <a:lnSpc>
                <a:spcPct val="90000"/>
              </a:lnSpc>
              <a:spcBef>
                <a:spcPts val="375"/>
              </a:spcBef>
              <a:spcAft>
                <a:spcPts val="0"/>
              </a:spcAft>
              <a:buClr>
                <a:srgbClr val="000000"/>
              </a:buClr>
              <a:buSzPts val="2800"/>
              <a:buFont typeface="Arial"/>
              <a:buNone/>
            </a:pPr>
            <a:r>
              <a:rPr lang="en-US" sz="2800" b="0" i="0" u="none" strike="noStrike" cap="none" dirty="0">
                <a:solidFill>
                  <a:srgbClr val="004361"/>
                </a:solidFill>
                <a:latin typeface="Calibri"/>
                <a:ea typeface="Calibri"/>
                <a:cs typeface="Calibri"/>
                <a:sym typeface="Calibri"/>
              </a:rPr>
              <a:t>         </a:t>
            </a:r>
            <a:endParaRPr sz="2800" b="0" i="0" u="none" strike="noStrike" cap="none" dirty="0">
              <a:solidFill>
                <a:srgbClr val="004361"/>
              </a:solidFill>
              <a:latin typeface="Calibri"/>
              <a:ea typeface="Calibri"/>
              <a:cs typeface="Calibri"/>
              <a:sym typeface="Calibri"/>
            </a:endParaRPr>
          </a:p>
          <a:p>
            <a:pPr marL="342900" marR="0" lvl="1" indent="0" algn="l" rtl="0">
              <a:lnSpc>
                <a:spcPct val="90000"/>
              </a:lnSpc>
              <a:spcBef>
                <a:spcPts val="375"/>
              </a:spcBef>
              <a:spcAft>
                <a:spcPts val="0"/>
              </a:spcAft>
              <a:buClr>
                <a:srgbClr val="000000"/>
              </a:buClr>
              <a:buSzPts val="2800"/>
              <a:buFont typeface="Arial"/>
              <a:buNone/>
            </a:pPr>
            <a:endParaRPr sz="2800" b="0" i="0" u="none" strike="noStrike" cap="none" dirty="0">
              <a:solidFill>
                <a:srgbClr val="004361"/>
              </a:solidFill>
              <a:latin typeface="Calibri"/>
              <a:ea typeface="Calibri"/>
              <a:cs typeface="Calibri"/>
              <a:sym typeface="Calibri"/>
            </a:endParaRPr>
          </a:p>
          <a:p>
            <a:pPr marL="342900" marR="0" lvl="1" indent="0" algn="l" rtl="0">
              <a:lnSpc>
                <a:spcPct val="90000"/>
              </a:lnSpc>
              <a:spcBef>
                <a:spcPts val="375"/>
              </a:spcBef>
              <a:spcAft>
                <a:spcPts val="0"/>
              </a:spcAft>
              <a:buClr>
                <a:srgbClr val="000000"/>
              </a:buClr>
              <a:buSzPts val="2800"/>
              <a:buFont typeface="Arial"/>
              <a:buNone/>
            </a:pPr>
            <a:r>
              <a:rPr lang="en-US" sz="2800" b="1" i="0" u="none" strike="noStrike" cap="none" dirty="0">
                <a:solidFill>
                  <a:srgbClr val="004361"/>
                </a:solidFill>
                <a:latin typeface="Calibri"/>
                <a:ea typeface="Calibri"/>
                <a:cs typeface="Calibri"/>
                <a:sym typeface="Calibri"/>
              </a:rPr>
              <a:t>The IdP can trust every SP in that category</a:t>
            </a:r>
            <a:r>
              <a:rPr lang="en-US" sz="2800" b="0" i="0" u="none" strike="noStrike" cap="none" dirty="0">
                <a:solidFill>
                  <a:srgbClr val="004361"/>
                </a:solidFill>
                <a:latin typeface="Calibri"/>
                <a:ea typeface="Calibri"/>
                <a:cs typeface="Calibri"/>
                <a:sym typeface="Calibri"/>
              </a:rPr>
              <a:t>, </a:t>
            </a:r>
            <a:r>
              <a:rPr lang="en-US" sz="2800" b="0" i="0" u="none" strike="noStrike" cap="none" dirty="0">
                <a:solidFill>
                  <a:srgbClr val="013F5E"/>
                </a:solidFill>
                <a:latin typeface="Calibri"/>
                <a:ea typeface="Calibri"/>
                <a:cs typeface="Calibri"/>
                <a:sym typeface="Calibri"/>
              </a:rPr>
              <a:t>and be </a:t>
            </a:r>
            <a:r>
              <a:rPr lang="en-US" sz="2800" b="0" i="0" u="none" strike="noStrike" cap="none" dirty="0">
                <a:solidFill>
                  <a:srgbClr val="004361"/>
                </a:solidFill>
                <a:latin typeface="Calibri"/>
                <a:ea typeface="Calibri"/>
                <a:cs typeface="Calibri"/>
                <a:sym typeface="Calibri"/>
              </a:rPr>
              <a:t>sure that all the requirements are satisfied and certified by the Registration Authority,</a:t>
            </a:r>
            <a:endParaRPr sz="2800" b="0" i="0" u="none" strike="noStrike" cap="none" dirty="0">
              <a:solidFill>
                <a:srgbClr val="004361"/>
              </a:solidFill>
              <a:latin typeface="Calibri"/>
              <a:ea typeface="Calibri"/>
              <a:cs typeface="Calibri"/>
              <a:sym typeface="Calibri"/>
            </a:endParaRPr>
          </a:p>
          <a:p>
            <a:pPr marL="342900" marR="0" lvl="1" indent="0" algn="l" rtl="0">
              <a:lnSpc>
                <a:spcPct val="90000"/>
              </a:lnSpc>
              <a:spcBef>
                <a:spcPts val="375"/>
              </a:spcBef>
              <a:spcAft>
                <a:spcPts val="0"/>
              </a:spcAft>
              <a:buClr>
                <a:srgbClr val="000000"/>
              </a:buClr>
              <a:buSzPts val="2800"/>
              <a:buFont typeface="Arial"/>
              <a:buNone/>
            </a:pPr>
            <a:r>
              <a:rPr lang="en-US" sz="2800" b="0" i="0" u="none" strike="noStrike" cap="none" dirty="0">
                <a:solidFill>
                  <a:srgbClr val="004361"/>
                </a:solidFill>
                <a:latin typeface="Calibri"/>
                <a:ea typeface="Calibri"/>
                <a:cs typeface="Calibri"/>
                <a:sym typeface="Calibri"/>
              </a:rPr>
              <a:t> or by the Federation</a:t>
            </a:r>
            <a:endParaRPr sz="1800" b="0" i="0" u="none" strike="noStrike" cap="none" dirty="0">
              <a:solidFill>
                <a:srgbClr val="004361"/>
              </a:solidFill>
              <a:latin typeface="Calibri"/>
              <a:ea typeface="Calibri"/>
              <a:cs typeface="Calibri"/>
              <a:sym typeface="Calibri"/>
            </a:endParaRPr>
          </a:p>
        </p:txBody>
      </p:sp>
      <p:sp>
        <p:nvSpPr>
          <p:cNvPr id="482" name="Google Shape;482;p7"/>
          <p:cNvSpPr/>
          <p:nvPr/>
        </p:nvSpPr>
        <p:spPr>
          <a:xfrm>
            <a:off x="502950" y="-392100"/>
            <a:ext cx="11186100" cy="12984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3200"/>
              <a:buFont typeface="Arial"/>
              <a:buNone/>
            </a:pPr>
            <a:endParaRPr sz="3200" b="1" i="0" u="none" strike="noStrike" cap="none" dirty="0">
              <a:solidFill>
                <a:srgbClr val="065081"/>
              </a:solidFill>
              <a:latin typeface="Calibri"/>
              <a:ea typeface="Calibri"/>
              <a:cs typeface="Calibri"/>
              <a:sym typeface="Calibri"/>
            </a:endParaRPr>
          </a:p>
          <a:p>
            <a:pPr marL="0" marR="0" lvl="0" indent="0" algn="l" rtl="0">
              <a:lnSpc>
                <a:spcPct val="90000"/>
              </a:lnSpc>
              <a:spcBef>
                <a:spcPts val="0"/>
              </a:spcBef>
              <a:spcAft>
                <a:spcPts val="0"/>
              </a:spcAft>
              <a:buClr>
                <a:srgbClr val="000000"/>
              </a:buClr>
              <a:buSzPts val="3200"/>
              <a:buFont typeface="Arial"/>
              <a:buNone/>
            </a:pPr>
            <a:r>
              <a:rPr lang="en-US" sz="3200" b="1" i="0" u="none" strike="noStrike" cap="none" dirty="0">
                <a:solidFill>
                  <a:schemeClr val="bg1"/>
                </a:solidFill>
                <a:latin typeface="Calibri"/>
                <a:ea typeface="Calibri"/>
                <a:cs typeface="Calibri"/>
                <a:sym typeface="Calibri"/>
              </a:rPr>
              <a:t>Entity Categories to ease and support releasing attributes</a:t>
            </a:r>
            <a:endParaRPr sz="3200" b="1" i="0" u="none" strike="noStrike" cap="none" dirty="0">
              <a:solidFill>
                <a:schemeClr val="bg1"/>
              </a:solidFill>
              <a:latin typeface="Calibri"/>
              <a:ea typeface="Calibri"/>
              <a:cs typeface="Calibri"/>
              <a:sym typeface="Calibri"/>
            </a:endParaRPr>
          </a:p>
        </p:txBody>
      </p:sp>
      <p:sp>
        <p:nvSpPr>
          <p:cNvPr id="483" name="Google Shape;483;p7"/>
          <p:cNvSpPr/>
          <p:nvPr/>
        </p:nvSpPr>
        <p:spPr>
          <a:xfrm>
            <a:off x="2098200" y="4996750"/>
            <a:ext cx="7339200" cy="1098000"/>
          </a:xfrm>
          <a:prstGeom prst="roundRect">
            <a:avLst>
              <a:gd name="adj" fmla="val 16667"/>
            </a:avLst>
          </a:prstGeom>
          <a:solidFill>
            <a:schemeClr val="accent6">
              <a:lumMod val="60000"/>
              <a:lumOff val="40000"/>
            </a:schemeClr>
          </a:solid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rgbClr val="000000"/>
                </a:solidFill>
                <a:latin typeface="Arial"/>
                <a:ea typeface="Arial"/>
                <a:cs typeface="Arial"/>
                <a:sym typeface="Arial"/>
              </a:rPr>
              <a:t>ENTITY CATEGORIES EASE  THE RELEASE OF ATTRIBUTES FROM IDPs to SPs </a:t>
            </a:r>
            <a:endParaRPr sz="1400" b="1" i="0" u="none" strike="noStrike" cap="none" dirty="0">
              <a:solidFill>
                <a:srgbClr val="000000"/>
              </a:solidFill>
              <a:latin typeface="Arial"/>
              <a:ea typeface="Arial"/>
              <a:cs typeface="Arial"/>
              <a:sym typeface="Arial"/>
            </a:endParaRPr>
          </a:p>
        </p:txBody>
      </p:sp>
      <p:sp>
        <p:nvSpPr>
          <p:cNvPr id="484" name="Google Shape;484;p7"/>
          <p:cNvSpPr/>
          <p:nvPr/>
        </p:nvSpPr>
        <p:spPr>
          <a:xfrm rot="5400000">
            <a:off x="5173875" y="2785825"/>
            <a:ext cx="842100" cy="4212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g2f3921b2527_1_434"/>
          <p:cNvSpPr txBox="1">
            <a:spLocks noGrp="1"/>
          </p:cNvSpPr>
          <p:nvPr>
            <p:ph type="title"/>
          </p:nvPr>
        </p:nvSpPr>
        <p:spPr>
          <a:xfrm>
            <a:off x="744354" y="2187410"/>
            <a:ext cx="9894723" cy="430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000"/>
              <a:buFont typeface="Calibri"/>
              <a:buNone/>
            </a:pPr>
            <a:r>
              <a:rPr lang="en-US"/>
              <a:t>Thank You</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8"/>
          <p:cNvSpPr/>
          <p:nvPr/>
        </p:nvSpPr>
        <p:spPr>
          <a:xfrm>
            <a:off x="411450" y="997575"/>
            <a:ext cx="11369100" cy="30000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000000"/>
              </a:buClr>
              <a:buSzPts val="2400"/>
              <a:buFont typeface="Arial"/>
              <a:buNone/>
            </a:pPr>
            <a:r>
              <a:rPr lang="en-US" sz="2400" b="0" i="0" u="none" strike="noStrike" cap="none">
                <a:solidFill>
                  <a:srgbClr val="013F5E"/>
                </a:solidFill>
                <a:latin typeface="Calibri"/>
                <a:ea typeface="Calibri"/>
                <a:cs typeface="Calibri"/>
                <a:sym typeface="Calibri"/>
              </a:rPr>
              <a:t>To obtain the entity category attribute a SP </a:t>
            </a:r>
            <a:r>
              <a:rPr lang="en-US" sz="2400" b="1" i="0" u="none" strike="noStrike" cap="none">
                <a:solidFill>
                  <a:srgbClr val="013F5E"/>
                </a:solidFill>
                <a:latin typeface="Calibri"/>
                <a:ea typeface="Calibri"/>
                <a:cs typeface="Calibri"/>
                <a:sym typeface="Calibri"/>
              </a:rPr>
              <a:t>MUST</a:t>
            </a:r>
            <a:r>
              <a:rPr lang="en-US" sz="2400" b="0" i="0" u="none" strike="noStrike" cap="none">
                <a:solidFill>
                  <a:srgbClr val="013F5E"/>
                </a:solidFill>
                <a:latin typeface="Calibri"/>
                <a:ea typeface="Calibri"/>
                <a:cs typeface="Calibri"/>
                <a:sym typeface="Calibri"/>
              </a:rPr>
              <a:t> satisfy the requirements for the category and needs to </a:t>
            </a:r>
            <a:r>
              <a:rPr lang="en-US" sz="2400" b="1" i="0" u="none" strike="noStrike" cap="none">
                <a:solidFill>
                  <a:srgbClr val="013F5E"/>
                </a:solidFill>
                <a:latin typeface="Calibri"/>
                <a:ea typeface="Calibri"/>
                <a:cs typeface="Calibri"/>
                <a:sym typeface="Calibri"/>
              </a:rPr>
              <a:t>ASK </a:t>
            </a:r>
            <a:r>
              <a:rPr lang="en-US" sz="2400" b="0" i="0" u="none" strike="noStrike" cap="none">
                <a:solidFill>
                  <a:srgbClr val="013F5E"/>
                </a:solidFill>
                <a:latin typeface="Calibri"/>
                <a:ea typeface="Calibri"/>
                <a:cs typeface="Calibri"/>
                <a:sym typeface="Calibri"/>
              </a:rPr>
              <a:t>for the certification to the Registrar</a:t>
            </a:r>
            <a:endParaRPr sz="2200" b="0" i="0" u="none" strike="noStrike" cap="none">
              <a:solidFill>
                <a:srgbClr val="004360"/>
              </a:solidFill>
              <a:latin typeface="Calibri"/>
              <a:ea typeface="Calibri"/>
              <a:cs typeface="Calibri"/>
              <a:sym typeface="Calibri"/>
            </a:endParaRPr>
          </a:p>
          <a:p>
            <a:pPr marL="0" marR="0" lvl="0" indent="0" algn="l" rtl="0">
              <a:lnSpc>
                <a:spcPct val="90000"/>
              </a:lnSpc>
              <a:spcBef>
                <a:spcPts val="750"/>
              </a:spcBef>
              <a:spcAft>
                <a:spcPts val="0"/>
              </a:spcAft>
              <a:buClr>
                <a:srgbClr val="000000"/>
              </a:buClr>
              <a:buSzPts val="2400"/>
              <a:buFont typeface="Arial"/>
              <a:buNone/>
            </a:pPr>
            <a:r>
              <a:rPr lang="en-US" sz="2400" b="0" i="0" u="none" strike="noStrike" cap="none">
                <a:solidFill>
                  <a:srgbClr val="004360"/>
                </a:solidFill>
                <a:latin typeface="Calibri"/>
                <a:ea typeface="Calibri"/>
                <a:cs typeface="Calibri"/>
                <a:sym typeface="Calibri"/>
              </a:rPr>
              <a:t>To certify</a:t>
            </a:r>
            <a:r>
              <a:rPr lang="en-US" sz="2400" b="0" i="0" u="none" strike="noStrike" cap="none">
                <a:solidFill>
                  <a:srgbClr val="FF0000"/>
                </a:solidFill>
                <a:latin typeface="Calibri"/>
                <a:ea typeface="Calibri"/>
                <a:cs typeface="Calibri"/>
                <a:sym typeface="Calibri"/>
              </a:rPr>
              <a:t> </a:t>
            </a:r>
            <a:r>
              <a:rPr lang="en-US" sz="2400" b="0" i="0" u="none" strike="noStrike" cap="none">
                <a:solidFill>
                  <a:srgbClr val="004360"/>
                </a:solidFill>
                <a:latin typeface="Calibri"/>
                <a:ea typeface="Calibri"/>
                <a:cs typeface="Calibri"/>
                <a:sym typeface="Calibri"/>
              </a:rPr>
              <a:t>that a SP is member of a category </a:t>
            </a:r>
            <a:r>
              <a:rPr lang="en-US" sz="2400" b="1" i="0" u="none" strike="noStrike" cap="none">
                <a:solidFill>
                  <a:srgbClr val="004360"/>
                </a:solidFill>
                <a:latin typeface="Calibri"/>
                <a:ea typeface="Calibri"/>
                <a:cs typeface="Calibri"/>
                <a:sym typeface="Calibri"/>
              </a:rPr>
              <a:t>the Registrar </a:t>
            </a:r>
            <a:r>
              <a:rPr lang="en-US" sz="2400" b="0" i="0" u="none" strike="noStrike" cap="none">
                <a:solidFill>
                  <a:srgbClr val="004360"/>
                </a:solidFill>
                <a:latin typeface="Calibri"/>
                <a:ea typeface="Calibri"/>
                <a:cs typeface="Calibri"/>
                <a:sym typeface="Calibri"/>
              </a:rPr>
              <a:t>(after any necessary control) </a:t>
            </a:r>
            <a:r>
              <a:rPr lang="en-US" sz="2400" b="1" i="0" u="none" strike="noStrike" cap="none">
                <a:solidFill>
                  <a:srgbClr val="004360"/>
                </a:solidFill>
                <a:latin typeface="Calibri"/>
                <a:ea typeface="Calibri"/>
                <a:cs typeface="Calibri"/>
                <a:sym typeface="Calibri"/>
              </a:rPr>
              <a:t>adds</a:t>
            </a:r>
            <a:r>
              <a:rPr lang="en-US" sz="2400" b="1" i="0" u="none" strike="noStrike" cap="none">
                <a:solidFill>
                  <a:srgbClr val="FF0000"/>
                </a:solidFill>
                <a:latin typeface="Calibri"/>
                <a:ea typeface="Calibri"/>
                <a:cs typeface="Calibri"/>
                <a:sym typeface="Calibri"/>
              </a:rPr>
              <a:t> </a:t>
            </a:r>
            <a:r>
              <a:rPr lang="en-US" sz="2400" b="1" i="0" u="none" strike="noStrike" cap="none">
                <a:solidFill>
                  <a:srgbClr val="004360"/>
                </a:solidFill>
                <a:latin typeface="Calibri"/>
                <a:ea typeface="Calibri"/>
                <a:cs typeface="Calibri"/>
                <a:sym typeface="Calibri"/>
              </a:rPr>
              <a:t>a fragment to the SP entity metadata like this:</a:t>
            </a:r>
            <a:endParaRPr sz="2200" b="1" i="0" u="none" strike="noStrike" cap="none">
              <a:solidFill>
                <a:srgbClr val="004360"/>
              </a:solidFill>
              <a:latin typeface="Calibri"/>
              <a:ea typeface="Calibri"/>
              <a:cs typeface="Calibri"/>
              <a:sym typeface="Calibri"/>
            </a:endParaRPr>
          </a:p>
          <a:p>
            <a:pPr marL="0" marR="0" lvl="0" indent="0" algn="l" rtl="0">
              <a:lnSpc>
                <a:spcPct val="90000"/>
              </a:lnSpc>
              <a:spcBef>
                <a:spcPts val="750"/>
              </a:spcBef>
              <a:spcAft>
                <a:spcPts val="0"/>
              </a:spcAft>
              <a:buClr>
                <a:srgbClr val="000000"/>
              </a:buClr>
              <a:buSzPts val="1800"/>
              <a:buFont typeface="Arial"/>
              <a:buNone/>
            </a:pPr>
            <a:br>
              <a:rPr lang="en-US" sz="1800" b="0" i="0" u="none" strike="noStrike" cap="none">
                <a:solidFill>
                  <a:srgbClr val="0000FF"/>
                </a:solidFill>
                <a:latin typeface="Courier New"/>
                <a:ea typeface="Courier New"/>
                <a:cs typeface="Courier New"/>
                <a:sym typeface="Courier New"/>
              </a:rPr>
            </a:br>
            <a:r>
              <a:rPr lang="en-US" sz="1800" b="0" i="0" u="none" strike="noStrike" cap="none">
                <a:solidFill>
                  <a:srgbClr val="0000FF"/>
                </a:solidFill>
                <a:latin typeface="Courier New"/>
                <a:ea typeface="Courier New"/>
                <a:cs typeface="Courier New"/>
                <a:sym typeface="Courier New"/>
              </a:rPr>
              <a:t>&lt;mdattr:EntityAttributes&gt;</a:t>
            </a:r>
            <a:br>
              <a:rPr lang="en-US" sz="1800" b="1" i="0" u="none" strike="noStrike" cap="none">
                <a:solidFill>
                  <a:schemeClr val="dk1"/>
                </a:solidFill>
                <a:latin typeface="Courier New"/>
                <a:ea typeface="Courier New"/>
                <a:cs typeface="Courier New"/>
                <a:sym typeface="Courier New"/>
              </a:rPr>
            </a:br>
            <a:r>
              <a:rPr lang="en-US" sz="1800" b="1" i="0" u="none" strike="noStrike" cap="none">
                <a:solidFill>
                  <a:schemeClr val="dk1"/>
                </a:solidFill>
                <a:latin typeface="Courier New"/>
                <a:ea typeface="Courier New"/>
                <a:cs typeface="Courier New"/>
                <a:sym typeface="Courier New"/>
              </a:rPr>
              <a:t>   </a:t>
            </a:r>
            <a:r>
              <a:rPr lang="en-US" sz="1800" b="0" i="0" u="none" strike="noStrike" cap="none">
                <a:solidFill>
                  <a:srgbClr val="0000FF"/>
                </a:solidFill>
                <a:latin typeface="Courier New"/>
                <a:ea typeface="Courier New"/>
                <a:cs typeface="Courier New"/>
                <a:sym typeface="Courier New"/>
              </a:rPr>
              <a:t>&lt;saml:Attribute</a:t>
            </a:r>
            <a:r>
              <a:rPr lang="en-US" sz="1800" b="0" i="0" u="none" strike="noStrike" cap="none">
                <a:solidFill>
                  <a:schemeClr val="dk1"/>
                </a:solidFill>
                <a:latin typeface="Courier New"/>
                <a:ea typeface="Courier New"/>
                <a:cs typeface="Courier New"/>
                <a:sym typeface="Courier New"/>
              </a:rPr>
              <a:t> </a:t>
            </a:r>
            <a:r>
              <a:rPr lang="en-US" sz="1800" b="0" i="0" u="none" strike="noStrike" cap="none">
                <a:solidFill>
                  <a:srgbClr val="FF0000"/>
                </a:solidFill>
                <a:latin typeface="Courier New"/>
                <a:ea typeface="Courier New"/>
                <a:cs typeface="Courier New"/>
                <a:sym typeface="Courier New"/>
              </a:rPr>
              <a:t>Name</a:t>
            </a:r>
            <a:r>
              <a:rPr lang="en-US" sz="1800" b="0" i="0" u="none" strike="noStrike" cap="none">
                <a:solidFill>
                  <a:schemeClr val="dk1"/>
                </a:solidFill>
                <a:latin typeface="Courier New"/>
                <a:ea typeface="Courier New"/>
                <a:cs typeface="Courier New"/>
                <a:sym typeface="Courier New"/>
              </a:rPr>
              <a:t>=</a:t>
            </a:r>
            <a:r>
              <a:rPr lang="en-US" sz="1800" b="1" i="0" u="none" strike="noStrike" cap="none">
                <a:solidFill>
                  <a:srgbClr val="8000FF"/>
                </a:solidFill>
                <a:latin typeface="Courier New"/>
                <a:ea typeface="Courier New"/>
                <a:cs typeface="Courier New"/>
                <a:sym typeface="Courier New"/>
              </a:rPr>
              <a:t>"http://macedir.org/</a:t>
            </a:r>
            <a:r>
              <a:rPr lang="en-US" sz="1800" b="1" i="0" u="none" strike="noStrike" cap="none">
                <a:solidFill>
                  <a:srgbClr val="FF0000"/>
                </a:solidFill>
                <a:latin typeface="Courier New"/>
                <a:ea typeface="Courier New"/>
                <a:cs typeface="Courier New"/>
                <a:sym typeface="Courier New"/>
              </a:rPr>
              <a:t>entity-category</a:t>
            </a:r>
            <a:r>
              <a:rPr lang="en-US" sz="1800" b="1" i="0" u="none" strike="noStrike" cap="none">
                <a:solidFill>
                  <a:srgbClr val="8000FF"/>
                </a:solidFill>
                <a:latin typeface="Courier New"/>
                <a:ea typeface="Courier New"/>
                <a:cs typeface="Courier New"/>
                <a:sym typeface="Courier New"/>
              </a:rPr>
              <a:t>"</a:t>
            </a:r>
            <a:r>
              <a:rPr lang="en-US" sz="1800" b="0" i="0" u="none" strike="noStrike" cap="none">
                <a:solidFill>
                  <a:schemeClr val="dk1"/>
                </a:solidFill>
                <a:latin typeface="Courier New"/>
                <a:ea typeface="Courier New"/>
                <a:cs typeface="Courier New"/>
                <a:sym typeface="Courier New"/>
              </a:rPr>
              <a:t> 					  </a:t>
            </a:r>
            <a:r>
              <a:rPr lang="en-US" sz="1800" b="0" i="0" u="none" strike="noStrike" cap="none">
                <a:solidFill>
                  <a:srgbClr val="FF0000"/>
                </a:solidFill>
                <a:latin typeface="Courier New"/>
                <a:ea typeface="Courier New"/>
                <a:cs typeface="Courier New"/>
                <a:sym typeface="Courier New"/>
              </a:rPr>
              <a:t>NameFormat</a:t>
            </a:r>
            <a:r>
              <a:rPr lang="en-US" sz="1800" b="0" i="0" u="none" strike="noStrike" cap="none">
                <a:solidFill>
                  <a:schemeClr val="dk1"/>
                </a:solidFill>
                <a:latin typeface="Courier New"/>
                <a:ea typeface="Courier New"/>
                <a:cs typeface="Courier New"/>
                <a:sym typeface="Courier New"/>
              </a:rPr>
              <a:t>=</a:t>
            </a:r>
            <a:r>
              <a:rPr lang="en-US" sz="1800" b="1" i="0" u="none" strike="noStrike" cap="none">
                <a:solidFill>
                  <a:srgbClr val="8000FF"/>
                </a:solidFill>
                <a:latin typeface="Courier New"/>
                <a:ea typeface="Courier New"/>
                <a:cs typeface="Courier New"/>
                <a:sym typeface="Courier New"/>
              </a:rPr>
              <a:t>"urn:oasis:names:tc:SAML:2.0:attrname-format:uri"</a:t>
            </a:r>
            <a:r>
              <a:rPr lang="en-US" sz="1800" b="0" i="0" u="none" strike="noStrike" cap="none">
                <a:solidFill>
                  <a:srgbClr val="0000FF"/>
                </a:solidFill>
                <a:latin typeface="Courier New"/>
                <a:ea typeface="Courier New"/>
                <a:cs typeface="Courier New"/>
                <a:sym typeface="Courier New"/>
              </a:rPr>
              <a:t>&gt;</a:t>
            </a:r>
            <a:br>
              <a:rPr lang="en-US" sz="1800" b="1" i="0" u="none" strike="noStrike" cap="none">
                <a:solidFill>
                  <a:schemeClr val="dk1"/>
                </a:solidFill>
                <a:latin typeface="Courier New"/>
                <a:ea typeface="Courier New"/>
                <a:cs typeface="Courier New"/>
                <a:sym typeface="Courier New"/>
              </a:rPr>
            </a:br>
            <a:r>
              <a:rPr lang="en-US" sz="1800" b="1" i="0" u="none" strike="noStrike" cap="none">
                <a:solidFill>
                  <a:schemeClr val="dk1"/>
                </a:solidFill>
                <a:latin typeface="Courier New"/>
                <a:ea typeface="Courier New"/>
                <a:cs typeface="Courier New"/>
                <a:sym typeface="Courier New"/>
              </a:rPr>
              <a:t>      </a:t>
            </a:r>
            <a:r>
              <a:rPr lang="en-US" sz="1800" b="0" i="0" u="none" strike="noStrike" cap="none">
                <a:solidFill>
                  <a:srgbClr val="0000FF"/>
                </a:solidFill>
                <a:latin typeface="Courier New"/>
                <a:ea typeface="Courier New"/>
                <a:cs typeface="Courier New"/>
                <a:sym typeface="Courier New"/>
              </a:rPr>
              <a:t>&lt;saml:AttributeValue&gt;</a:t>
            </a:r>
            <a:br>
              <a:rPr lang="en-US" sz="1800" b="0" i="0" u="none" strike="noStrike" cap="none">
                <a:solidFill>
                  <a:srgbClr val="0000FF"/>
                </a:solidFill>
                <a:latin typeface="Courier New"/>
                <a:ea typeface="Courier New"/>
                <a:cs typeface="Courier New"/>
                <a:sym typeface="Courier New"/>
              </a:rPr>
            </a:br>
            <a:r>
              <a:rPr lang="en-US" sz="1800" b="0" i="0" u="none" strike="noStrike" cap="none">
                <a:solidFill>
                  <a:srgbClr val="0000FF"/>
                </a:solidFill>
                <a:latin typeface="Courier New"/>
                <a:ea typeface="Courier New"/>
                <a:cs typeface="Courier New"/>
                <a:sym typeface="Courier New"/>
              </a:rPr>
              <a:t>		</a:t>
            </a:r>
            <a:r>
              <a:rPr lang="en-US" sz="1800" b="1" i="0" u="none" strike="noStrike" cap="none">
                <a:solidFill>
                  <a:schemeClr val="dk1"/>
                </a:solidFill>
                <a:latin typeface="Courier New"/>
                <a:ea typeface="Courier New"/>
                <a:cs typeface="Courier New"/>
                <a:sym typeface="Courier New"/>
              </a:rPr>
              <a:t>http://refeds.org/category/research-and-scholarship</a:t>
            </a:r>
            <a:br>
              <a:rPr lang="en-US" sz="1800" b="1" i="0" u="none" strike="noStrike" cap="none">
                <a:solidFill>
                  <a:schemeClr val="dk1"/>
                </a:solidFill>
                <a:latin typeface="Courier New"/>
                <a:ea typeface="Courier New"/>
                <a:cs typeface="Courier New"/>
                <a:sym typeface="Courier New"/>
              </a:rPr>
            </a:br>
            <a:r>
              <a:rPr lang="en-US" sz="1800" b="1" i="0" u="none" strike="noStrike" cap="none">
                <a:solidFill>
                  <a:schemeClr val="dk1"/>
                </a:solidFill>
                <a:latin typeface="Courier New"/>
                <a:ea typeface="Courier New"/>
                <a:cs typeface="Courier New"/>
                <a:sym typeface="Courier New"/>
              </a:rPr>
              <a:t>	 </a:t>
            </a:r>
            <a:r>
              <a:rPr lang="en-US" sz="1800" b="0" i="0" u="none" strike="noStrike" cap="none">
                <a:solidFill>
                  <a:srgbClr val="0000FF"/>
                </a:solidFill>
                <a:latin typeface="Courier New"/>
                <a:ea typeface="Courier New"/>
                <a:cs typeface="Courier New"/>
                <a:sym typeface="Courier New"/>
              </a:rPr>
              <a:t>&lt;/saml:AttributeValue&gt;</a:t>
            </a:r>
            <a:r>
              <a:rPr lang="en-US" sz="1800" b="1" i="0" u="none" strike="noStrike" cap="none">
                <a:solidFill>
                  <a:schemeClr val="dk1"/>
                </a:solidFill>
                <a:latin typeface="Courier New"/>
                <a:ea typeface="Courier New"/>
                <a:cs typeface="Courier New"/>
                <a:sym typeface="Courier New"/>
              </a:rPr>
              <a:t>  </a:t>
            </a:r>
            <a:br>
              <a:rPr lang="en-US" sz="1800" b="1" i="0" u="none" strike="noStrike" cap="none">
                <a:solidFill>
                  <a:schemeClr val="dk1"/>
                </a:solidFill>
                <a:latin typeface="Courier New"/>
                <a:ea typeface="Courier New"/>
                <a:cs typeface="Courier New"/>
                <a:sym typeface="Courier New"/>
              </a:rPr>
            </a:br>
            <a:r>
              <a:rPr lang="en-US" sz="1800" b="1" i="0" u="none" strike="noStrike" cap="none">
                <a:solidFill>
                  <a:schemeClr val="dk1"/>
                </a:solidFill>
                <a:latin typeface="Courier New"/>
                <a:ea typeface="Courier New"/>
                <a:cs typeface="Courier New"/>
                <a:sym typeface="Courier New"/>
              </a:rPr>
              <a:t>      </a:t>
            </a:r>
            <a:r>
              <a:rPr lang="en-US" sz="1800" b="0" i="0" u="none" strike="noStrike" cap="none">
                <a:solidFill>
                  <a:srgbClr val="0000FF"/>
                </a:solidFill>
                <a:latin typeface="Courier New"/>
                <a:ea typeface="Courier New"/>
                <a:cs typeface="Courier New"/>
                <a:sym typeface="Courier New"/>
              </a:rPr>
              <a:t>&lt;saml:AttributeValue&gt;</a:t>
            </a:r>
            <a:br>
              <a:rPr lang="en-US" sz="1800" b="0" i="0" u="none" strike="noStrike" cap="none">
                <a:solidFill>
                  <a:srgbClr val="0000FF"/>
                </a:solidFill>
                <a:latin typeface="Courier New"/>
                <a:ea typeface="Courier New"/>
                <a:cs typeface="Courier New"/>
                <a:sym typeface="Courier New"/>
              </a:rPr>
            </a:br>
            <a:r>
              <a:rPr lang="en-US" sz="1800" b="0" i="0" u="none" strike="noStrike" cap="none">
                <a:solidFill>
                  <a:srgbClr val="0000FF"/>
                </a:solidFill>
                <a:latin typeface="Courier New"/>
                <a:ea typeface="Courier New"/>
                <a:cs typeface="Courier New"/>
                <a:sym typeface="Courier New"/>
              </a:rPr>
              <a:t>		</a:t>
            </a:r>
            <a:r>
              <a:rPr lang="en-US" sz="1800" b="1" i="0" u="none" strike="noStrike" cap="none">
                <a:solidFill>
                  <a:schemeClr val="dk1"/>
                </a:solidFill>
                <a:latin typeface="Courier New"/>
                <a:ea typeface="Courier New"/>
                <a:cs typeface="Courier New"/>
                <a:sym typeface="Courier New"/>
              </a:rPr>
              <a:t>http://www.geant.net/uri/dataprotection-code-of-conduct/v2</a:t>
            </a:r>
            <a:br>
              <a:rPr lang="en-US" sz="1800" b="1" i="0" u="none" strike="noStrike" cap="none">
                <a:solidFill>
                  <a:schemeClr val="dk1"/>
                </a:solidFill>
                <a:latin typeface="Courier New"/>
                <a:ea typeface="Courier New"/>
                <a:cs typeface="Courier New"/>
                <a:sym typeface="Courier New"/>
              </a:rPr>
            </a:br>
            <a:r>
              <a:rPr lang="en-US" sz="1800" b="1" i="0" u="none" strike="noStrike" cap="none">
                <a:solidFill>
                  <a:schemeClr val="dk1"/>
                </a:solidFill>
                <a:latin typeface="Courier New"/>
                <a:ea typeface="Courier New"/>
                <a:cs typeface="Courier New"/>
                <a:sym typeface="Courier New"/>
              </a:rPr>
              <a:t>	 </a:t>
            </a:r>
            <a:r>
              <a:rPr lang="en-US" sz="1800" b="0" i="0" u="none" strike="noStrike" cap="none">
                <a:solidFill>
                  <a:srgbClr val="0000FF"/>
                </a:solidFill>
                <a:latin typeface="Courier New"/>
                <a:ea typeface="Courier New"/>
                <a:cs typeface="Courier New"/>
                <a:sym typeface="Courier New"/>
              </a:rPr>
              <a:t>&lt;/saml:AttributeValue&gt;</a:t>
            </a:r>
            <a:br>
              <a:rPr lang="en-US" sz="1800" b="1" i="0" u="none" strike="noStrike" cap="none">
                <a:solidFill>
                  <a:schemeClr val="dk1"/>
                </a:solidFill>
                <a:latin typeface="Courier New"/>
                <a:ea typeface="Courier New"/>
                <a:cs typeface="Courier New"/>
                <a:sym typeface="Courier New"/>
              </a:rPr>
            </a:br>
            <a:r>
              <a:rPr lang="en-US" sz="1800" b="1" i="0" u="none" strike="noStrike" cap="none">
                <a:solidFill>
                  <a:schemeClr val="dk1"/>
                </a:solidFill>
                <a:latin typeface="Courier New"/>
                <a:ea typeface="Courier New"/>
                <a:cs typeface="Courier New"/>
                <a:sym typeface="Courier New"/>
              </a:rPr>
              <a:t>   </a:t>
            </a:r>
            <a:r>
              <a:rPr lang="en-US" sz="1800" b="0" i="0" u="none" strike="noStrike" cap="none">
                <a:solidFill>
                  <a:srgbClr val="0000FF"/>
                </a:solidFill>
                <a:latin typeface="Courier New"/>
                <a:ea typeface="Courier New"/>
                <a:cs typeface="Courier New"/>
                <a:sym typeface="Courier New"/>
              </a:rPr>
              <a:t>&lt;/saml:Attribute&gt;</a:t>
            </a:r>
            <a:br>
              <a:rPr lang="en-US" sz="1800" b="0" i="0" u="none" strike="noStrike" cap="none">
                <a:solidFill>
                  <a:srgbClr val="0000FF"/>
                </a:solidFill>
                <a:latin typeface="Courier New"/>
                <a:ea typeface="Courier New"/>
                <a:cs typeface="Courier New"/>
                <a:sym typeface="Courier New"/>
              </a:rPr>
            </a:br>
            <a:r>
              <a:rPr lang="en-US" sz="1800" b="0" i="0" u="none" strike="noStrike" cap="none">
                <a:solidFill>
                  <a:srgbClr val="0000FF"/>
                </a:solidFill>
                <a:latin typeface="Courier New"/>
                <a:ea typeface="Courier New"/>
                <a:cs typeface="Courier New"/>
                <a:sym typeface="Courier New"/>
              </a:rPr>
              <a:t>&lt;/mdattr:EntityAttributes&gt;</a:t>
            </a:r>
            <a:endParaRPr sz="1800" b="0" i="0" u="none" strike="noStrike" cap="none">
              <a:solidFill>
                <a:srgbClr val="004360"/>
              </a:solidFill>
              <a:latin typeface="Calibri"/>
              <a:ea typeface="Calibri"/>
              <a:cs typeface="Calibri"/>
              <a:sym typeface="Calibri"/>
            </a:endParaRPr>
          </a:p>
          <a:p>
            <a:pPr marL="0" marR="0" lvl="0" indent="0" algn="l" rtl="0">
              <a:lnSpc>
                <a:spcPct val="90000"/>
              </a:lnSpc>
              <a:spcBef>
                <a:spcPts val="750"/>
              </a:spcBef>
              <a:spcAft>
                <a:spcPts val="0"/>
              </a:spcAft>
              <a:buClr>
                <a:srgbClr val="000000"/>
              </a:buClr>
              <a:buSzPts val="2200"/>
              <a:buFont typeface="Arial"/>
              <a:buNone/>
            </a:pPr>
            <a:endParaRPr sz="2200" b="0" i="0" u="none" strike="noStrike" cap="none">
              <a:solidFill>
                <a:srgbClr val="004360"/>
              </a:solidFill>
              <a:latin typeface="Calibri"/>
              <a:ea typeface="Calibri"/>
              <a:cs typeface="Calibri"/>
              <a:sym typeface="Calibri"/>
            </a:endParaRPr>
          </a:p>
          <a:p>
            <a:pPr marL="514350" marR="0" lvl="1" indent="-57150" algn="l" rtl="0">
              <a:lnSpc>
                <a:spcPct val="90000"/>
              </a:lnSpc>
              <a:spcBef>
                <a:spcPts val="375"/>
              </a:spcBef>
              <a:spcAft>
                <a:spcPts val="0"/>
              </a:spcAft>
              <a:buClr>
                <a:srgbClr val="000000"/>
              </a:buClr>
              <a:buSzPts val="1800"/>
              <a:buFont typeface="Arial"/>
              <a:buNone/>
            </a:pPr>
            <a:endParaRPr sz="1800" b="0" i="0" u="none" strike="noStrike" cap="none">
              <a:solidFill>
                <a:srgbClr val="004361"/>
              </a:solidFill>
              <a:latin typeface="Calibri"/>
              <a:ea typeface="Calibri"/>
              <a:cs typeface="Calibri"/>
              <a:sym typeface="Calibri"/>
            </a:endParaRPr>
          </a:p>
        </p:txBody>
      </p:sp>
      <p:sp>
        <p:nvSpPr>
          <p:cNvPr id="490" name="Google Shape;490;p8"/>
          <p:cNvSpPr txBox="1">
            <a:spLocks noGrp="1"/>
          </p:cNvSpPr>
          <p:nvPr>
            <p:ph type="title"/>
          </p:nvPr>
        </p:nvSpPr>
        <p:spPr>
          <a:xfrm>
            <a:off x="233420" y="0"/>
            <a:ext cx="9894600" cy="430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3200"/>
              <a:buNone/>
            </a:pPr>
            <a:r>
              <a:rPr lang="en-US" dirty="0">
                <a:solidFill>
                  <a:schemeClr val="bg1"/>
                </a:solidFill>
              </a:rPr>
              <a:t>Entity Category attribute</a:t>
            </a:r>
            <a:endParaRPr dirty="0">
              <a:solidFill>
                <a:schemeClr val="bg1"/>
              </a:solidFill>
            </a:endParaRPr>
          </a:p>
        </p:txBody>
      </p:sp>
    </p:spTree>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ver">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tandard layout">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End Slid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1795</TotalTime>
  <Words>11639</Words>
  <Application>Microsoft Macintosh PowerPoint</Application>
  <PresentationFormat>Widescreen</PresentationFormat>
  <Paragraphs>931</Paragraphs>
  <Slides>80</Slides>
  <Notes>80</Notes>
  <HiddenSlides>2</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80</vt:i4>
      </vt:variant>
    </vt:vector>
  </HeadingPairs>
  <TitlesOfParts>
    <vt:vector size="91" baseType="lpstr">
      <vt:lpstr>Calibri</vt:lpstr>
      <vt:lpstr>Roboto Medium</vt:lpstr>
      <vt:lpstr>Times</vt:lpstr>
      <vt:lpstr>Courier New</vt:lpstr>
      <vt:lpstr>Arial</vt:lpstr>
      <vt:lpstr>Consolas</vt:lpstr>
      <vt:lpstr>Open Sans</vt:lpstr>
      <vt:lpstr>Custom Design</vt:lpstr>
      <vt:lpstr>Cover</vt:lpstr>
      <vt:lpstr>Standard layout</vt:lpstr>
      <vt:lpstr>End Slide</vt:lpstr>
      <vt:lpstr>Introduction to best current practices</vt:lpstr>
      <vt:lpstr>Learning Objectives</vt:lpstr>
      <vt:lpstr>Content </vt:lpstr>
      <vt:lpstr>What Entity Categories are</vt:lpstr>
      <vt:lpstr>What are Entity Categories for</vt:lpstr>
      <vt:lpstr>Entity Categories: a Best Practice for Federations</vt:lpstr>
      <vt:lpstr>PowerPoint Presentation</vt:lpstr>
      <vt:lpstr>PowerPoint Presentation</vt:lpstr>
      <vt:lpstr>Entity Category attribute</vt:lpstr>
      <vt:lpstr>The Entity Category support attribute </vt:lpstr>
      <vt:lpstr>Why have Entity Categories been introduced ?</vt:lpstr>
      <vt:lpstr> The Research and Scholarship (R&amp;S) Entity Category</vt:lpstr>
      <vt:lpstr>The Research and Scholarship (R&amp;S) EC: in other words:</vt:lpstr>
      <vt:lpstr>Research and Scholarship Entity Category:  Formal Definition</vt:lpstr>
      <vt:lpstr>How to assert R&amp;S EC</vt:lpstr>
      <vt:lpstr>Research and Scholarship in practice:                        ( 1 / 2 )</vt:lpstr>
      <vt:lpstr>Tip about getting to know more about attributes ! ☺</vt:lpstr>
      <vt:lpstr>Research and Scholarship in practice:                        ( 2 / 2 )</vt:lpstr>
      <vt:lpstr>Research and Scholarship: Requirements for Service Providers</vt:lpstr>
      <vt:lpstr>Research and Scholarship attribute</vt:lpstr>
      <vt:lpstr>PowerPoint Presentation</vt:lpstr>
      <vt:lpstr>Research &amp; Scholarship IdP metadata</vt:lpstr>
      <vt:lpstr>Automatic attribute release based on EC for Shibboleth Research &amp; Scholarship IdP filter</vt:lpstr>
      <vt:lpstr>Data Protection Code of Conduct (CoCo) v1 and v2</vt:lpstr>
      <vt:lpstr>GÉANT Data Protection Code of Conduct Entity Category</vt:lpstr>
      <vt:lpstr>Historical developments of the CoCo Entity Category</vt:lpstr>
      <vt:lpstr>Context and goals of DP CoCo</vt:lpstr>
      <vt:lpstr>What is DP CoCo for ?</vt:lpstr>
      <vt:lpstr>DP_CoCo attribute -  Service Providers</vt:lpstr>
      <vt:lpstr>The attribute release challenge:  Why a DP Code of Conduct is needed</vt:lpstr>
      <vt:lpstr>GEANT Code of Conduct </vt:lpstr>
      <vt:lpstr>DP_CoCo v2 IdP support attribute </vt:lpstr>
      <vt:lpstr>Automatic Attribute Release based on EC for Shibboleth DP_CoCo IdP – attribute-filter.xml </vt:lpstr>
      <vt:lpstr>DP_CoCo: Notes for IdP Managers</vt:lpstr>
      <vt:lpstr>How will I know how the SP manages my attributes?</vt:lpstr>
      <vt:lpstr>In which countries SPs can commit to the CoCo</vt:lpstr>
      <vt:lpstr>For what purpose my attributes can be used? Which of my attributes an SP can request?</vt:lpstr>
      <vt:lpstr>Can the SP relay my attributes to a third party?</vt:lpstr>
      <vt:lpstr>How long can the SP keep my attributes?</vt:lpstr>
      <vt:lpstr>How will the SP protect my attributes?</vt:lpstr>
      <vt:lpstr>What if I think an SP is misbehaving?</vt:lpstr>
      <vt:lpstr>Data subject rights</vt:lpstr>
      <vt:lpstr>DP_CoCo SP metadata</vt:lpstr>
      <vt:lpstr>CoCo v2 : Definition</vt:lpstr>
      <vt:lpstr>CoCo v2:  meaning </vt:lpstr>
      <vt:lpstr>CoCo version 2 </vt:lpstr>
      <vt:lpstr>CoCo version 2</vt:lpstr>
      <vt:lpstr>CoCo version 2</vt:lpstr>
      <vt:lpstr>Entity Category  Hide From Discovery</vt:lpstr>
      <vt:lpstr>Example code to assert Hide From Discovery in an IdP</vt:lpstr>
      <vt:lpstr>PowerPoint Presentation</vt:lpstr>
      <vt:lpstr>SIRTFI</vt:lpstr>
      <vt:lpstr>A Security Incident Response Trust Framework</vt:lpstr>
      <vt:lpstr>What is SIRTFI about ?</vt:lpstr>
      <vt:lpstr>PowerPoint Presentation</vt:lpstr>
      <vt:lpstr>Common sense would imply….</vt:lpstr>
      <vt:lpstr>But in practice….</vt:lpstr>
      <vt:lpstr>Why is security incident response difficult in identity federations ?</vt:lpstr>
      <vt:lpstr>SIRTFI self assessment based assertions for Organizations </vt:lpstr>
      <vt:lpstr>PowerPoint Presentation</vt:lpstr>
      <vt:lpstr>SIRTFI  Incident Response [IR] Self-Assertions</vt:lpstr>
      <vt:lpstr>The Benefits of SIRTFI</vt:lpstr>
      <vt:lpstr>Why should SPs and IdP adopt SIRTFI ?</vt:lpstr>
      <vt:lpstr>SIRTFI in practice:  Step 1: Perform Self assessment of IdP</vt:lpstr>
      <vt:lpstr>SIRTFI Step 2: Add Security Contact to your Metadata </vt:lpstr>
      <vt:lpstr>SIRTFI Step 2: Add Security Contact to your Metadata </vt:lpstr>
      <vt:lpstr>Step 3: Provide the Assurance-certification Entity Attribute</vt:lpstr>
      <vt:lpstr>SIRTFI Entity Attribute in the metadata</vt:lpstr>
      <vt:lpstr>SIRTFI v2.0</vt:lpstr>
      <vt:lpstr>Find out more about SIRTIFI  </vt:lpstr>
      <vt:lpstr>Operational Security in SIRTFIv2 </vt:lpstr>
      <vt:lpstr>Incident Response in SIRTFIv2</vt:lpstr>
      <vt:lpstr>Traceability in SIRTFIv2</vt:lpstr>
      <vt:lpstr>User Rules and Conditions [UR] in SIRTFIv2</vt:lpstr>
      <vt:lpstr>Security contact in incident response in SIRTFIv2</vt:lpstr>
      <vt:lpstr>PowerPoint Presentation</vt:lpstr>
      <vt:lpstr>Plans for adoption of Entity Categories within the REFEDS community</vt:lpstr>
      <vt:lpstr>Plans for adoption of Entity Categories within the REFEDS community</vt:lpstr>
      <vt:lpstr>Additional – more recent -  Entity Categories: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Federated Identity Management</dc:title>
  <dc:creator>Microsoft Office User</dc:creator>
  <cp:lastModifiedBy>Mario Reale</cp:lastModifiedBy>
  <cp:revision>4</cp:revision>
  <dcterms:created xsi:type="dcterms:W3CDTF">2019-08-20T09:06:22Z</dcterms:created>
  <dcterms:modified xsi:type="dcterms:W3CDTF">2025-04-13T19:07:31Z</dcterms:modified>
</cp:coreProperties>
</file>